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18"/>
  </p:notesMasterIdLst>
  <p:sldIdLst>
    <p:sldId id="273" r:id="rId2"/>
    <p:sldId id="258" r:id="rId3"/>
    <p:sldId id="257" r:id="rId4"/>
    <p:sldId id="259" r:id="rId5"/>
    <p:sldId id="261" r:id="rId6"/>
    <p:sldId id="260" r:id="rId7"/>
    <p:sldId id="262" r:id="rId8"/>
    <p:sldId id="263" r:id="rId9"/>
    <p:sldId id="264" r:id="rId10"/>
    <p:sldId id="265" r:id="rId11"/>
    <p:sldId id="266" r:id="rId12"/>
    <p:sldId id="268" r:id="rId13"/>
    <p:sldId id="269" r:id="rId14"/>
    <p:sldId id="270" r:id="rId15"/>
    <p:sldId id="271"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C3FE4-CBA3-45AC-88A9-23985B7A7426}" type="datetimeFigureOut">
              <a:rPr lang="it-IT" smtClean="0"/>
              <a:pPr/>
              <a:t>05/07/2019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08550-DAF8-4AF3-BC58-CE788C4F66FE}" type="slidenum">
              <a:rPr lang="it-IT" smtClean="0"/>
              <a:pPr/>
              <a:t>‹N›</a:t>
            </a:fld>
            <a:endParaRPr lang="it-IT"/>
          </a:p>
        </p:txBody>
      </p:sp>
    </p:spTree>
    <p:extLst>
      <p:ext uri="{BB962C8B-B14F-4D97-AF65-F5344CB8AC3E}">
        <p14:creationId xmlns:p14="http://schemas.microsoft.com/office/powerpoint/2010/main" xmlns="" val="224247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2108550-DAF8-4AF3-BC58-CE788C4F66FE}"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2108550-DAF8-4AF3-BC58-CE788C4F66FE}" type="slidenum">
              <a:rPr lang="it-IT" smtClean="0"/>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pPr/>
              <a:t>05/07/2019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9E59A1E0-DB34-44E7-830A-F231523EB1EE}"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483769" y="116634"/>
            <a:ext cx="4404742" cy="5810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67545" y="154746"/>
            <a:ext cx="180022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75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D1A69F-EC0E-458E-9AB0-65740C9E4FDB}"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0D1A69F-EC0E-458E-9AB0-65740C9E4FD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83B7A8F-1142-476E-8D0E-D010F59F762E}" type="datetimeFigureOut">
              <a:rPr lang="it-IT" smtClean="0"/>
              <a:pPr/>
              <a:t>05/07/2019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D1A69F-EC0E-458E-9AB0-65740C9E4FD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83B7A8F-1142-476E-8D0E-D010F59F762E}" type="datetimeFigureOut">
              <a:rPr lang="it-IT" smtClean="0"/>
              <a:pPr/>
              <a:t>05/07/2019</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0D1A69F-EC0E-458E-9AB0-65740C9E4FD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2627784" y="692696"/>
            <a:ext cx="4248472" cy="360040"/>
          </a:xfrm>
          <a:prstGeom prst="rect">
            <a:avLst/>
          </a:prstGeom>
        </p:spPr>
        <p:txBody>
          <a:bodyPr>
            <a:noAutofit/>
          </a:bodyPr>
          <a:lstStyle/>
          <a:p>
            <a:endParaRPr lang="fr-FR" sz="1800" b="1" dirty="0"/>
          </a:p>
        </p:txBody>
      </p:sp>
      <p:sp>
        <p:nvSpPr>
          <p:cNvPr id="3" name="Sottotitolo 2"/>
          <p:cNvSpPr>
            <a:spLocks noGrp="1"/>
          </p:cNvSpPr>
          <p:nvPr>
            <p:ph type="subTitle" idx="4294967295"/>
          </p:nvPr>
        </p:nvSpPr>
        <p:spPr>
          <a:xfrm>
            <a:off x="539553" y="1700808"/>
            <a:ext cx="8136904" cy="2952328"/>
          </a:xfrm>
          <a:prstGeom prst="rect">
            <a:avLst/>
          </a:prstGeom>
        </p:spPr>
        <p:txBody>
          <a:bodyPr>
            <a:noAutofit/>
          </a:bodyPr>
          <a:lstStyle/>
          <a:p>
            <a:pPr marL="0" indent="0" algn="ctr">
              <a:buNone/>
            </a:pPr>
            <a:r>
              <a:rPr lang="it-IT" sz="36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smtClean="0">
                <a:solidFill>
                  <a:schemeClr val="tx1"/>
                </a:solidFill>
                <a:latin typeface="+mj-lt"/>
                <a:ea typeface="+mj-ea"/>
                <a:cs typeface="+mj-cs"/>
              </a:rPr>
              <a:t>KA2- </a:t>
            </a:r>
            <a:r>
              <a:rPr lang="it-IT" sz="3600" dirty="0" err="1" smtClean="0">
                <a:solidFill>
                  <a:schemeClr val="tx1"/>
                </a:solidFill>
                <a:latin typeface="+mj-lt"/>
                <a:ea typeface="+mj-ea"/>
                <a:cs typeface="+mj-cs"/>
              </a:rPr>
              <a:t>Coopération</a:t>
            </a:r>
            <a:r>
              <a:rPr lang="it-IT" sz="3600" dirty="0" smtClean="0">
                <a:solidFill>
                  <a:schemeClr val="tx1"/>
                </a:solidFill>
                <a:latin typeface="+mj-lt"/>
                <a:ea typeface="+mj-ea"/>
                <a:cs typeface="+mj-cs"/>
              </a:rPr>
              <a:t> en </a:t>
            </a:r>
            <a:r>
              <a:rPr lang="it-IT" sz="3600" dirty="0" err="1" smtClean="0">
                <a:solidFill>
                  <a:schemeClr val="tx1"/>
                </a:solidFill>
                <a:latin typeface="+mj-lt"/>
                <a:ea typeface="+mj-ea"/>
                <a:cs typeface="+mj-cs"/>
              </a:rPr>
              <a:t>matière</a:t>
            </a:r>
            <a:r>
              <a:rPr lang="it-IT" sz="3600" dirty="0" smtClean="0">
                <a:solidFill>
                  <a:schemeClr val="tx1"/>
                </a:solidFill>
                <a:latin typeface="+mj-lt"/>
                <a:ea typeface="+mj-ea"/>
                <a:cs typeface="+mj-cs"/>
              </a:rPr>
              <a:t> d’</a:t>
            </a:r>
            <a:r>
              <a:rPr lang="it-IT" sz="3600" dirty="0" err="1" smtClean="0">
                <a:solidFill>
                  <a:schemeClr val="tx1"/>
                </a:solidFill>
                <a:latin typeface="+mj-lt"/>
                <a:ea typeface="+mj-ea"/>
                <a:cs typeface="+mj-cs"/>
              </a:rPr>
              <a:t>innovation</a:t>
            </a:r>
            <a:r>
              <a:rPr lang="it-IT" sz="3600" dirty="0" smtClean="0">
                <a:solidFill>
                  <a:schemeClr val="tx1"/>
                </a:solidFill>
                <a:latin typeface="+mj-lt"/>
                <a:ea typeface="+mj-ea"/>
                <a:cs typeface="+mj-cs"/>
              </a:rPr>
              <a:t> et d’</a:t>
            </a:r>
            <a:r>
              <a:rPr lang="it-IT" sz="3600" dirty="0" err="1">
                <a:latin typeface="+mj-lt"/>
                <a:ea typeface="+mj-ea"/>
                <a:cs typeface="+mj-cs"/>
              </a:rPr>
              <a:t>é</a:t>
            </a:r>
            <a:r>
              <a:rPr lang="it-IT" sz="3600" dirty="0" err="1" smtClean="0">
                <a:solidFill>
                  <a:schemeClr val="tx1"/>
                </a:solidFill>
                <a:latin typeface="+mj-lt"/>
                <a:ea typeface="+mj-ea"/>
                <a:cs typeface="+mj-cs"/>
              </a:rPr>
              <a:t>changes</a:t>
            </a:r>
            <a:r>
              <a:rPr lang="it-IT" sz="3600" dirty="0" smtClean="0">
                <a:solidFill>
                  <a:schemeClr val="tx1"/>
                </a:solidFill>
                <a:latin typeface="+mj-lt"/>
                <a:ea typeface="+mj-ea"/>
                <a:cs typeface="+mj-cs"/>
              </a:rPr>
              <a:t> de </a:t>
            </a:r>
            <a:r>
              <a:rPr lang="it-IT" sz="3600" dirty="0" err="1" smtClean="0">
                <a:solidFill>
                  <a:schemeClr val="tx1"/>
                </a:solidFill>
                <a:latin typeface="+mj-lt"/>
                <a:ea typeface="+mj-ea"/>
                <a:cs typeface="+mj-cs"/>
              </a:rPr>
              <a:t>bonnes</a:t>
            </a:r>
            <a:r>
              <a:rPr lang="it-IT" sz="3600" dirty="0" smtClean="0">
                <a:solidFill>
                  <a:schemeClr val="tx1"/>
                </a:solidFill>
                <a:latin typeface="+mj-lt"/>
                <a:ea typeface="+mj-ea"/>
                <a:cs typeface="+mj-cs"/>
              </a:rPr>
              <a:t> </a:t>
            </a:r>
            <a:r>
              <a:rPr lang="it-IT" sz="3600" dirty="0" err="1" smtClean="0">
                <a:solidFill>
                  <a:schemeClr val="tx1"/>
                </a:solidFill>
                <a:latin typeface="+mj-lt"/>
                <a:ea typeface="+mj-ea"/>
                <a:cs typeface="+mj-cs"/>
              </a:rPr>
              <a:t>pratiques</a:t>
            </a:r>
            <a:endParaRPr lang="it-IT" sz="3600" dirty="0" smtClean="0">
              <a:solidFill>
                <a:schemeClr val="tx1"/>
              </a:solidFill>
              <a:latin typeface="+mj-lt"/>
              <a:ea typeface="+mj-ea"/>
              <a:cs typeface="+mj-cs"/>
            </a:endParaRPr>
          </a:p>
          <a:p>
            <a:pPr marL="0" indent="0">
              <a:buNone/>
            </a:pPr>
            <a:endParaRPr lang="it-IT" sz="1200" dirty="0" smtClean="0">
              <a:solidFill>
                <a:schemeClr val="tx1"/>
              </a:solidFill>
              <a:latin typeface="+mj-lt"/>
              <a:ea typeface="+mj-ea"/>
              <a:cs typeface="+mj-cs"/>
            </a:endParaRPr>
          </a:p>
          <a:p>
            <a:pPr marL="0" indent="0" algn="ctr">
              <a:buNone/>
            </a:pPr>
            <a:r>
              <a:rPr lang="it-IT" dirty="0" err="1" smtClean="0">
                <a:solidFill>
                  <a:schemeClr val="tx1"/>
                </a:solidFill>
                <a:latin typeface="+mj-lt"/>
                <a:ea typeface="+mj-ea"/>
                <a:cs typeface="+mj-cs"/>
              </a:rPr>
              <a:t>Durée</a:t>
            </a:r>
            <a:r>
              <a:rPr lang="it-IT" dirty="0" smtClean="0">
                <a:solidFill>
                  <a:schemeClr val="tx1"/>
                </a:solidFill>
                <a:latin typeface="+mj-lt"/>
                <a:ea typeface="+mj-ea"/>
                <a:cs typeface="+mj-cs"/>
              </a:rPr>
              <a:t>: 3 </a:t>
            </a:r>
            <a:r>
              <a:rPr lang="it-IT" dirty="0" err="1" smtClean="0">
                <a:solidFill>
                  <a:schemeClr val="tx1"/>
                </a:solidFill>
                <a:latin typeface="+mj-lt"/>
                <a:ea typeface="+mj-ea"/>
                <a:cs typeface="+mj-cs"/>
              </a:rPr>
              <a:t>ans</a:t>
            </a:r>
            <a:r>
              <a:rPr lang="it-IT" dirty="0" smtClean="0">
                <a:solidFill>
                  <a:schemeClr val="tx1"/>
                </a:solidFill>
                <a:latin typeface="+mj-lt"/>
                <a:ea typeface="+mj-ea"/>
                <a:cs typeface="+mj-cs"/>
              </a:rPr>
              <a:t> (2016-2019)</a:t>
            </a:r>
            <a:endParaRPr lang="it-IT" dirty="0">
              <a:solidFill>
                <a:schemeClr val="tx1"/>
              </a:solidFill>
              <a:latin typeface="+mj-lt"/>
              <a:ea typeface="+mj-ea"/>
              <a:cs typeface="+mj-cs"/>
            </a:endParaRPr>
          </a:p>
          <a:p>
            <a:endParaRPr lang="it-IT" sz="2400" dirty="0">
              <a:solidFill>
                <a:schemeClr val="tx1"/>
              </a:solidFill>
              <a:latin typeface="+mj-lt"/>
              <a:ea typeface="+mj-ea"/>
              <a:cs typeface="+mj-cs"/>
            </a:endParaRPr>
          </a:p>
        </p:txBody>
      </p:sp>
      <p:sp>
        <p:nvSpPr>
          <p:cNvPr id="4" name="Rettangolo 3"/>
          <p:cNvSpPr/>
          <p:nvPr/>
        </p:nvSpPr>
        <p:spPr>
          <a:xfrm>
            <a:off x="755576" y="4869162"/>
            <a:ext cx="6912768" cy="1754326"/>
          </a:xfrm>
          <a:prstGeom prst="rect">
            <a:avLst/>
          </a:prstGeom>
        </p:spPr>
        <p:txBody>
          <a:bodyPr wrap="square">
            <a:spAutoFit/>
          </a:bodyPr>
          <a:lstStyle/>
          <a:p>
            <a:pPr algn="ctr"/>
            <a:r>
              <a:rPr lang="fr-FR" sz="3600" b="1" dirty="0" smtClean="0">
                <a:effectLst>
                  <a:outerShdw blurRad="38100" dist="38100" dir="2700000" algn="tl">
                    <a:srgbClr val="000000">
                      <a:alpha val="43137"/>
                    </a:srgbClr>
                  </a:outerShdw>
                </a:effectLst>
              </a:rPr>
              <a:t>Titre du projet</a:t>
            </a:r>
          </a:p>
          <a:p>
            <a:pPr algn="ctr"/>
            <a:r>
              <a:rPr lang="fr-FR" sz="3600" b="1" dirty="0" smtClean="0">
                <a:solidFill>
                  <a:srgbClr val="FF0000"/>
                </a:solidFill>
                <a:effectLst>
                  <a:outerShdw blurRad="38100" dist="38100" dir="2700000" algn="tl">
                    <a:srgbClr val="000000">
                      <a:alpha val="43137"/>
                    </a:srgbClr>
                  </a:outerShdw>
                </a:effectLst>
              </a:rPr>
              <a:t>Unissons nos cœurs sans frontières</a:t>
            </a:r>
            <a:endParaRPr lang="fr-FR" sz="3600" b="1" dirty="0">
              <a:solidFill>
                <a:srgbClr val="FF0000"/>
              </a:solidFill>
            </a:endParaRPr>
          </a:p>
        </p:txBody>
      </p:sp>
      <p:pic>
        <p:nvPicPr>
          <p:cNvPr id="1026" name="Picture 2" descr="M:\ARCHIVI_recuperati\ANNA_ ARCHIVI_sett_16\_2016-2017\ERASMUS+\LOGO du projet e pag iniziale\Unissons nos coeursB Gillia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7" y="188640"/>
            <a:ext cx="1064426"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383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7467600" cy="703282"/>
          </a:xfrm>
        </p:spPr>
        <p:txBody>
          <a:bodyPr>
            <a:normAutofit fontScale="90000"/>
          </a:bodyPr>
          <a:lstStyle/>
          <a:p>
            <a:r>
              <a:rPr lang="it-IT" dirty="0" smtClean="0">
                <a:solidFill>
                  <a:srgbClr val="00B0F0"/>
                </a:solidFill>
                <a:latin typeface="Arial Rounded MT Bold" pitchFamily="34" charset="0"/>
              </a:rPr>
              <a:t>Teatro</a:t>
            </a:r>
            <a:r>
              <a:rPr lang="it-IT" dirty="0" smtClean="0">
                <a:solidFill>
                  <a:srgbClr val="00B0F0"/>
                </a:solidFill>
              </a:rPr>
              <a:t> </a:t>
            </a:r>
            <a:r>
              <a:rPr lang="it-IT" dirty="0" smtClean="0">
                <a:solidFill>
                  <a:srgbClr val="00B0F0"/>
                </a:solidFill>
                <a:latin typeface="Arial Rounded MT Bold" pitchFamily="34" charset="0"/>
              </a:rPr>
              <a:t>Verdi</a:t>
            </a:r>
            <a:r>
              <a:rPr lang="it-IT" dirty="0" smtClean="0">
                <a:solidFill>
                  <a:srgbClr val="00B0F0"/>
                </a:solidFill>
              </a:rPr>
              <a:t> </a:t>
            </a:r>
            <a:r>
              <a:rPr lang="it-IT" dirty="0" smtClean="0">
                <a:solidFill>
                  <a:srgbClr val="00B0F0"/>
                </a:solidFill>
                <a:latin typeface="Arial Rounded MT Bold" pitchFamily="34" charset="0"/>
              </a:rPr>
              <a:t>(Verdi Theater)</a:t>
            </a:r>
            <a:r>
              <a:rPr lang="it-IT" dirty="0" smtClean="0">
                <a:solidFill>
                  <a:srgbClr val="00B0F0"/>
                </a:solidFill>
              </a:rPr>
              <a:t/>
            </a:r>
            <a:br>
              <a:rPr lang="it-IT" dirty="0" smtClean="0">
                <a:solidFill>
                  <a:srgbClr val="00B0F0"/>
                </a:solidFill>
              </a:rPr>
            </a:br>
            <a:endParaRPr lang="it-IT" dirty="0">
              <a:solidFill>
                <a:srgbClr val="00B0F0"/>
              </a:solidFill>
            </a:endParaRPr>
          </a:p>
        </p:txBody>
      </p:sp>
      <p:sp>
        <p:nvSpPr>
          <p:cNvPr id="13" name="CasellaDiTesto 12"/>
          <p:cNvSpPr txBox="1"/>
          <p:nvPr/>
        </p:nvSpPr>
        <p:spPr>
          <a:xfrm>
            <a:off x="357158" y="785794"/>
            <a:ext cx="8072494" cy="2062103"/>
          </a:xfrm>
          <a:prstGeom prst="rect">
            <a:avLst/>
          </a:prstGeom>
          <a:noFill/>
        </p:spPr>
        <p:txBody>
          <a:bodyPr wrap="square" rtlCol="0">
            <a:spAutoFit/>
          </a:bodyPr>
          <a:lstStyle/>
          <a:p>
            <a:r>
              <a:rPr lang="en-US" sz="1600" dirty="0" smtClean="0">
                <a:latin typeface="Arial Rounded MT Bold" pitchFamily="34" charset="0"/>
              </a:rPr>
              <a:t>The construction of the Teatro Municipale Giuseppe Verdi was approved by the City Council of Salerno on December 15, 1863 on a proposal of the then Mayor Matteo Luciani.</a:t>
            </a:r>
          </a:p>
          <a:p>
            <a:endParaRPr lang="en-US" sz="1600" dirty="0" smtClean="0">
              <a:latin typeface="Arial Rounded MT Bold" pitchFamily="34" charset="0"/>
            </a:endParaRPr>
          </a:p>
          <a:p>
            <a:r>
              <a:rPr lang="en-US" sz="1600" dirty="0" smtClean="0">
                <a:latin typeface="Arial Rounded MT Bold" pitchFamily="34" charset="0"/>
              </a:rPr>
              <a:t>The design and direction of the works were assigned to the architects Antonio D'Amora and Giuseppe Manichini. The works of decoration were instead directed by Gaetano D'Agostino. The March 27, 1901 the theater was named after Giuseppe Verdi, who died January 1st of that year.</a:t>
            </a:r>
            <a:endParaRPr lang="it-IT" sz="1600" dirty="0">
              <a:latin typeface="Arial Rounded MT Bold" pitchFamily="34" charset="0"/>
            </a:endParaRPr>
          </a:p>
        </p:txBody>
      </p:sp>
      <p:pic>
        <p:nvPicPr>
          <p:cNvPr id="14" name="Immagine 13" descr="Teatro_verdi_Salerno.JPG"/>
          <p:cNvPicPr>
            <a:picLocks noChangeAspect="1"/>
          </p:cNvPicPr>
          <p:nvPr/>
        </p:nvPicPr>
        <p:blipFill>
          <a:blip r:embed="rId2" cstate="print"/>
          <a:stretch>
            <a:fillRect/>
          </a:stretch>
        </p:blipFill>
        <p:spPr>
          <a:xfrm>
            <a:off x="857224" y="2786058"/>
            <a:ext cx="7358114"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500"/>
                                        <p:tgtEl>
                                          <p:spTgt spid="1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down)">
                                      <p:cBhvr>
                                        <p:cTn id="15" dur="500"/>
                                        <p:tgtEl>
                                          <p:spTgt spid="13">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latin typeface="Arial Rounded MT Bold" pitchFamily="34" charset="0"/>
              </a:rPr>
              <a:t>Lungomare</a:t>
            </a:r>
            <a:r>
              <a:rPr lang="it-IT" dirty="0" smtClean="0">
                <a:solidFill>
                  <a:srgbClr val="00B0F0"/>
                </a:solidFill>
              </a:rPr>
              <a:t> </a:t>
            </a:r>
            <a:r>
              <a:rPr lang="it-IT" dirty="0" smtClean="0">
                <a:solidFill>
                  <a:srgbClr val="00B0F0"/>
                </a:solidFill>
                <a:latin typeface="Arial Rounded MT Bold" pitchFamily="34" charset="0"/>
              </a:rPr>
              <a:t>Trieste</a:t>
            </a:r>
            <a:r>
              <a:rPr lang="it-IT" dirty="0" smtClean="0">
                <a:solidFill>
                  <a:srgbClr val="00B0F0"/>
                </a:solidFill>
              </a:rPr>
              <a:t> </a:t>
            </a:r>
            <a:endParaRPr lang="it-IT" dirty="0">
              <a:solidFill>
                <a:srgbClr val="00B0F0"/>
              </a:solidFill>
            </a:endParaRPr>
          </a:p>
        </p:txBody>
      </p:sp>
      <p:sp>
        <p:nvSpPr>
          <p:cNvPr id="5" name="CasellaDiTesto 4"/>
          <p:cNvSpPr txBox="1"/>
          <p:nvPr/>
        </p:nvSpPr>
        <p:spPr>
          <a:xfrm>
            <a:off x="500034" y="1285860"/>
            <a:ext cx="7572428" cy="1569660"/>
          </a:xfrm>
          <a:prstGeom prst="rect">
            <a:avLst/>
          </a:prstGeom>
          <a:noFill/>
        </p:spPr>
        <p:txBody>
          <a:bodyPr wrap="square" rtlCol="0">
            <a:spAutoFit/>
          </a:bodyPr>
          <a:lstStyle/>
          <a:p>
            <a:r>
              <a:rPr lang="en-US" sz="1600" dirty="0" smtClean="0">
                <a:latin typeface="Arial Rounded MT Bold" pitchFamily="34" charset="0"/>
              </a:rPr>
              <a:t>The Lungomare Trieste of Salerno is one of the landmarks of the city. A pedestrian walk directly on the beach, divided across multiple lanes and 2 km long, from the old town centre to the tourist harbor of Piazza </a:t>
            </a:r>
            <a:r>
              <a:rPr lang="en-US" sz="1600" dirty="0" err="1" smtClean="0">
                <a:latin typeface="Arial Rounded MT Bold" pitchFamily="34" charset="0"/>
              </a:rPr>
              <a:t>della</a:t>
            </a:r>
            <a:r>
              <a:rPr lang="en-US" sz="1600" dirty="0" smtClean="0">
                <a:latin typeface="Arial Rounded MT Bold" pitchFamily="34" charset="0"/>
              </a:rPr>
              <a:t> Concordia. The promenade comes alive during the spring holidays with entertainment activities for the little ones, with the traditional puppet theater, flea markets and fairs.</a:t>
            </a:r>
            <a:endParaRPr lang="it-IT" sz="1600" dirty="0">
              <a:latin typeface="Arial Rounded MT Bold" pitchFamily="34" charset="0"/>
            </a:endParaRPr>
          </a:p>
        </p:txBody>
      </p:sp>
      <p:pic>
        <p:nvPicPr>
          <p:cNvPr id="4" name="Immagine 3" descr="82933341.jpg"/>
          <p:cNvPicPr>
            <a:picLocks noChangeAspect="1"/>
          </p:cNvPicPr>
          <p:nvPr/>
        </p:nvPicPr>
        <p:blipFill>
          <a:blip r:embed="rId2"/>
          <a:stretch>
            <a:fillRect/>
          </a:stretch>
        </p:blipFill>
        <p:spPr>
          <a:xfrm>
            <a:off x="428596" y="2928934"/>
            <a:ext cx="8358246" cy="3758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B0F0"/>
                </a:solidFill>
                <a:latin typeface="Arial Rounded MT Bold" pitchFamily="34" charset="0"/>
              </a:rPr>
              <a:t>Modern itinerary</a:t>
            </a:r>
            <a:endParaRPr lang="it-IT" sz="4400" dirty="0">
              <a:solidFill>
                <a:srgbClr val="00B0F0"/>
              </a:solidFill>
              <a:latin typeface="Arial Rounded MT Bold" pitchFamily="34" charset="0"/>
            </a:endParaRPr>
          </a:p>
        </p:txBody>
      </p:sp>
      <p:sp>
        <p:nvSpPr>
          <p:cNvPr id="3" name="Segnaposto contenuto 2"/>
          <p:cNvSpPr>
            <a:spLocks noGrp="1"/>
          </p:cNvSpPr>
          <p:nvPr>
            <p:ph idx="1"/>
          </p:nvPr>
        </p:nvSpPr>
        <p:spPr/>
        <p:txBody>
          <a:bodyPr>
            <a:normAutofit/>
          </a:bodyPr>
          <a:lstStyle/>
          <a:p>
            <a:r>
              <a:rPr lang="it-IT" sz="3200" b="0" dirty="0" smtClean="0">
                <a:latin typeface="Arial Rounded MT Bold" pitchFamily="34" charset="0"/>
              </a:rPr>
              <a:t>- Spiaggia di Santa Teresa</a:t>
            </a:r>
          </a:p>
          <a:p>
            <a:r>
              <a:rPr lang="it-IT" sz="3200" b="0" dirty="0" smtClean="0">
                <a:latin typeface="Arial Rounded MT Bold" pitchFamily="34" charset="0"/>
              </a:rPr>
              <a:t>- Marina d‘Arechi</a:t>
            </a:r>
          </a:p>
          <a:p>
            <a:r>
              <a:rPr lang="it-IT" sz="3200" b="0" dirty="0" smtClean="0">
                <a:latin typeface="Arial Rounded MT Bold" pitchFamily="34" charset="0"/>
              </a:rPr>
              <a:t>- Stazione marittima</a:t>
            </a:r>
            <a:endParaRPr lang="it-IT" sz="3200" b="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85728"/>
            <a:ext cx="7467600" cy="1143000"/>
          </a:xfrm>
        </p:spPr>
        <p:txBody>
          <a:bodyPr>
            <a:noAutofit/>
          </a:bodyPr>
          <a:lstStyle/>
          <a:p>
            <a:r>
              <a:rPr lang="it-IT" sz="3200" dirty="0" smtClean="0">
                <a:solidFill>
                  <a:srgbClr val="00B0F0"/>
                </a:solidFill>
                <a:latin typeface="Arial Rounded MT Bold" pitchFamily="34" charset="0"/>
              </a:rPr>
              <a:t>Spiaggia di Santa Teresa (Saint Theresa beach)</a:t>
            </a:r>
            <a:br>
              <a:rPr lang="it-IT" sz="3200" dirty="0" smtClean="0">
                <a:solidFill>
                  <a:srgbClr val="00B0F0"/>
                </a:solidFill>
                <a:latin typeface="Arial Rounded MT Bold" pitchFamily="34" charset="0"/>
              </a:rPr>
            </a:br>
            <a:endParaRPr lang="it-IT" sz="3200" dirty="0">
              <a:solidFill>
                <a:srgbClr val="00B0F0"/>
              </a:solidFill>
            </a:endParaRPr>
          </a:p>
        </p:txBody>
      </p:sp>
      <p:sp>
        <p:nvSpPr>
          <p:cNvPr id="4" name="CasellaDiTesto 3"/>
          <p:cNvSpPr txBox="1"/>
          <p:nvPr/>
        </p:nvSpPr>
        <p:spPr>
          <a:xfrm>
            <a:off x="428596" y="1214422"/>
            <a:ext cx="7643866" cy="707886"/>
          </a:xfrm>
          <a:prstGeom prst="rect">
            <a:avLst/>
          </a:prstGeom>
          <a:noFill/>
        </p:spPr>
        <p:txBody>
          <a:bodyPr wrap="square" rtlCol="0">
            <a:spAutoFit/>
          </a:bodyPr>
          <a:lstStyle/>
          <a:p>
            <a:r>
              <a:rPr lang="it-IT" sz="2000" dirty="0" smtClean="0">
                <a:latin typeface="Arial Rounded MT Bold" pitchFamily="34" charset="0"/>
              </a:rPr>
              <a:t>This beach is much loved both by people from Salerno, and by visitors, who enjoy sitting there, basking in the sunshine.</a:t>
            </a:r>
            <a:endParaRPr lang="it-IT" sz="2000" dirty="0">
              <a:latin typeface="Arial Rounded MT Bold" pitchFamily="34" charset="0"/>
            </a:endParaRPr>
          </a:p>
        </p:txBody>
      </p:sp>
      <p:pic>
        <p:nvPicPr>
          <p:cNvPr id="5" name="Immagine 4" descr="101950981.jpg"/>
          <p:cNvPicPr>
            <a:picLocks noChangeAspect="1"/>
          </p:cNvPicPr>
          <p:nvPr/>
        </p:nvPicPr>
        <p:blipFill>
          <a:blip r:embed="rId2"/>
          <a:stretch>
            <a:fillRect/>
          </a:stretch>
        </p:blipFill>
        <p:spPr>
          <a:xfrm>
            <a:off x="357158" y="2071678"/>
            <a:ext cx="8429684" cy="4500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latin typeface="Arial Rounded MT Bold" pitchFamily="34" charset="0"/>
              </a:rPr>
              <a:t>Marina d’Arechi</a:t>
            </a:r>
            <a:endParaRPr lang="it-IT" dirty="0">
              <a:solidFill>
                <a:srgbClr val="00B0F0"/>
              </a:solidFill>
              <a:latin typeface="Arial Rounded MT Bold" pitchFamily="34" charset="0"/>
            </a:endParaRPr>
          </a:p>
        </p:txBody>
      </p:sp>
      <p:sp>
        <p:nvSpPr>
          <p:cNvPr id="8" name="CasellaDiTesto 7"/>
          <p:cNvSpPr txBox="1"/>
          <p:nvPr/>
        </p:nvSpPr>
        <p:spPr>
          <a:xfrm>
            <a:off x="857224" y="928670"/>
            <a:ext cx="6929486" cy="2062103"/>
          </a:xfrm>
          <a:prstGeom prst="rect">
            <a:avLst/>
          </a:prstGeom>
          <a:noFill/>
        </p:spPr>
        <p:txBody>
          <a:bodyPr wrap="square" rtlCol="0">
            <a:spAutoFit/>
          </a:bodyPr>
          <a:lstStyle/>
          <a:p>
            <a:r>
              <a:rPr lang="it-IT" sz="1600" dirty="0" smtClean="0">
                <a:latin typeface="Arial Rounded MT Bold" pitchFamily="34" charset="0"/>
              </a:rPr>
              <a:t>The marina d’</a:t>
            </a:r>
            <a:r>
              <a:rPr lang="it-IT" sz="1600" dirty="0" err="1" smtClean="0">
                <a:latin typeface="Arial Rounded MT Bold" pitchFamily="34" charset="0"/>
              </a:rPr>
              <a:t>arechi</a:t>
            </a:r>
            <a:r>
              <a:rPr lang="it-IT" sz="1600" dirty="0" smtClean="0">
                <a:latin typeface="Arial Rounded MT Bold" pitchFamily="34" charset="0"/>
              </a:rPr>
              <a:t> is a </a:t>
            </a:r>
            <a:r>
              <a:rPr lang="it-IT" sz="1600" dirty="0" err="1" smtClean="0">
                <a:latin typeface="Arial Rounded MT Bold" pitchFamily="34" charset="0"/>
              </a:rPr>
              <a:t>port-island</a:t>
            </a:r>
            <a:r>
              <a:rPr lang="it-IT" sz="1600" dirty="0" smtClean="0">
                <a:latin typeface="Arial Rounded MT Bold" pitchFamily="34" charset="0"/>
              </a:rPr>
              <a:t> off the </a:t>
            </a:r>
            <a:r>
              <a:rPr lang="it-IT" sz="1600" dirty="0" err="1" smtClean="0">
                <a:latin typeface="Arial Rounded MT Bold" pitchFamily="34" charset="0"/>
              </a:rPr>
              <a:t>south</a:t>
            </a:r>
            <a:r>
              <a:rPr lang="it-IT" sz="1600" dirty="0" smtClean="0">
                <a:latin typeface="Arial Rounded MT Bold" pitchFamily="34" charset="0"/>
              </a:rPr>
              <a:t> </a:t>
            </a:r>
            <a:r>
              <a:rPr lang="it-IT" sz="1600" dirty="0" err="1" smtClean="0">
                <a:latin typeface="Arial Rounded MT Bold" pitchFamily="34" charset="0"/>
              </a:rPr>
              <a:t>coast</a:t>
            </a:r>
            <a:r>
              <a:rPr lang="it-IT" sz="1600" dirty="0" smtClean="0">
                <a:latin typeface="Arial Rounded MT Bold" pitchFamily="34" charset="0"/>
              </a:rPr>
              <a:t> </a:t>
            </a:r>
            <a:r>
              <a:rPr lang="it-IT" sz="1600" dirty="0" err="1" smtClean="0">
                <a:latin typeface="Arial Rounded MT Bold" pitchFamily="34" charset="0"/>
              </a:rPr>
              <a:t>of</a:t>
            </a:r>
            <a:r>
              <a:rPr lang="it-IT" sz="1600" dirty="0" smtClean="0">
                <a:latin typeface="Arial Rounded MT Bold" pitchFamily="34" charset="0"/>
              </a:rPr>
              <a:t> Salerno, </a:t>
            </a:r>
            <a:r>
              <a:rPr lang="it-IT" sz="1600" dirty="0" err="1" smtClean="0">
                <a:latin typeface="Arial Rounded MT Bold" pitchFamily="34" charset="0"/>
              </a:rPr>
              <a:t>near</a:t>
            </a:r>
            <a:r>
              <a:rPr lang="it-IT" sz="1600" dirty="0" smtClean="0">
                <a:latin typeface="Arial Rounded MT Bold" pitchFamily="34" charset="0"/>
              </a:rPr>
              <a:t> the Arechi </a:t>
            </a:r>
            <a:r>
              <a:rPr lang="it-IT" sz="1600" dirty="0" err="1" smtClean="0">
                <a:latin typeface="Arial Rounded MT Bold" pitchFamily="34" charset="0"/>
              </a:rPr>
              <a:t>Stadium</a:t>
            </a:r>
            <a:r>
              <a:rPr lang="it-IT" sz="1600" dirty="0" smtClean="0">
                <a:latin typeface="Arial Rounded MT Bold" pitchFamily="34" charset="0"/>
              </a:rPr>
              <a:t>, </a:t>
            </a:r>
            <a:r>
              <a:rPr lang="it-IT" sz="1600" dirty="0" err="1" smtClean="0">
                <a:latin typeface="Arial Rounded MT Bold" pitchFamily="34" charset="0"/>
              </a:rPr>
              <a:t>desesigned</a:t>
            </a:r>
            <a:r>
              <a:rPr lang="it-IT" sz="1600" dirty="0" smtClean="0">
                <a:latin typeface="Arial Rounded MT Bold" pitchFamily="34" charset="0"/>
              </a:rPr>
              <a:t> by </a:t>
            </a:r>
            <a:r>
              <a:rPr lang="it-IT" sz="1600" dirty="0" err="1" smtClean="0">
                <a:latin typeface="Arial Rounded MT Bold" pitchFamily="34" charset="0"/>
              </a:rPr>
              <a:t>architect</a:t>
            </a:r>
            <a:r>
              <a:rPr lang="it-IT" sz="1600" dirty="0" smtClean="0">
                <a:latin typeface="Arial Rounded MT Bold" pitchFamily="34" charset="0"/>
              </a:rPr>
              <a:t> Santiago </a:t>
            </a:r>
            <a:r>
              <a:rPr lang="it-IT" sz="1600" dirty="0" err="1" smtClean="0">
                <a:latin typeface="Arial Rounded MT Bold" pitchFamily="34" charset="0"/>
              </a:rPr>
              <a:t>Calatrava</a:t>
            </a:r>
            <a:r>
              <a:rPr lang="it-IT" sz="1600" dirty="0" smtClean="0">
                <a:latin typeface="Arial Rounded MT Bold" pitchFamily="34" charset="0"/>
              </a:rPr>
              <a:t>. In 2008 the </a:t>
            </a:r>
            <a:r>
              <a:rPr lang="it-IT" sz="1600" dirty="0" err="1" smtClean="0">
                <a:latin typeface="Arial Rounded MT Bold" pitchFamily="34" charset="0"/>
              </a:rPr>
              <a:t>Gallozzi</a:t>
            </a:r>
            <a:r>
              <a:rPr lang="it-IT" sz="1600" dirty="0" smtClean="0">
                <a:latin typeface="Arial Rounded MT Bold" pitchFamily="34" charset="0"/>
              </a:rPr>
              <a:t> Group </a:t>
            </a:r>
            <a:r>
              <a:rPr lang="it-IT" sz="1600" dirty="0" err="1" smtClean="0">
                <a:latin typeface="Arial Rounded MT Bold" pitchFamily="34" charset="0"/>
              </a:rPr>
              <a:t>commissioned</a:t>
            </a:r>
            <a:r>
              <a:rPr lang="it-IT" sz="1600" dirty="0" smtClean="0">
                <a:latin typeface="Arial Rounded MT Bold" pitchFamily="34" charset="0"/>
              </a:rPr>
              <a:t> the </a:t>
            </a:r>
            <a:r>
              <a:rPr lang="it-IT" sz="1600" dirty="0" err="1" smtClean="0">
                <a:latin typeface="Arial Rounded MT Bold" pitchFamily="34" charset="0"/>
              </a:rPr>
              <a:t>architect</a:t>
            </a:r>
            <a:r>
              <a:rPr lang="it-IT" sz="1600" dirty="0" smtClean="0">
                <a:latin typeface="Arial Rounded MT Bold" pitchFamily="34" charset="0"/>
              </a:rPr>
              <a:t> </a:t>
            </a:r>
            <a:r>
              <a:rPr lang="it-IT" sz="1600" dirty="0" err="1" smtClean="0">
                <a:latin typeface="Arial Rounded MT Bold" pitchFamily="34" charset="0"/>
              </a:rPr>
              <a:t>Santiamo</a:t>
            </a:r>
            <a:r>
              <a:rPr lang="it-IT" sz="1600" dirty="0" smtClean="0">
                <a:latin typeface="Arial Rounded MT Bold" pitchFamily="34" charset="0"/>
              </a:rPr>
              <a:t> </a:t>
            </a:r>
            <a:r>
              <a:rPr lang="it-IT" sz="1600" dirty="0" err="1" smtClean="0">
                <a:latin typeface="Arial Rounded MT Bold" pitchFamily="34" charset="0"/>
              </a:rPr>
              <a:t>Calatrava</a:t>
            </a:r>
            <a:r>
              <a:rPr lang="it-IT" sz="1600" dirty="0" smtClean="0">
                <a:latin typeface="Arial Rounded MT Bold" pitchFamily="34" charset="0"/>
              </a:rPr>
              <a:t> </a:t>
            </a:r>
            <a:r>
              <a:rPr lang="it-IT" sz="1600" dirty="0" err="1" smtClean="0">
                <a:latin typeface="Arial Rounded MT Bold" pitchFamily="34" charset="0"/>
              </a:rPr>
              <a:t>to</a:t>
            </a:r>
            <a:r>
              <a:rPr lang="it-IT" sz="1600" dirty="0" smtClean="0">
                <a:latin typeface="Arial Rounded MT Bold" pitchFamily="34" charset="0"/>
              </a:rPr>
              <a:t> design a </a:t>
            </a:r>
            <a:r>
              <a:rPr lang="it-IT" sz="1600" dirty="0" err="1" smtClean="0">
                <a:latin typeface="Arial Rounded MT Bold" pitchFamily="34" charset="0"/>
              </a:rPr>
              <a:t>nautical</a:t>
            </a:r>
            <a:r>
              <a:rPr lang="it-IT" sz="1600" dirty="0" smtClean="0">
                <a:latin typeface="Arial Rounded MT Bold" pitchFamily="34" charset="0"/>
              </a:rPr>
              <a:t> club and bridge </a:t>
            </a:r>
            <a:r>
              <a:rPr lang="it-IT" sz="1600" dirty="0" err="1" smtClean="0">
                <a:latin typeface="Arial Rounded MT Bold" pitchFamily="34" charset="0"/>
              </a:rPr>
              <a:t>connecting</a:t>
            </a:r>
            <a:r>
              <a:rPr lang="it-IT" sz="1600" dirty="0" smtClean="0">
                <a:latin typeface="Arial Rounded MT Bold" pitchFamily="34" charset="0"/>
              </a:rPr>
              <a:t> the Marina and the </a:t>
            </a:r>
            <a:r>
              <a:rPr lang="it-IT" sz="1600" dirty="0" err="1" smtClean="0">
                <a:latin typeface="Arial Rounded MT Bold" pitchFamily="34" charset="0"/>
              </a:rPr>
              <a:t>mainland</a:t>
            </a:r>
            <a:r>
              <a:rPr lang="it-IT" sz="1600" dirty="0" smtClean="0">
                <a:latin typeface="Arial Rounded MT Bold" pitchFamily="34" charset="0"/>
              </a:rPr>
              <a:t>. The </a:t>
            </a:r>
            <a:r>
              <a:rPr lang="it-IT" sz="1600" dirty="0" err="1" smtClean="0">
                <a:latin typeface="Arial Rounded MT Bold" pitchFamily="34" charset="0"/>
              </a:rPr>
              <a:t>suspended</a:t>
            </a:r>
            <a:r>
              <a:rPr lang="it-IT" sz="1600" dirty="0" smtClean="0">
                <a:latin typeface="Arial Rounded MT Bold" pitchFamily="34" charset="0"/>
              </a:rPr>
              <a:t> </a:t>
            </a:r>
            <a:r>
              <a:rPr lang="it-IT" sz="1600" dirty="0" err="1" smtClean="0">
                <a:latin typeface="Arial Rounded MT Bold" pitchFamily="34" charset="0"/>
              </a:rPr>
              <a:t>cable</a:t>
            </a:r>
            <a:r>
              <a:rPr lang="it-IT" sz="1600" dirty="0" smtClean="0">
                <a:latin typeface="Arial Rounded MT Bold" pitchFamily="34" charset="0"/>
              </a:rPr>
              <a:t> is </a:t>
            </a:r>
            <a:r>
              <a:rPr lang="it-IT" sz="1600" dirty="0" err="1" smtClean="0">
                <a:latin typeface="Arial Rounded MT Bold" pitchFamily="34" charset="0"/>
              </a:rPr>
              <a:t>about</a:t>
            </a:r>
            <a:r>
              <a:rPr lang="it-IT" sz="1600" dirty="0" smtClean="0">
                <a:latin typeface="Arial Rounded MT Bold" pitchFamily="34" charset="0"/>
              </a:rPr>
              <a:t> 105 </a:t>
            </a:r>
            <a:r>
              <a:rPr lang="it-IT" sz="1600" dirty="0" err="1" smtClean="0">
                <a:latin typeface="Arial Rounded MT Bold" pitchFamily="34" charset="0"/>
              </a:rPr>
              <a:t>meters</a:t>
            </a:r>
            <a:r>
              <a:rPr lang="it-IT" sz="1600" dirty="0" smtClean="0">
                <a:latin typeface="Arial Rounded MT Bold" pitchFamily="34" charset="0"/>
              </a:rPr>
              <a:t> long and 10 </a:t>
            </a:r>
            <a:r>
              <a:rPr lang="it-IT" sz="1600" dirty="0" err="1" smtClean="0">
                <a:latin typeface="Arial Rounded MT Bold" pitchFamily="34" charset="0"/>
              </a:rPr>
              <a:t>meters</a:t>
            </a:r>
            <a:r>
              <a:rPr lang="it-IT" sz="1600" dirty="0" smtClean="0">
                <a:latin typeface="Arial Rounded MT Bold" pitchFamily="34" charset="0"/>
              </a:rPr>
              <a:t> wide. The bridge is </a:t>
            </a:r>
            <a:r>
              <a:rPr lang="it-IT" sz="1600" dirty="0" err="1" smtClean="0">
                <a:latin typeface="Arial Rounded MT Bold" pitchFamily="34" charset="0"/>
              </a:rPr>
              <a:t>maintained</a:t>
            </a:r>
            <a:r>
              <a:rPr lang="it-IT" sz="1600" dirty="0" smtClean="0">
                <a:latin typeface="Arial Rounded MT Bold" pitchFamily="34" charset="0"/>
              </a:rPr>
              <a:t> by a network </a:t>
            </a:r>
            <a:r>
              <a:rPr lang="it-IT" sz="1600" dirty="0" err="1" smtClean="0">
                <a:latin typeface="Arial Rounded MT Bold" pitchFamily="34" charset="0"/>
              </a:rPr>
              <a:t>of</a:t>
            </a:r>
            <a:r>
              <a:rPr lang="it-IT" sz="1600" dirty="0" smtClean="0">
                <a:latin typeface="Arial Rounded MT Bold" pitchFamily="34" charset="0"/>
              </a:rPr>
              <a:t> 16 </a:t>
            </a:r>
            <a:r>
              <a:rPr lang="it-IT" sz="1600" dirty="0" err="1" smtClean="0">
                <a:latin typeface="Arial Rounded MT Bold" pitchFamily="34" charset="0"/>
              </a:rPr>
              <a:t>suspended</a:t>
            </a:r>
            <a:r>
              <a:rPr lang="it-IT" sz="1600" dirty="0" smtClean="0">
                <a:latin typeface="Arial Rounded MT Bold" pitchFamily="34" charset="0"/>
              </a:rPr>
              <a:t> </a:t>
            </a:r>
            <a:r>
              <a:rPr lang="it-IT" sz="1600" dirty="0" err="1" smtClean="0">
                <a:latin typeface="Arial Rounded MT Bold" pitchFamily="34" charset="0"/>
              </a:rPr>
              <a:t>cables</a:t>
            </a:r>
            <a:r>
              <a:rPr lang="it-IT" sz="1600" dirty="0" smtClean="0">
                <a:latin typeface="Arial Rounded MT Bold" pitchFamily="34" charset="0"/>
              </a:rPr>
              <a:t> </a:t>
            </a:r>
            <a:r>
              <a:rPr lang="it-IT" sz="1600" dirty="0" err="1" smtClean="0">
                <a:latin typeface="Arial Rounded MT Bold" pitchFamily="34" charset="0"/>
              </a:rPr>
              <a:t>connected</a:t>
            </a:r>
            <a:r>
              <a:rPr lang="it-IT" sz="1600" dirty="0" smtClean="0">
                <a:latin typeface="Arial Rounded MT Bold" pitchFamily="34" charset="0"/>
              </a:rPr>
              <a:t> </a:t>
            </a:r>
            <a:r>
              <a:rPr lang="it-IT" sz="1600" dirty="0" err="1" smtClean="0">
                <a:latin typeface="Arial Rounded MT Bold" pitchFamily="34" charset="0"/>
              </a:rPr>
              <a:t>to</a:t>
            </a:r>
            <a:r>
              <a:rPr lang="it-IT" sz="1600" dirty="0" smtClean="0">
                <a:latin typeface="Arial Rounded MT Bold" pitchFamily="34" charset="0"/>
              </a:rPr>
              <a:t> a 100 </a:t>
            </a:r>
            <a:r>
              <a:rPr lang="it-IT" sz="1600" dirty="0" err="1" smtClean="0">
                <a:latin typeface="Arial Rounded MT Bold" pitchFamily="34" charset="0"/>
              </a:rPr>
              <a:t>meters</a:t>
            </a:r>
            <a:r>
              <a:rPr lang="it-IT" sz="1600" dirty="0" smtClean="0">
                <a:latin typeface="Arial Rounded MT Bold" pitchFamily="34" charset="0"/>
              </a:rPr>
              <a:t> high steel </a:t>
            </a:r>
            <a:r>
              <a:rPr lang="it-IT" sz="1600" dirty="0" err="1" smtClean="0">
                <a:latin typeface="Arial Rounded MT Bold" pitchFamily="34" charset="0"/>
              </a:rPr>
              <a:t>pylon</a:t>
            </a:r>
            <a:r>
              <a:rPr lang="it-IT" sz="1600" dirty="0" smtClean="0">
                <a:latin typeface="Arial Rounded MT Bold" pitchFamily="34" charset="0"/>
              </a:rPr>
              <a:t>.</a:t>
            </a:r>
            <a:endParaRPr lang="it-IT" sz="1600" dirty="0">
              <a:latin typeface="Arial Rounded MT Bold" pitchFamily="34" charset="0"/>
            </a:endParaRPr>
          </a:p>
        </p:txBody>
      </p:sp>
      <p:pic>
        <p:nvPicPr>
          <p:cNvPr id="9" name="Immagine 8" descr="gal8.jpg"/>
          <p:cNvPicPr>
            <a:picLocks noChangeAspect="1"/>
          </p:cNvPicPr>
          <p:nvPr/>
        </p:nvPicPr>
        <p:blipFill>
          <a:blip r:embed="rId2"/>
          <a:stretch>
            <a:fillRect/>
          </a:stretch>
        </p:blipFill>
        <p:spPr>
          <a:xfrm>
            <a:off x="571472" y="3071810"/>
            <a:ext cx="8072494" cy="3476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85728"/>
            <a:ext cx="7520940" cy="548640"/>
          </a:xfrm>
        </p:spPr>
        <p:txBody>
          <a:bodyPr/>
          <a:lstStyle/>
          <a:p>
            <a:r>
              <a:rPr lang="it-IT" dirty="0" smtClean="0">
                <a:solidFill>
                  <a:srgbClr val="00B0F0"/>
                </a:solidFill>
              </a:rPr>
              <a:t>Stazione marittima (salerno harbor station)</a:t>
            </a:r>
            <a:endParaRPr lang="it-IT" dirty="0">
              <a:solidFill>
                <a:srgbClr val="00B0F0"/>
              </a:solidFill>
            </a:endParaRPr>
          </a:p>
        </p:txBody>
      </p:sp>
      <p:sp>
        <p:nvSpPr>
          <p:cNvPr id="4" name="CasellaDiTesto 3"/>
          <p:cNvSpPr txBox="1"/>
          <p:nvPr/>
        </p:nvSpPr>
        <p:spPr>
          <a:xfrm>
            <a:off x="714348" y="1000108"/>
            <a:ext cx="7500990" cy="2031325"/>
          </a:xfrm>
          <a:prstGeom prst="rect">
            <a:avLst/>
          </a:prstGeom>
          <a:noFill/>
        </p:spPr>
        <p:txBody>
          <a:bodyPr wrap="square" rtlCol="0">
            <a:spAutoFit/>
          </a:bodyPr>
          <a:lstStyle/>
          <a:p>
            <a:r>
              <a:rPr lang="en-US" dirty="0" smtClean="0">
                <a:latin typeface="Arial Rounded MT Bold" pitchFamily="34" charset="0"/>
              </a:rPr>
              <a:t>The Salerno Harbour station is maritime station located on the pier of the commercial port of the city of Salerno, and is directly linked with the costruenda Freedom Square and the city's waterfront .</a:t>
            </a:r>
          </a:p>
          <a:p>
            <a:r>
              <a:rPr lang="en-US" dirty="0" smtClean="0">
                <a:latin typeface="Arial Rounded MT Bold" pitchFamily="34" charset="0"/>
              </a:rPr>
              <a:t>In 2013 the Ministry of cultural heritage and cultural and tourism activities has entered the maritime station in the selected group of high-quality architectural interventions.</a:t>
            </a:r>
            <a:endParaRPr lang="en-US" dirty="0">
              <a:latin typeface="Arial Rounded MT Bold" pitchFamily="34" charset="0"/>
            </a:endParaRPr>
          </a:p>
        </p:txBody>
      </p:sp>
      <p:pic>
        <p:nvPicPr>
          <p:cNvPr id="7" name="Immagine 6" descr="8.jpg"/>
          <p:cNvPicPr>
            <a:picLocks noChangeAspect="1"/>
          </p:cNvPicPr>
          <p:nvPr/>
        </p:nvPicPr>
        <p:blipFill>
          <a:blip r:embed="rId2"/>
          <a:stretch>
            <a:fillRect/>
          </a:stretch>
        </p:blipFill>
        <p:spPr>
          <a:xfrm>
            <a:off x="571472" y="3143248"/>
            <a:ext cx="8001056" cy="3376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4942" y="6000768"/>
            <a:ext cx="7520940" cy="548640"/>
          </a:xfrm>
        </p:spPr>
        <p:txBody>
          <a:bodyPr/>
          <a:lstStyle/>
          <a:p>
            <a:r>
              <a:rPr lang="it-IT" dirty="0" err="1" smtClean="0"/>
              <a:t>Have</a:t>
            </a:r>
            <a:r>
              <a:rPr lang="it-IT" dirty="0" smtClean="0"/>
              <a:t> a </a:t>
            </a:r>
            <a:r>
              <a:rPr lang="it-IT" dirty="0" err="1" smtClean="0"/>
              <a:t>good</a:t>
            </a:r>
            <a:r>
              <a:rPr lang="it-IT" dirty="0" smtClean="0"/>
              <a:t> </a:t>
            </a:r>
            <a:r>
              <a:rPr lang="it-IT" dirty="0" err="1" smtClean="0"/>
              <a:t>travel</a:t>
            </a:r>
            <a:r>
              <a:rPr lang="it-IT" dirty="0" smtClean="0"/>
              <a:t>!</a:t>
            </a:r>
            <a:endParaRPr lang="it-IT" dirty="0"/>
          </a:p>
        </p:txBody>
      </p:sp>
      <p:pic>
        <p:nvPicPr>
          <p:cNvPr id="4" name="Immagine 3" descr="Salerno_Plaza02-800x445.jpg"/>
          <p:cNvPicPr>
            <a:picLocks noChangeAspect="1"/>
          </p:cNvPicPr>
          <p:nvPr/>
        </p:nvPicPr>
        <p:blipFill>
          <a:blip r:embed="rId2"/>
          <a:stretch>
            <a:fillRect/>
          </a:stretch>
        </p:blipFill>
        <p:spPr>
          <a:xfrm>
            <a:off x="0" y="0"/>
            <a:ext cx="9144000" cy="5972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0"/>
            <a:ext cx="8229600" cy="1143000"/>
          </a:xfrm>
        </p:spPr>
        <p:txBody>
          <a:bodyPr/>
          <a:lstStyle/>
          <a:p>
            <a:r>
              <a:rPr lang="it-IT" dirty="0" smtClean="0">
                <a:latin typeface="Arial Rounded MT Bold" pitchFamily="34" charset="0"/>
              </a:rPr>
              <a:t>SALERNO ITINERARY</a:t>
            </a:r>
            <a:endParaRPr lang="it-IT" dirty="0">
              <a:latin typeface="Arial Rounded MT Bold" pitchFamily="34" charset="0"/>
            </a:endParaRPr>
          </a:p>
        </p:txBody>
      </p:sp>
      <p:sp>
        <p:nvSpPr>
          <p:cNvPr id="9" name="CasellaDiTesto 8"/>
          <p:cNvSpPr txBox="1"/>
          <p:nvPr/>
        </p:nvSpPr>
        <p:spPr>
          <a:xfrm>
            <a:off x="3071802" y="6072206"/>
            <a:ext cx="6072198" cy="523220"/>
          </a:xfrm>
          <a:prstGeom prst="rect">
            <a:avLst/>
          </a:prstGeom>
          <a:noFill/>
        </p:spPr>
        <p:txBody>
          <a:bodyPr wrap="square" rtlCol="0">
            <a:spAutoFit/>
          </a:bodyPr>
          <a:lstStyle/>
          <a:p>
            <a:r>
              <a:rPr lang="it-IT" sz="2800" dirty="0" smtClean="0">
                <a:latin typeface="Arial Rounded MT Bold" pitchFamily="34" charset="0"/>
              </a:rPr>
              <a:t>Enjoy Salerno in our itinerary!</a:t>
            </a:r>
            <a:endParaRPr lang="it-IT" sz="2800" dirty="0">
              <a:latin typeface="Arial Rounded MT Bold" pitchFamily="34" charset="0"/>
            </a:endParaRPr>
          </a:p>
        </p:txBody>
      </p:sp>
      <p:pic>
        <p:nvPicPr>
          <p:cNvPr id="11" name="Immagine 10" descr="Salerno_Plaza02-800x445.jpg"/>
          <p:cNvPicPr>
            <a:picLocks noChangeAspect="1"/>
          </p:cNvPicPr>
          <p:nvPr/>
        </p:nvPicPr>
        <p:blipFill>
          <a:blip r:embed="rId2"/>
          <a:stretch>
            <a:fillRect/>
          </a:stretch>
        </p:blipFill>
        <p:spPr>
          <a:xfrm>
            <a:off x="214282" y="885825"/>
            <a:ext cx="8715436" cy="5086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noFill/>
          </a:ln>
        </p:spPr>
        <p:txBody>
          <a:bodyPr/>
          <a:lstStyle/>
          <a:p>
            <a:r>
              <a:rPr lang="it-IT" sz="4000" dirty="0" smtClean="0">
                <a:solidFill>
                  <a:srgbClr val="00B0F0"/>
                </a:solidFill>
                <a:latin typeface="Arial Rounded MT Bold" pitchFamily="34" charset="0"/>
              </a:rPr>
              <a:t>Medieval</a:t>
            </a:r>
            <a:r>
              <a:rPr lang="it-IT" sz="4000" dirty="0" smtClean="0">
                <a:solidFill>
                  <a:srgbClr val="00B0F0"/>
                </a:solidFill>
                <a:effectLst>
                  <a:outerShdw blurRad="38100" dist="38100" dir="2700000" algn="tl">
                    <a:srgbClr val="000000">
                      <a:alpha val="43137"/>
                    </a:srgbClr>
                  </a:outerShdw>
                </a:effectLst>
                <a:latin typeface="Arial Rounded MT Bold" pitchFamily="34" charset="0"/>
              </a:rPr>
              <a:t> </a:t>
            </a:r>
            <a:r>
              <a:rPr lang="it-IT" sz="4000" dirty="0" smtClean="0">
                <a:solidFill>
                  <a:srgbClr val="00B0F0"/>
                </a:solidFill>
                <a:latin typeface="Arial Rounded MT Bold" pitchFamily="34" charset="0"/>
              </a:rPr>
              <a:t>itinerary</a:t>
            </a:r>
            <a:endParaRPr lang="it-IT" sz="4000" dirty="0">
              <a:solidFill>
                <a:srgbClr val="00B0F0"/>
              </a:solidFill>
              <a:latin typeface="Arial Rounded MT Bold" pitchFamily="34" charset="0"/>
            </a:endParaRPr>
          </a:p>
        </p:txBody>
      </p:sp>
      <p:sp>
        <p:nvSpPr>
          <p:cNvPr id="3" name="Segnaposto contenuto 2"/>
          <p:cNvSpPr>
            <a:spLocks noGrp="1"/>
          </p:cNvSpPr>
          <p:nvPr>
            <p:ph idx="1"/>
          </p:nvPr>
        </p:nvSpPr>
        <p:spPr/>
        <p:txBody>
          <a:bodyPr/>
          <a:lstStyle/>
          <a:p>
            <a:r>
              <a:rPr lang="it-IT" sz="2800" b="0" dirty="0" smtClean="0">
                <a:latin typeface="Arial Rounded MT Bold" pitchFamily="34" charset="0"/>
              </a:rPr>
              <a:t>- Duomo (Salerno Cathedral)</a:t>
            </a:r>
          </a:p>
          <a:p>
            <a:r>
              <a:rPr lang="it-IT" sz="2800" b="0" dirty="0" smtClean="0">
                <a:latin typeface="Arial Rounded MT Bold" pitchFamily="34" charset="0"/>
              </a:rPr>
              <a:t>- Castello Arechi (</a:t>
            </a:r>
            <a:r>
              <a:rPr lang="it-IT" sz="2800" b="0" dirty="0" err="1" smtClean="0">
                <a:latin typeface="Arial Rounded MT Bold" pitchFamily="34" charset="0"/>
              </a:rPr>
              <a:t>Arechi</a:t>
            </a:r>
            <a:r>
              <a:rPr lang="it-IT" sz="2800" b="0" dirty="0" smtClean="0">
                <a:latin typeface="Arial Rounded MT Bold" pitchFamily="34" charset="0"/>
              </a:rPr>
              <a:t> Castle)</a:t>
            </a:r>
          </a:p>
          <a:p>
            <a:r>
              <a:rPr lang="it-IT" sz="2800" b="0" dirty="0" smtClean="0">
                <a:latin typeface="Arial Rounded MT Bold" pitchFamily="34" charset="0"/>
              </a:rPr>
              <a:t>- Acquedotto medievale (Medieval acqueduct)</a:t>
            </a:r>
          </a:p>
          <a:p>
            <a:r>
              <a:rPr lang="it-IT" sz="2800" b="0" dirty="0" smtClean="0">
                <a:latin typeface="Arial Rounded MT Bold" pitchFamily="34" charset="0"/>
              </a:rPr>
              <a:t>- Giardini della minerva (</a:t>
            </a:r>
            <a:r>
              <a:rPr lang="it-IT" sz="2800" b="0" dirty="0" err="1" smtClean="0">
                <a:latin typeface="Arial Rounded MT Bold" pitchFamily="34" charset="0"/>
              </a:rPr>
              <a:t>Minerva</a:t>
            </a:r>
            <a:r>
              <a:rPr lang="it-IT" sz="2800" b="0" dirty="0" smtClean="0">
                <a:latin typeface="Arial Rounded MT Bold" pitchFamily="34" charset="0"/>
              </a:rPr>
              <a:t> Gardens)</a:t>
            </a:r>
          </a:p>
          <a:p>
            <a:endParaRPr lang="it-IT"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400" dirty="0" smtClean="0">
                <a:solidFill>
                  <a:srgbClr val="00B0F0"/>
                </a:solidFill>
                <a:latin typeface="Arial Rounded MT Bold" pitchFamily="34" charset="0"/>
              </a:rPr>
              <a:t>Duomo (Salerno Cathedral)</a:t>
            </a:r>
            <a:endParaRPr lang="it-IT" sz="4400" dirty="0">
              <a:solidFill>
                <a:srgbClr val="00B0F0"/>
              </a:solidFill>
              <a:latin typeface="Arial Rounded MT Bold" pitchFamily="34" charset="0"/>
            </a:endParaRPr>
          </a:p>
        </p:txBody>
      </p:sp>
      <p:sp>
        <p:nvSpPr>
          <p:cNvPr id="14" name="CasellaDiTesto 13"/>
          <p:cNvSpPr txBox="1"/>
          <p:nvPr/>
        </p:nvSpPr>
        <p:spPr>
          <a:xfrm>
            <a:off x="357158" y="1357298"/>
            <a:ext cx="8610049" cy="1908215"/>
          </a:xfrm>
          <a:prstGeom prst="rect">
            <a:avLst/>
          </a:prstGeom>
          <a:noFill/>
        </p:spPr>
        <p:txBody>
          <a:bodyPr wrap="square" rtlCol="0">
            <a:spAutoFit/>
          </a:bodyPr>
          <a:lstStyle/>
          <a:p>
            <a:r>
              <a:rPr lang="en-US" sz="2000" dirty="0" smtClean="0">
                <a:latin typeface="Arial Rounded MT Bold" pitchFamily="34" charset="0"/>
              </a:rPr>
              <a:t>Salerno cathedral</a:t>
            </a:r>
            <a:r>
              <a:rPr lang="en-US" sz="2000" dirty="0">
                <a:latin typeface="Arial Rounded MT Bold" pitchFamily="34" charset="0"/>
              </a:rPr>
              <a:t> (or D</a:t>
            </a:r>
            <a:r>
              <a:rPr lang="en-US" sz="2000" dirty="0" smtClean="0">
                <a:latin typeface="Arial Rounded MT Bold" pitchFamily="34" charset="0"/>
              </a:rPr>
              <a:t>uomo) </a:t>
            </a:r>
            <a:r>
              <a:rPr lang="en-US" sz="2000" dirty="0">
                <a:latin typeface="Arial Rounded MT Bold" pitchFamily="34" charset="0"/>
              </a:rPr>
              <a:t>is the main church in the city of </a:t>
            </a:r>
            <a:r>
              <a:rPr lang="en-US" sz="2000" dirty="0" smtClean="0">
                <a:latin typeface="Arial Rounded MT Bold" pitchFamily="34" charset="0"/>
              </a:rPr>
              <a:t>Salerno</a:t>
            </a:r>
            <a:r>
              <a:rPr lang="en-US" sz="2000" dirty="0">
                <a:latin typeface="Arial Rounded MT Bold" pitchFamily="34" charset="0"/>
              </a:rPr>
              <a:t> in southern </a:t>
            </a:r>
            <a:r>
              <a:rPr lang="en-US" sz="2000" dirty="0" smtClean="0">
                <a:latin typeface="Arial Rounded MT Bold" pitchFamily="34" charset="0"/>
              </a:rPr>
              <a:t>Italy</a:t>
            </a:r>
            <a:r>
              <a:rPr lang="en-US" sz="2000" dirty="0">
                <a:latin typeface="Arial Rounded MT Bold" pitchFamily="34" charset="0"/>
              </a:rPr>
              <a:t> and a major tourist attraction. It is dedicated </a:t>
            </a:r>
            <a:r>
              <a:rPr lang="en-US" sz="2000" dirty="0" smtClean="0">
                <a:latin typeface="Arial Rounded MT Bold" pitchFamily="34" charset="0"/>
              </a:rPr>
              <a:t>to Saint Matthew, </a:t>
            </a:r>
            <a:r>
              <a:rPr lang="en-US" sz="2000" dirty="0">
                <a:latin typeface="Arial Rounded MT Bold" pitchFamily="34" charset="0"/>
              </a:rPr>
              <a:t>whose </a:t>
            </a:r>
            <a:r>
              <a:rPr lang="en-US" sz="2000" dirty="0" smtClean="0">
                <a:latin typeface="Arial Rounded MT Bold" pitchFamily="34" charset="0"/>
              </a:rPr>
              <a:t>relics</a:t>
            </a:r>
            <a:r>
              <a:rPr lang="en-US" sz="2000" dirty="0">
                <a:latin typeface="Arial Rounded MT Bold" pitchFamily="34" charset="0"/>
              </a:rPr>
              <a:t> are inside the crypt.</a:t>
            </a:r>
          </a:p>
          <a:p>
            <a:r>
              <a:rPr lang="en-US" sz="2000" dirty="0">
                <a:latin typeface="Arial Rounded MT Bold" pitchFamily="34" charset="0"/>
              </a:rPr>
              <a:t>The Cathedral was built when the city was the capital of the </a:t>
            </a:r>
            <a:r>
              <a:rPr lang="en-US" sz="2000" dirty="0" smtClean="0">
                <a:latin typeface="Arial Rounded MT Bold" pitchFamily="34" charset="0"/>
              </a:rPr>
              <a:t>principality of Salerno.</a:t>
            </a:r>
            <a:endParaRPr lang="en-US" sz="2000" dirty="0">
              <a:latin typeface="Arial Rounded MT Bold" pitchFamily="34" charset="0"/>
            </a:endParaRPr>
          </a:p>
          <a:p>
            <a:endParaRPr lang="it-IT" dirty="0">
              <a:latin typeface="Arial Rounded MT Bold" pitchFamily="34" charset="0"/>
            </a:endParaRPr>
          </a:p>
        </p:txBody>
      </p:sp>
      <p:pic>
        <p:nvPicPr>
          <p:cNvPr id="15" name="Immagine 14" descr="duomo-di-salerno-e1466009682203.jpg"/>
          <p:cNvPicPr>
            <a:picLocks noChangeAspect="1"/>
          </p:cNvPicPr>
          <p:nvPr/>
        </p:nvPicPr>
        <p:blipFill>
          <a:blip r:embed="rId3"/>
          <a:stretch>
            <a:fillRect/>
          </a:stretch>
        </p:blipFill>
        <p:spPr>
          <a:xfrm>
            <a:off x="285720" y="3071810"/>
            <a:ext cx="8572500" cy="35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down)">
                                      <p:cBhvr>
                                        <p:cTn id="15" dur="500"/>
                                        <p:tgtEl>
                                          <p:spTgt spid="14">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solidFill>
                  <a:srgbClr val="00B0F0"/>
                </a:solidFill>
                <a:latin typeface="Arial Rounded MT Bold" pitchFamily="34" charset="0"/>
              </a:rPr>
              <a:t>Castello Arechi (Arechi Castle)</a:t>
            </a:r>
            <a:endParaRPr lang="it-IT" sz="3600" dirty="0">
              <a:solidFill>
                <a:srgbClr val="00B0F0"/>
              </a:solidFill>
              <a:latin typeface="Arial Rounded MT Bold" pitchFamily="34" charset="0"/>
            </a:endParaRPr>
          </a:p>
        </p:txBody>
      </p:sp>
      <p:sp>
        <p:nvSpPr>
          <p:cNvPr id="4" name="CasellaDiTesto 3"/>
          <p:cNvSpPr txBox="1"/>
          <p:nvPr/>
        </p:nvSpPr>
        <p:spPr>
          <a:xfrm>
            <a:off x="571472" y="1357298"/>
            <a:ext cx="7929618" cy="1631216"/>
          </a:xfrm>
          <a:prstGeom prst="rect">
            <a:avLst/>
          </a:prstGeom>
          <a:noFill/>
        </p:spPr>
        <p:txBody>
          <a:bodyPr wrap="square" rtlCol="0">
            <a:spAutoFit/>
          </a:bodyPr>
          <a:lstStyle/>
          <a:p>
            <a:r>
              <a:rPr lang="en-US" sz="2000" dirty="0">
                <a:latin typeface="Arial Rounded MT Bold" pitchFamily="34" charset="0"/>
              </a:rPr>
              <a:t>The Arechi Castle is a medieval castle, situated at a height of about 300 meters above sea level, overlooking the city and the Gulf of Salerno. It is said Arechi because the construction of this fortification is associated, traditionally, to the Lombard Duke Arechi II. </a:t>
            </a:r>
            <a:endParaRPr lang="it-IT" sz="2000" dirty="0">
              <a:latin typeface="Arial Rounded MT Bold" pitchFamily="34" charset="0"/>
            </a:endParaRPr>
          </a:p>
        </p:txBody>
      </p:sp>
      <p:pic>
        <p:nvPicPr>
          <p:cNvPr id="5" name="Immagine 4" descr="Cattura.PNG"/>
          <p:cNvPicPr>
            <a:picLocks noChangeAspect="1"/>
          </p:cNvPicPr>
          <p:nvPr/>
        </p:nvPicPr>
        <p:blipFill>
          <a:blip r:embed="rId2"/>
          <a:stretch>
            <a:fillRect/>
          </a:stretch>
        </p:blipFill>
        <p:spPr>
          <a:xfrm>
            <a:off x="571472" y="3357562"/>
            <a:ext cx="7929618" cy="328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428604"/>
            <a:ext cx="7467600" cy="1143000"/>
          </a:xfrm>
        </p:spPr>
        <p:txBody>
          <a:bodyPr>
            <a:noAutofit/>
          </a:bodyPr>
          <a:lstStyle/>
          <a:p>
            <a:r>
              <a:rPr lang="it-IT" sz="3600" dirty="0" smtClean="0">
                <a:solidFill>
                  <a:srgbClr val="00B0F0"/>
                </a:solidFill>
                <a:latin typeface="Arial Rounded MT Bold" pitchFamily="34" charset="0"/>
              </a:rPr>
              <a:t>Acquedotto medievale (Medieval acqueduct)</a:t>
            </a:r>
            <a:br>
              <a:rPr lang="it-IT" sz="3600" dirty="0" smtClean="0">
                <a:solidFill>
                  <a:srgbClr val="00B0F0"/>
                </a:solidFill>
                <a:latin typeface="Arial Rounded MT Bold" pitchFamily="34" charset="0"/>
              </a:rPr>
            </a:br>
            <a:endParaRPr lang="it-IT" sz="3600" dirty="0">
              <a:solidFill>
                <a:srgbClr val="00B0F0"/>
              </a:solidFill>
              <a:latin typeface="Arial Rounded MT Bold" pitchFamily="34" charset="0"/>
            </a:endParaRPr>
          </a:p>
        </p:txBody>
      </p:sp>
      <p:sp>
        <p:nvSpPr>
          <p:cNvPr id="4" name="CasellaDiTesto 3"/>
          <p:cNvSpPr txBox="1"/>
          <p:nvPr/>
        </p:nvSpPr>
        <p:spPr>
          <a:xfrm>
            <a:off x="785786" y="1428736"/>
            <a:ext cx="7143800" cy="2062103"/>
          </a:xfrm>
          <a:prstGeom prst="rect">
            <a:avLst/>
          </a:prstGeom>
          <a:noFill/>
        </p:spPr>
        <p:txBody>
          <a:bodyPr wrap="square" rtlCol="0">
            <a:spAutoFit/>
          </a:bodyPr>
          <a:lstStyle/>
          <a:p>
            <a:r>
              <a:rPr lang="en-US" sz="1600" dirty="0">
                <a:latin typeface="Arial Rounded MT Bold" pitchFamily="34" charset="0"/>
              </a:rPr>
              <a:t>Back in town, just outside the old town, start the real urban itinerary, at via Arce you can begin, this time on foot, the discovery of Salerno's </a:t>
            </a:r>
            <a:r>
              <a:rPr lang="en-US" sz="1600" dirty="0" smtClean="0">
                <a:latin typeface="Arial Rounded MT Bold" pitchFamily="34" charset="0"/>
              </a:rPr>
              <a:t>Medieval Acqueduct, </a:t>
            </a:r>
            <a:r>
              <a:rPr lang="en-US" sz="1600" dirty="0">
                <a:latin typeface="Arial Rounded MT Bold" pitchFamily="34" charset="0"/>
              </a:rPr>
              <a:t>popularly renamed "Bridges of the Devil", it is said that it was built in a single night, with the help of demons, by the magician of the twelfth century </a:t>
            </a:r>
            <a:r>
              <a:rPr lang="en-US" sz="1600" dirty="0" smtClean="0">
                <a:latin typeface="Arial Rounded MT Bold" pitchFamily="34" charset="0"/>
              </a:rPr>
              <a:t>Pietro Barliario. </a:t>
            </a:r>
            <a:r>
              <a:rPr lang="en-US" sz="1600" dirty="0">
                <a:latin typeface="Arial Rounded MT Bold" pitchFamily="34" charset="0"/>
              </a:rPr>
              <a:t>The popular superstition considered also that venturing under the arches between dusk and dawn would bring to the meeting with devils or evil spirits.</a:t>
            </a:r>
            <a:endParaRPr lang="it-IT" sz="1600" dirty="0">
              <a:latin typeface="Arial Rounded MT Bold" pitchFamily="34" charset="0"/>
            </a:endParaRPr>
          </a:p>
        </p:txBody>
      </p:sp>
      <p:pic>
        <p:nvPicPr>
          <p:cNvPr id="5" name="Immagine 4" descr="medieval-aqueduct.jpg"/>
          <p:cNvPicPr>
            <a:picLocks noChangeAspect="1"/>
          </p:cNvPicPr>
          <p:nvPr/>
        </p:nvPicPr>
        <p:blipFill>
          <a:blip r:embed="rId2"/>
          <a:stretch>
            <a:fillRect/>
          </a:stretch>
        </p:blipFill>
        <p:spPr>
          <a:xfrm>
            <a:off x="857224" y="3714752"/>
            <a:ext cx="7286676" cy="2933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642918"/>
            <a:ext cx="7467600" cy="1143000"/>
          </a:xfrm>
        </p:spPr>
        <p:txBody>
          <a:bodyPr>
            <a:noAutofit/>
          </a:bodyPr>
          <a:lstStyle/>
          <a:p>
            <a:r>
              <a:rPr lang="it-IT" sz="3600" dirty="0" smtClean="0">
                <a:solidFill>
                  <a:srgbClr val="00B0F0"/>
                </a:solidFill>
                <a:latin typeface="Arial Rounded MT Bold" pitchFamily="34" charset="0"/>
              </a:rPr>
              <a:t>Giardini della minerva (</a:t>
            </a:r>
            <a:r>
              <a:rPr lang="it-IT" sz="3600" dirty="0" err="1" smtClean="0">
                <a:solidFill>
                  <a:srgbClr val="00B0F0"/>
                </a:solidFill>
                <a:latin typeface="Arial Rounded MT Bold" pitchFamily="34" charset="0"/>
              </a:rPr>
              <a:t>Minerva</a:t>
            </a:r>
            <a:r>
              <a:rPr lang="it-IT" sz="3600" dirty="0" smtClean="0">
                <a:solidFill>
                  <a:srgbClr val="00B0F0"/>
                </a:solidFill>
                <a:latin typeface="Arial Rounded MT Bold" pitchFamily="34" charset="0"/>
              </a:rPr>
              <a:t> Gardens)</a:t>
            </a:r>
            <a:br>
              <a:rPr lang="it-IT" sz="3600" dirty="0" smtClean="0">
                <a:solidFill>
                  <a:srgbClr val="00B0F0"/>
                </a:solidFill>
                <a:latin typeface="Arial Rounded MT Bold" pitchFamily="34" charset="0"/>
              </a:rPr>
            </a:br>
            <a:endParaRPr lang="it-IT" sz="3600" dirty="0">
              <a:solidFill>
                <a:srgbClr val="00B0F0"/>
              </a:solidFill>
              <a:latin typeface="Arial Rounded MT Bold" pitchFamily="34" charset="0"/>
            </a:endParaRPr>
          </a:p>
        </p:txBody>
      </p:sp>
      <p:sp>
        <p:nvSpPr>
          <p:cNvPr id="6" name="CasellaDiTesto 5"/>
          <p:cNvSpPr txBox="1"/>
          <p:nvPr/>
        </p:nvSpPr>
        <p:spPr>
          <a:xfrm>
            <a:off x="642910" y="1643050"/>
            <a:ext cx="7715304" cy="1477328"/>
          </a:xfrm>
          <a:prstGeom prst="rect">
            <a:avLst/>
          </a:prstGeom>
          <a:noFill/>
        </p:spPr>
        <p:txBody>
          <a:bodyPr wrap="square" rtlCol="0">
            <a:spAutoFit/>
          </a:bodyPr>
          <a:lstStyle/>
          <a:p>
            <a:r>
              <a:rPr lang="en-US" dirty="0">
                <a:latin typeface="Arial Rounded MT Bold" pitchFamily="34" charset="0"/>
              </a:rPr>
              <a:t>From here continuing along Via Torquato Tasso you reach the </a:t>
            </a:r>
            <a:r>
              <a:rPr lang="en-US" dirty="0" smtClean="0">
                <a:latin typeface="Arial Rounded MT Bold" pitchFamily="34" charset="0"/>
              </a:rPr>
              <a:t>Gardens of Minerva, </a:t>
            </a:r>
            <a:r>
              <a:rPr lang="en-US" dirty="0">
                <a:latin typeface="Arial Rounded MT Bold" pitchFamily="34" charset="0"/>
              </a:rPr>
              <a:t>a magnifique paradise since the twelfth century belonged to the family of Matteo Silvatico, eminent doctor of the Schola Medica, an expert of plants used for the production of medicines.</a:t>
            </a:r>
            <a:endParaRPr lang="it-IT" dirty="0">
              <a:latin typeface="Arial Rounded MT Bold" pitchFamily="34" charset="0"/>
            </a:endParaRPr>
          </a:p>
        </p:txBody>
      </p:sp>
      <p:pic>
        <p:nvPicPr>
          <p:cNvPr id="7" name="Immagine 6" descr="giardinodellaminerva2.jpg"/>
          <p:cNvPicPr>
            <a:picLocks noChangeAspect="1"/>
          </p:cNvPicPr>
          <p:nvPr/>
        </p:nvPicPr>
        <p:blipFill>
          <a:blip r:embed="rId2"/>
          <a:stretch>
            <a:fillRect/>
          </a:stretch>
        </p:blipFill>
        <p:spPr>
          <a:xfrm>
            <a:off x="714348" y="3143248"/>
            <a:ext cx="7620000" cy="3319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fontScale="90000"/>
          </a:bodyPr>
          <a:lstStyle/>
          <a:p>
            <a:r>
              <a:rPr lang="it-IT" sz="4400" dirty="0" smtClean="0">
                <a:solidFill>
                  <a:srgbClr val="00B0F0"/>
                </a:solidFill>
                <a:latin typeface="Arial Rounded MT Bold" pitchFamily="34" charset="0"/>
              </a:rPr>
              <a:t>Contemporary </a:t>
            </a:r>
            <a:r>
              <a:rPr lang="it-IT" sz="4400" dirty="0" err="1" smtClean="0">
                <a:solidFill>
                  <a:srgbClr val="00B0F0"/>
                </a:solidFill>
                <a:latin typeface="Arial Rounded MT Bold" pitchFamily="34" charset="0"/>
              </a:rPr>
              <a:t>Itinerary</a:t>
            </a:r>
            <a:r>
              <a:rPr lang="it-IT" sz="4400" dirty="0" smtClean="0">
                <a:solidFill>
                  <a:srgbClr val="00B0F0"/>
                </a:solidFill>
                <a:latin typeface="Arial Rounded MT Bold" pitchFamily="34" charset="0"/>
              </a:rPr>
              <a:t>  </a:t>
            </a:r>
            <a:endParaRPr lang="it-IT" sz="4400" dirty="0">
              <a:solidFill>
                <a:srgbClr val="00B0F0"/>
              </a:solidFill>
              <a:latin typeface="Arial Rounded MT Bold" pitchFamily="34" charset="0"/>
            </a:endParaRPr>
          </a:p>
        </p:txBody>
      </p:sp>
      <p:sp>
        <p:nvSpPr>
          <p:cNvPr id="6" name="Segnaposto contenuto 5"/>
          <p:cNvSpPr>
            <a:spLocks noGrp="1"/>
          </p:cNvSpPr>
          <p:nvPr>
            <p:ph idx="1"/>
          </p:nvPr>
        </p:nvSpPr>
        <p:spPr>
          <a:xfrm>
            <a:off x="500034" y="1142984"/>
            <a:ext cx="7467600" cy="1774845"/>
          </a:xfrm>
          <a:prstGeom prst="rect">
            <a:avLst/>
          </a:prstGeom>
        </p:spPr>
        <p:txBody>
          <a:bodyPr>
            <a:spAutoFit/>
          </a:bodyPr>
          <a:lstStyle/>
          <a:p>
            <a:r>
              <a:rPr lang="it-IT" sz="3200" b="0" dirty="0" smtClean="0">
                <a:latin typeface="Arial Rounded MT Bold" pitchFamily="34" charset="0"/>
              </a:rPr>
              <a:t>- Municipio (Town Hall)</a:t>
            </a:r>
          </a:p>
          <a:p>
            <a:r>
              <a:rPr lang="it-IT" sz="3200" b="0" dirty="0" smtClean="0">
                <a:latin typeface="Arial Rounded MT Bold" pitchFamily="34" charset="0"/>
              </a:rPr>
              <a:t>- Teatro Verdi (</a:t>
            </a:r>
            <a:r>
              <a:rPr lang="it-IT" sz="3200" b="0" dirty="0" err="1" smtClean="0">
                <a:latin typeface="Arial Rounded MT Bold" pitchFamily="34" charset="0"/>
              </a:rPr>
              <a:t>Verdi</a:t>
            </a:r>
            <a:r>
              <a:rPr lang="it-IT" sz="3200" b="0" dirty="0" smtClean="0">
                <a:latin typeface="Arial Rounded MT Bold" pitchFamily="34" charset="0"/>
              </a:rPr>
              <a:t> </a:t>
            </a:r>
            <a:r>
              <a:rPr lang="it-IT" sz="3200" b="0" dirty="0" err="1" smtClean="0">
                <a:latin typeface="Arial Rounded MT Bold" pitchFamily="34" charset="0"/>
              </a:rPr>
              <a:t>Theatre</a:t>
            </a:r>
            <a:r>
              <a:rPr lang="it-IT" sz="3200" b="0" dirty="0" smtClean="0">
                <a:latin typeface="Arial Rounded MT Bold" pitchFamily="34" charset="0"/>
              </a:rPr>
              <a:t>)</a:t>
            </a:r>
          </a:p>
          <a:p>
            <a:r>
              <a:rPr lang="it-IT" sz="3200" b="0" dirty="0" smtClean="0">
                <a:latin typeface="Arial Rounded MT Bold" pitchFamily="34" charset="0"/>
              </a:rPr>
              <a:t>- Lungomare Trieste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852"/>
            <a:ext cx="7520940" cy="548640"/>
          </a:xfrm>
        </p:spPr>
        <p:txBody>
          <a:bodyPr/>
          <a:lstStyle/>
          <a:p>
            <a:r>
              <a:rPr lang="it-IT" dirty="0" smtClean="0">
                <a:solidFill>
                  <a:srgbClr val="00B0F0"/>
                </a:solidFill>
                <a:latin typeface="Arial Rounded MT Bold" pitchFamily="34" charset="0"/>
              </a:rPr>
              <a:t>Municipio (Town Hall)</a:t>
            </a:r>
            <a:endParaRPr lang="it-IT" dirty="0">
              <a:solidFill>
                <a:srgbClr val="00B0F0"/>
              </a:solidFill>
              <a:latin typeface="Arial Rounded MT Bold" pitchFamily="34" charset="0"/>
            </a:endParaRPr>
          </a:p>
        </p:txBody>
      </p:sp>
      <p:sp>
        <p:nvSpPr>
          <p:cNvPr id="4" name="CasellaDiTesto 3"/>
          <p:cNvSpPr txBox="1"/>
          <p:nvPr/>
        </p:nvSpPr>
        <p:spPr>
          <a:xfrm>
            <a:off x="500034" y="785794"/>
            <a:ext cx="7429552" cy="1200329"/>
          </a:xfrm>
          <a:prstGeom prst="rect">
            <a:avLst/>
          </a:prstGeom>
          <a:noFill/>
        </p:spPr>
        <p:txBody>
          <a:bodyPr wrap="square" rtlCol="0">
            <a:spAutoFit/>
          </a:bodyPr>
          <a:lstStyle/>
          <a:p>
            <a:r>
              <a:rPr lang="en-US" dirty="0" smtClean="0">
                <a:latin typeface="Arial Rounded MT Bold" pitchFamily="34" charset="0"/>
              </a:rPr>
              <a:t>The Town Hall of Salerno was inaugurated in 1936. It stands on an area of about 500 m² and is four levels high, with a porch entrance. The building was designed by architect Camillo Guerra and has an architecture in typical fascist style. </a:t>
            </a:r>
            <a:endParaRPr lang="it-IT" dirty="0">
              <a:latin typeface="Arial Rounded MT Bold" pitchFamily="34" charset="0"/>
            </a:endParaRPr>
          </a:p>
        </p:txBody>
      </p:sp>
      <p:pic>
        <p:nvPicPr>
          <p:cNvPr id="6" name="Immagine 5" descr="municipio.jpg"/>
          <p:cNvPicPr>
            <a:picLocks noChangeAspect="1"/>
          </p:cNvPicPr>
          <p:nvPr/>
        </p:nvPicPr>
        <p:blipFill>
          <a:blip r:embed="rId2"/>
          <a:stretch>
            <a:fillRect/>
          </a:stretch>
        </p:blipFill>
        <p:spPr>
          <a:xfrm>
            <a:off x="214282" y="2143116"/>
            <a:ext cx="8680704" cy="442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tf00001207</Template>
  <TotalTime>470</TotalTime>
  <Words>515</Words>
  <Application>Microsoft Office PowerPoint</Application>
  <PresentationFormat>Presentazione su schermo (4:3)</PresentationFormat>
  <Paragraphs>48</Paragraphs>
  <Slides>16</Slides>
  <Notes>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Angles</vt:lpstr>
      <vt:lpstr>Diapositiva 1</vt:lpstr>
      <vt:lpstr>SALERNO ITINERARY</vt:lpstr>
      <vt:lpstr>Medieval itinerary</vt:lpstr>
      <vt:lpstr>Duomo (Salerno Cathedral)</vt:lpstr>
      <vt:lpstr>Castello Arechi (Arechi Castle)</vt:lpstr>
      <vt:lpstr>Acquedotto medievale (Medieval acqueduct) </vt:lpstr>
      <vt:lpstr>Giardini della minerva (Minerva Gardens) </vt:lpstr>
      <vt:lpstr>Contemporary Itinerary  </vt:lpstr>
      <vt:lpstr>Municipio (Town Hall)</vt:lpstr>
      <vt:lpstr>Teatro Verdi (Verdi Theater) </vt:lpstr>
      <vt:lpstr>Lungomare Trieste </vt:lpstr>
      <vt:lpstr>Modern itinerary</vt:lpstr>
      <vt:lpstr>Spiaggia di Santa Teresa (Saint Theresa beach) </vt:lpstr>
      <vt:lpstr>Marina d’Arechi</vt:lpstr>
      <vt:lpstr>Stazione marittima (salerno harbor station)</vt:lpstr>
      <vt:lpstr>Have a good travel!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itineraries</dc:title>
  <dc:creator>GIUSY</dc:creator>
  <cp:lastModifiedBy>pc2</cp:lastModifiedBy>
  <cp:revision>44</cp:revision>
  <dcterms:created xsi:type="dcterms:W3CDTF">2018-04-19T07:59:51Z</dcterms:created>
  <dcterms:modified xsi:type="dcterms:W3CDTF">2019-07-05T08:15:36Z</dcterms:modified>
</cp:coreProperties>
</file>