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1" y="-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873C9-5C38-6F41-9A80-105BC269287A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3DA42-AA90-744D-9468-1A0DBE55F56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80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3DA42-AA90-744D-9468-1A0DBE55F567}" type="slidenum">
              <a:rPr lang="it-IT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99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rste stufe </a:t>
            </a:r>
          </a:p>
          <a:p>
            <a:r>
              <a:rPr lang="it-IT"/>
              <a:t>Zweite stufe </a:t>
            </a:r>
          </a:p>
          <a:p>
            <a:r>
              <a:rPr lang="it-IT"/>
              <a:t>Grundschule </a:t>
            </a:r>
          </a:p>
          <a:p>
            <a:r>
              <a:rPr lang="it-IT"/>
              <a:t>hauptschule scuola media </a:t>
            </a:r>
          </a:p>
          <a:p>
            <a:endParaRPr lang="it-IT"/>
          </a:p>
          <a:p>
            <a:r>
              <a:rPr lang="it-IT"/>
              <a:t>Erste schulstufe zz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3DA42-AA90-744D-9468-1A0DBE55F567}" type="slidenum">
              <a:rPr lang="it-IT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3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3DA42-AA90-744D-9468-1A0DBE55F567}" type="slidenum">
              <a:rPr lang="it-IT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98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1CAA9FA-FF3D-9645-B404-6384C88CC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70D6516-4ABD-2842-A553-982A79A9E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EBFBEAF-8E88-1F41-B7B7-4EEE88B0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E6A3493-EA39-E448-80F9-946DB0E4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E7B8A87-BFD8-6F4E-85C8-702E5386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3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8BD4C1-AC6F-0148-ABCC-613166B8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B68A051-0C71-4748-92B0-34A4F85E6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37A29E4-6326-D34B-B1C8-03541E6E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30AA3CE-3340-8442-9030-71075A39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B8B6DD1-3A67-4F45-BD5B-7B78E546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19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372A4F32-625E-FE4C-8F3B-384FA8686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5690CA89-74BD-7C4E-BBF3-F1AA2D5A4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69B2AFF-6640-5645-9D0E-3F5F668B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DF98AA1-F2F4-3646-99DB-024EDCA6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28AD0CC-0877-C04A-9D22-0750AC25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93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16632"/>
            <a:ext cx="5872989" cy="5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54745"/>
            <a:ext cx="2400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2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2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3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1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9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1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130C33B-B8A4-244F-AF81-093DF305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B0C6B66-8FC8-1446-A862-244CA34C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0B0F7DE-4B77-DC4B-BFAD-75BB48B8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C360938-720B-1145-A246-CC70D34F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EE17672-DD10-744C-B5BB-62987479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36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20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52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1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BB1B152-CDC4-2F46-817A-09883E54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AFC53B0-F944-7F4C-8B96-BB64D2994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B4C3E0A-E605-5846-A0BA-CF65DC98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76673C3-E963-B44F-B678-014C3AD4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FB9ACFA-49BC-9E44-8FF8-B4F44A7F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5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9DAFF-8B1D-0D48-868A-C443B93A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7685910-CE39-E44C-8409-FDFFE7DDC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217C577-791E-FA40-89D3-4F26BF3CE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FA69740-3068-3A47-B639-BE1B7C8F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48E46F7-2493-C249-A5DC-E465D46C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5364A3C-BE55-1140-99D0-38BF8A2A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57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3F9DE7C-9A23-9943-A2C7-E21AA12B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0A4AB55-5811-A545-9214-ABEBAC04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4771B59-998A-454C-A533-AD82D148D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F6F49F5-195E-F34D-A40C-6A4F3AD68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90EE5E76-32DC-D943-83D1-AEC356DD2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10DE31D9-C782-6C41-AEB3-1861B758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FF9E6007-1781-7346-9F1E-C158A134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E64A1409-21DE-CC48-AF3C-DD1494BF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11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483DBB2-2498-7E4F-9A73-B78961A3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688D563-6CFA-7247-A49C-59CC1F07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978960FD-1A41-5341-B697-915C5CC1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FC2727F8-FEF6-424C-864E-44BCA033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8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3BC723F-1529-724D-8258-6EF5C634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2843A6A-3D13-A943-96A3-1F38B4C6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27E098F-9D06-DD4C-9911-8E4EC5E3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9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FD77970-367D-454B-BD21-1BD84305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C3B1B5F-0F6E-B048-88B2-A32CB68FF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E78ABB5-6BA6-7E42-914E-03B95B143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36D8FD4D-B4CF-DD41-BF9A-9FBF0019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E7BF481-18CC-C140-80CA-EF7AD954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633A5B3-E5F6-A141-90FA-54801972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94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0BB8B64-6B25-AC43-98B9-5C26116F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53F4218F-FBAD-D847-95C8-3865A7D5B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ED40F43-827A-384E-A6C6-06BAAC598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D6F371A-FC13-674B-87A9-CC5228A4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0F07213-83F6-5A4E-AF29-40B70C14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6137B42-D209-C644-9D35-1EDE7FC4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5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DF19E3A9-6CCE-DF48-9CE2-629311D2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B212698-BE35-464B-B8DC-44E4B753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694049-C299-0640-B1F2-18C7B9778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7B52-34C8-0D41-8588-9B33579F1568}" type="datetimeFigureOut">
              <a:rPr lang="it-IT"/>
              <a:pPr/>
              <a:t>18/07/2017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2E896EB-3225-8C45-90E5-7B3F8AD9F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9768434-EC9C-BD48-B89D-FA1C53606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7F36-1226-6B4D-8ECF-0AD6A6A6C7A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2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16632"/>
            <a:ext cx="5872989" cy="5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54745"/>
            <a:ext cx="2400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6632"/>
            <a:ext cx="962275" cy="10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3503712" y="692696"/>
            <a:ext cx="5664629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800" b="1" dirty="0" err="1" smtClean="0"/>
              <a:t>a.s</a:t>
            </a:r>
            <a:r>
              <a:rPr lang="fr-FR" sz="1800" b="1" dirty="0" smtClean="0"/>
              <a:t>. 2016-20117</a:t>
            </a:r>
            <a:endParaRPr lang="fr-FR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719404" y="1700808"/>
            <a:ext cx="10849205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Programma Erasmus+ 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KA2-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Coopération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matière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d’</a:t>
            </a:r>
            <a:r>
              <a:rPr lang="it-IT" sz="3600" dirty="0" err="1">
                <a:latin typeface="+mj-lt"/>
                <a:ea typeface="+mj-ea"/>
                <a:cs typeface="+mj-cs"/>
              </a:rPr>
              <a:t>é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changes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bonnes</a:t>
            </a:r>
            <a:r>
              <a:rPr lang="it-IT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pratiques</a:t>
            </a:r>
            <a:endParaRPr lang="it-IT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Durée</a:t>
            </a:r>
            <a:r>
              <a:rPr lang="it-IT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3 </a:t>
            </a:r>
            <a:r>
              <a:rPr lang="it-IT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</a:t>
            </a:r>
            <a:r>
              <a:rPr lang="it-IT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(2016-2017-2018)</a:t>
            </a:r>
            <a:endParaRPr lang="it-IT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it-IT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07435" y="4869163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 du projet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Unissons nos cœurs sans frontières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="" xmlns:a16="http://schemas.microsoft.com/office/drawing/2014/main" id="{1CD33EA3-EE3E-444A-A181-46ADCC3C0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9173C308-4708-ED42-8F31-DBC3ED8B6CD7}"/>
              </a:ext>
            </a:extLst>
          </p:cNvPr>
          <p:cNvSpPr txBox="1"/>
          <p:nvPr/>
        </p:nvSpPr>
        <p:spPr>
          <a:xfrm>
            <a:off x="438594" y="2202268"/>
            <a:ext cx="1144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7200" b="1" dirty="0">
                <a:solidFill>
                  <a:schemeClr val="bg1"/>
                </a:solidFill>
              </a:rPr>
              <a:t>   </a:t>
            </a:r>
            <a:r>
              <a:rPr lang="it-IT" sz="7200" b="1" dirty="0" err="1">
                <a:solidFill>
                  <a:schemeClr val="bg1"/>
                </a:solidFill>
              </a:rPr>
              <a:t>Das</a:t>
            </a:r>
            <a:r>
              <a:rPr lang="it-IT" sz="7200" b="1" dirty="0">
                <a:solidFill>
                  <a:schemeClr val="bg1"/>
                </a:solidFill>
              </a:rPr>
              <a:t> </a:t>
            </a:r>
            <a:r>
              <a:rPr lang="it-IT" sz="7200" b="1" dirty="0" err="1">
                <a:solidFill>
                  <a:schemeClr val="bg1"/>
                </a:solidFill>
              </a:rPr>
              <a:t>Schulsystem</a:t>
            </a:r>
            <a:r>
              <a:rPr lang="it-IT" sz="7200" b="1" dirty="0">
                <a:solidFill>
                  <a:schemeClr val="bg1"/>
                </a:solidFill>
              </a:rPr>
              <a:t> in </a:t>
            </a:r>
            <a:r>
              <a:rPr lang="it-IT" sz="7200" b="1" dirty="0" err="1">
                <a:solidFill>
                  <a:schemeClr val="bg1"/>
                </a:solidFill>
              </a:rPr>
              <a:t>Italien</a:t>
            </a:r>
            <a:r>
              <a:rPr lang="it-IT" sz="7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53281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4DB6D73-95EA-4F40-9BAE-4A131A78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47" y="0"/>
            <a:ext cx="10515600" cy="791166"/>
          </a:xfrm>
        </p:spPr>
        <p:txBody>
          <a:bodyPr>
            <a:normAutofit/>
          </a:bodyPr>
          <a:lstStyle/>
          <a:p>
            <a:r>
              <a:rPr lang="it-IT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Grundstufe</a:t>
            </a:r>
            <a:r>
              <a:rPr lang="it-IT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und </a:t>
            </a:r>
            <a:r>
              <a:rPr lang="it-IT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Weiterführende</a:t>
            </a:r>
            <a:r>
              <a:rPr lang="it-IT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it-IT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Schulen</a:t>
            </a:r>
            <a:r>
              <a:rPr lang="it-IT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3C381CF-049A-2949-BCE7-D7E91B53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791166"/>
            <a:ext cx="11323674" cy="5947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sz="2400" b="1" dirty="0">
                <a:latin typeface="Times New Roman" panose="020F0502020204030204" pitchFamily="34" charset="0"/>
              </a:rPr>
              <a:t>Alter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3-6 Kindergarten                     Scuola Materna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                                         </a:t>
            </a:r>
            <a:r>
              <a:rPr lang="it-IT" sz="2400" dirty="0" err="1">
                <a:latin typeface="Times New Roman" panose="020F0502020204030204" pitchFamily="34" charset="0"/>
              </a:rPr>
              <a:t>Dauer</a:t>
            </a:r>
            <a:r>
              <a:rPr lang="it-IT" sz="2400" dirty="0">
                <a:latin typeface="Times New Roman" panose="020F0502020204030204" pitchFamily="34" charset="0"/>
              </a:rPr>
              <a:t>: 3 </a:t>
            </a:r>
            <a:r>
              <a:rPr lang="it-IT" sz="2400" dirty="0" err="1">
                <a:latin typeface="Times New Roman" panose="020F0502020204030204" pitchFamily="34" charset="0"/>
              </a:rPr>
              <a:t>Jahre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6-11 </a:t>
            </a:r>
            <a:r>
              <a:rPr lang="it-IT" sz="2400" dirty="0" err="1">
                <a:latin typeface="Times New Roman" panose="020F0502020204030204" pitchFamily="34" charset="0"/>
              </a:rPr>
              <a:t>Grundschule</a:t>
            </a:r>
            <a:r>
              <a:rPr lang="it-IT" sz="2400" dirty="0">
                <a:latin typeface="Times New Roman" panose="020F0502020204030204" pitchFamily="34" charset="0"/>
              </a:rPr>
              <a:t>                   Scuola Elementare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                                         </a:t>
            </a:r>
            <a:r>
              <a:rPr lang="it-IT" sz="2400" dirty="0" err="1">
                <a:latin typeface="Times New Roman" panose="020F0502020204030204" pitchFamily="34" charset="0"/>
              </a:rPr>
              <a:t>Dauer</a:t>
            </a:r>
            <a:r>
              <a:rPr lang="it-IT" sz="2400" dirty="0">
                <a:latin typeface="Times New Roman" panose="020F0502020204030204" pitchFamily="34" charset="0"/>
              </a:rPr>
              <a:t>: 5 </a:t>
            </a:r>
            <a:r>
              <a:rPr lang="it-IT" sz="2400" dirty="0" err="1">
                <a:latin typeface="Times New Roman" panose="020F0502020204030204" pitchFamily="34" charset="0"/>
              </a:rPr>
              <a:t>Jahre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11-14 </a:t>
            </a:r>
            <a:r>
              <a:rPr lang="it-IT" sz="2400" dirty="0" err="1">
                <a:latin typeface="Times New Roman" panose="020F0502020204030204" pitchFamily="34" charset="0"/>
              </a:rPr>
              <a:t>Erste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  <a:r>
              <a:rPr lang="it-IT" sz="2400" dirty="0" err="1">
                <a:latin typeface="Times New Roman" panose="020F0502020204030204" pitchFamily="34" charset="0"/>
              </a:rPr>
              <a:t>Schulstufe</a:t>
            </a:r>
            <a:r>
              <a:rPr lang="it-IT" sz="2400" dirty="0">
                <a:latin typeface="Times New Roman" panose="020F0502020204030204" pitchFamily="34" charset="0"/>
              </a:rPr>
              <a:t>            Scuola Media      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                                          </a:t>
            </a:r>
            <a:r>
              <a:rPr lang="it-IT" sz="2400" dirty="0" err="1">
                <a:latin typeface="Times New Roman" panose="020F0502020204030204" pitchFamily="34" charset="0"/>
              </a:rPr>
              <a:t>Deuer</a:t>
            </a:r>
            <a:r>
              <a:rPr lang="it-IT" sz="2400" dirty="0">
                <a:latin typeface="Times New Roman" panose="020F0502020204030204" pitchFamily="34" charset="0"/>
              </a:rPr>
              <a:t>: 3 </a:t>
            </a:r>
            <a:r>
              <a:rPr lang="it-IT" sz="2400" dirty="0" err="1">
                <a:latin typeface="Times New Roman" panose="020F0502020204030204" pitchFamily="34" charset="0"/>
              </a:rPr>
              <a:t>Jahre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                     14-19 </a:t>
            </a:r>
            <a:r>
              <a:rPr lang="it-IT" sz="2400" dirty="0" err="1">
                <a:latin typeface="Times New Roman" panose="020F0502020204030204" pitchFamily="34" charset="0"/>
              </a:rPr>
              <a:t>Zweite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  <a:r>
              <a:rPr lang="it-IT" sz="2400" dirty="0" err="1">
                <a:latin typeface="Times New Roman" panose="020F0502020204030204" pitchFamily="34" charset="0"/>
              </a:rPr>
              <a:t>Schulstufe</a:t>
            </a:r>
            <a:r>
              <a:rPr lang="it-IT" sz="2400" dirty="0">
                <a:latin typeface="Times New Roman" panose="020F0502020204030204" pitchFamily="34" charset="0"/>
              </a:rPr>
              <a:t>  </a:t>
            </a:r>
            <a:r>
              <a:rPr lang="it-IT" sz="2400" dirty="0" err="1">
                <a:latin typeface="Times New Roman" panose="020F0502020204030204" pitchFamily="34" charset="0"/>
              </a:rPr>
              <a:t>Hochschule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</a:t>
            </a:r>
            <a:r>
              <a:rPr lang="it-IT" sz="2400" b="1" dirty="0">
                <a:latin typeface="Times New Roman" panose="020F0502020204030204" pitchFamily="34" charset="0"/>
              </a:rPr>
              <a:t>Istituto Professionale </a:t>
            </a:r>
            <a:r>
              <a:rPr lang="it-IT" sz="2400" dirty="0">
                <a:latin typeface="Times New Roman" panose="020F0502020204030204" pitchFamily="34" charset="0"/>
              </a:rPr>
              <a:t>              </a:t>
            </a:r>
            <a:r>
              <a:rPr lang="it-IT" sz="2400" b="1" dirty="0">
                <a:latin typeface="Times New Roman" panose="020F0502020204030204" pitchFamily="34" charset="0"/>
              </a:rPr>
              <a:t>Istituto Tecnico   </a:t>
            </a:r>
            <a:r>
              <a:rPr lang="it-IT" sz="2400" dirty="0">
                <a:latin typeface="Times New Roman" panose="020F0502020204030204" pitchFamily="34" charset="0"/>
              </a:rPr>
              <a:t>               </a:t>
            </a:r>
            <a:r>
              <a:rPr lang="it-IT" sz="2400" b="1" dirty="0">
                <a:latin typeface="Times New Roman" panose="020F0502020204030204" pitchFamily="34" charset="0"/>
              </a:rPr>
              <a:t>Liceo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(</a:t>
            </a:r>
            <a:r>
              <a:rPr lang="it-IT" sz="2400" dirty="0" err="1">
                <a:latin typeface="Times New Roman" panose="020F0502020204030204" pitchFamily="34" charset="0"/>
              </a:rPr>
              <a:t>Berufsfachschule</a:t>
            </a:r>
            <a:r>
              <a:rPr lang="it-IT" sz="2400" dirty="0">
                <a:latin typeface="Times New Roman" panose="020F0502020204030204" pitchFamily="34" charset="0"/>
              </a:rPr>
              <a:t>)          (</a:t>
            </a:r>
            <a:r>
              <a:rPr lang="it-IT" sz="2400" dirty="0" err="1">
                <a:latin typeface="Times New Roman" panose="020F0502020204030204" pitchFamily="34" charset="0"/>
              </a:rPr>
              <a:t>Berufliches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  <a:r>
              <a:rPr lang="it-IT" sz="2400" dirty="0" err="1">
                <a:latin typeface="Times New Roman" panose="020F0502020204030204" pitchFamily="34" charset="0"/>
              </a:rPr>
              <a:t>Gymnasium</a:t>
            </a:r>
            <a:r>
              <a:rPr lang="it-IT" sz="2400" dirty="0">
                <a:latin typeface="Times New Roman" panose="020F0502020204030204" pitchFamily="34" charset="0"/>
              </a:rPr>
              <a:t>)       (</a:t>
            </a:r>
            <a:r>
              <a:rPr lang="it-IT" sz="2400" dirty="0" err="1">
                <a:latin typeface="Times New Roman" panose="020F0502020204030204" pitchFamily="34" charset="0"/>
              </a:rPr>
              <a:t>Gymnasium</a:t>
            </a:r>
            <a:r>
              <a:rPr lang="it-IT" sz="2400" dirty="0">
                <a:latin typeface="Times New Roman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</a:t>
            </a:r>
            <a:r>
              <a:rPr lang="it-IT" sz="2400" dirty="0" err="1">
                <a:latin typeface="Times New Roman" panose="020F0502020204030204" pitchFamily="34" charset="0"/>
              </a:rPr>
              <a:t>Deuer</a:t>
            </a:r>
            <a:r>
              <a:rPr lang="it-IT" sz="2400" dirty="0">
                <a:latin typeface="Times New Roman" panose="020F0502020204030204" pitchFamily="34" charset="0"/>
              </a:rPr>
              <a:t>: 5 </a:t>
            </a:r>
            <a:r>
              <a:rPr lang="it-IT" sz="2400" dirty="0" err="1">
                <a:latin typeface="Times New Roman" panose="020F0502020204030204" pitchFamily="34" charset="0"/>
              </a:rPr>
              <a:t>Jahre</a:t>
            </a:r>
            <a:r>
              <a:rPr lang="it-IT" sz="2400" dirty="0">
                <a:latin typeface="Times New Roman" panose="020F0502020204030204" pitchFamily="34" charset="0"/>
              </a:rPr>
              <a:t>                        </a:t>
            </a:r>
            <a:r>
              <a:rPr lang="it-IT" sz="2400" dirty="0" err="1">
                <a:latin typeface="Times New Roman" panose="020F0502020204030204" pitchFamily="34" charset="0"/>
              </a:rPr>
              <a:t>Deuer</a:t>
            </a:r>
            <a:r>
              <a:rPr lang="it-IT" sz="2400" dirty="0">
                <a:latin typeface="Times New Roman" panose="020F0502020204030204" pitchFamily="34" charset="0"/>
              </a:rPr>
              <a:t>: 5 </a:t>
            </a:r>
            <a:r>
              <a:rPr lang="it-IT" sz="2400" dirty="0" err="1">
                <a:latin typeface="Times New Roman" panose="020F0502020204030204" pitchFamily="34" charset="0"/>
              </a:rPr>
              <a:t>Jahre</a:t>
            </a:r>
            <a:r>
              <a:rPr lang="it-IT" sz="2400" dirty="0">
                <a:latin typeface="Times New Roman" panose="020F0502020204030204" pitchFamily="34" charset="0"/>
              </a:rPr>
              <a:t>                  </a:t>
            </a:r>
            <a:r>
              <a:rPr lang="it-IT" sz="2400" dirty="0" err="1">
                <a:latin typeface="Times New Roman" panose="020F0502020204030204" pitchFamily="34" charset="0"/>
              </a:rPr>
              <a:t>Deuer</a:t>
            </a:r>
            <a:r>
              <a:rPr lang="it-IT" sz="2400" dirty="0">
                <a:latin typeface="Times New Roman" panose="020F0502020204030204" pitchFamily="34" charset="0"/>
              </a:rPr>
              <a:t>: 5 </a:t>
            </a:r>
            <a:r>
              <a:rPr lang="it-IT" sz="2400" dirty="0" err="1">
                <a:latin typeface="Times New Roman" panose="020F0502020204030204" pitchFamily="34" charset="0"/>
              </a:rPr>
              <a:t>Jahre</a:t>
            </a:r>
            <a:r>
              <a:rPr lang="it-IT" sz="2400" dirty="0">
                <a:latin typeface="Times New Roman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F0502020204030204" pitchFamily="34" charset="0"/>
              </a:rPr>
              <a:t>                                                         </a:t>
            </a:r>
            <a:r>
              <a:rPr lang="it-IT" sz="2400" b="1" dirty="0" err="1">
                <a:latin typeface="Times New Roman" panose="020F0502020204030204" pitchFamily="34" charset="0"/>
              </a:rPr>
              <a:t>Universität</a:t>
            </a:r>
            <a:endParaRPr lang="it-IT" sz="2400" b="1" dirty="0">
              <a:latin typeface="Times New Roman" panose="020F050202020403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A3213E71-D750-3247-847F-7708740B24AB}"/>
              </a:ext>
            </a:extLst>
          </p:cNvPr>
          <p:cNvCxnSpPr>
            <a:cxnSpLocks/>
          </p:cNvCxnSpPr>
          <p:nvPr/>
        </p:nvCxnSpPr>
        <p:spPr>
          <a:xfrm>
            <a:off x="2684721" y="5435895"/>
            <a:ext cx="1674628" cy="5715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="" xmlns:a16="http://schemas.microsoft.com/office/drawing/2014/main" id="{263B8D36-2645-664A-8423-9694A7E64690}"/>
              </a:ext>
            </a:extLst>
          </p:cNvPr>
          <p:cNvCxnSpPr>
            <a:cxnSpLocks/>
          </p:cNvCxnSpPr>
          <p:nvPr/>
        </p:nvCxnSpPr>
        <p:spPr>
          <a:xfrm>
            <a:off x="5489058" y="5435895"/>
            <a:ext cx="0" cy="47846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="" xmlns:a16="http://schemas.microsoft.com/office/drawing/2014/main" id="{E4D8C0EF-B498-4D49-8433-3B5E2775A6B1}"/>
              </a:ext>
            </a:extLst>
          </p:cNvPr>
          <p:cNvCxnSpPr>
            <a:cxnSpLocks/>
          </p:cNvCxnSpPr>
          <p:nvPr/>
        </p:nvCxnSpPr>
        <p:spPr>
          <a:xfrm flipH="1">
            <a:off x="6485859" y="5568802"/>
            <a:ext cx="1682606" cy="43859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69243"/>
      </p:ext>
    </p:ext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2C92E38-AD2C-7444-9EDE-5F1A5434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2" y="381000"/>
            <a:ext cx="8053276" cy="1752600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Italien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gibt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Schulpflicht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: Kinder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müssen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Jahre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Schule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Anders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Deutschland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Schulsystem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Italien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einheitlich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geregelt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8600" y="23622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Poor Richard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italienischen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Kinder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zwischen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sechs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besuchen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Kindergarten (Scuola dell’Infanzia).</a:t>
            </a: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bambiniallasi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1366">
            <a:off x="7588523" y="1998183"/>
            <a:ext cx="35814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52400" y="4724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sechs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Jahren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fünf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Jahre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Grundschule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(Scuola Primaria).  </a:t>
            </a:r>
          </a:p>
        </p:txBody>
      </p:sp>
      <p:pic>
        <p:nvPicPr>
          <p:cNvPr id="7" name="Immagine 6" descr="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31403">
            <a:off x="7772400" y="4114800"/>
            <a:ext cx="317784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456046"/>
      </p:ext>
    </p:extLst>
  </p:cSld>
  <p:clrMapOvr>
    <a:masterClrMapping/>
  </p:clrMapOvr>
  <p:transition spd="slow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F3724B1-0603-844A-A551-59D20956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117348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Übertritt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ersten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schulstufe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(Scuola Secondaria di Primo Grado)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erfolgt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 11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Häufig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wird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Mittelschule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(Scuola Media)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bezeichnet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zweite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Schulstufe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dauert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Jahre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endet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einer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staatlichen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Abschlussprüfung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992356" cy="33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7337"/>
      </p:ext>
    </p:extLst>
  </p:cSld>
  <p:clrMapOvr>
    <a:masterClrMapping/>
  </p:clrMapOvr>
  <p:transition spd="slow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865C49D-9C08-CF4B-A0A0-3E3EB8CC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9625"/>
            <a:ext cx="10515600" cy="5367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estern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Schulstufe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beginnt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italienischen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Schulsystem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zweite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Schulstufe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Dabei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italienischen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Schülerinnen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Schüler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Wahl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zwischen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Schulvarianten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it-IT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Liceo (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Gymnasium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it-IT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Istituito Tecnico  (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technische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Fachoberschule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it-IT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Istituto Professionale  (</a:t>
            </a:r>
            <a:r>
              <a:rPr lang="it-IT" sz="3500" dirty="0" err="1">
                <a:latin typeface="Times New Roman" pitchFamily="18" charset="0"/>
                <a:cs typeface="Times New Roman" pitchFamily="18" charset="0"/>
              </a:rPr>
              <a:t>Berufsfachschule</a:t>
            </a:r>
            <a:r>
              <a:rPr lang="it-IT" sz="35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2491625"/>
      </p:ext>
    </p:extLst>
  </p:cSld>
  <p:clrMapOvr>
    <a:masterClrMapping/>
  </p:clrMapOvr>
  <p:transition spd="slow" advTm="10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D82F8AF-7E7F-9446-A5FD-8A4FD892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81600"/>
            <a:ext cx="11811000" cy="1371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Hochschulstudium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vorbereiten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möchte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geht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aufs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Gymnasium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it-IT" sz="5100" b="1" dirty="0">
                <a:latin typeface="Times New Roman" pitchFamily="18" charset="0"/>
                <a:cs typeface="Times New Roman" pitchFamily="18" charset="0"/>
              </a:rPr>
              <a:t>Liceo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Staatlichen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Abschlussprüfung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5100" b="1" dirty="0">
                <a:latin typeface="Times New Roman" pitchFamily="18" charset="0"/>
                <a:cs typeface="Times New Roman" pitchFamily="18" charset="0"/>
              </a:rPr>
              <a:t>Esame di Stato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endet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Deutschland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gibt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hier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unterschiedliche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Fachrichtungen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Liceo Classico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humanistisch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Liceo Scientifico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mathematisch-naturwissenschaftlich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 Liceo Linguistico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neusprachlich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5100" dirty="0" err="1">
                <a:latin typeface="Times New Roman" pitchFamily="18" charset="0"/>
                <a:cs typeface="Times New Roman" pitchFamily="18" charset="0"/>
              </a:rPr>
              <a:t>usw</a:t>
            </a:r>
            <a:r>
              <a:rPr lang="it-IT" sz="5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t-IT" sz="4400" dirty="0"/>
          </a:p>
        </p:txBody>
      </p:sp>
      <p:pic>
        <p:nvPicPr>
          <p:cNvPr id="4" name="Immagine 3" descr="Quadro_lic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1000"/>
            <a:ext cx="7239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9193"/>
      </p:ext>
    </p:extLst>
  </p:cSld>
  <p:clrMapOvr>
    <a:masterClrMapping/>
  </p:clrMapOvr>
  <p:transition advTm="10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23CEE29-707C-064F-927A-FE082853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590800"/>
            <a:ext cx="77724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den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Besuch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Fachoberschule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(Istituto Tecnico)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entscheiden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Hier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erwirbt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man 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berufsqualifizierenden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Abschluss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Alternativ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kann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Berufsfachschule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(Istituito Professionale)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, man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schließt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fünf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Jahren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beruflichen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Hochschulreife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Beide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bieten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fachspezifische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Ausbildungen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Betriebspraktika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Immagin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3276600" cy="188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diplomati-istituti-tecnici-profession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3413">
            <a:off x="4428476" y="387741"/>
            <a:ext cx="3124200" cy="1784482"/>
          </a:xfrm>
          <a:prstGeom prst="rect">
            <a:avLst/>
          </a:prstGeom>
        </p:spPr>
      </p:pic>
      <p:pic>
        <p:nvPicPr>
          <p:cNvPr id="6" name="Immagine 5" descr="1641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869">
            <a:off x="8860656" y="30334"/>
            <a:ext cx="1869983" cy="2490818"/>
          </a:xfrm>
          <a:prstGeom prst="rect">
            <a:avLst/>
          </a:prstGeom>
        </p:spPr>
      </p:pic>
      <p:pic>
        <p:nvPicPr>
          <p:cNvPr id="7" name="Immagine 6" descr="fiche-metier-cuisini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6164">
            <a:off x="838200" y="3962400"/>
            <a:ext cx="3295650" cy="2194903"/>
          </a:xfrm>
          <a:prstGeom prst="rect">
            <a:avLst/>
          </a:prstGeom>
        </p:spPr>
      </p:pic>
      <p:pic>
        <p:nvPicPr>
          <p:cNvPr id="8" name="Immagine 7" descr="72a0db57853a367224f59eff6033da6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47604">
            <a:off x="5991791" y="4341298"/>
            <a:ext cx="3393976" cy="22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0687"/>
      </p:ext>
    </p:extLst>
  </p:cSld>
  <p:clrMapOvr>
    <a:masterClrMapping/>
  </p:clrMapOvr>
  <p:transition spd="slow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3048000"/>
            <a:ext cx="998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Nach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die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zweite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Schulstufe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können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die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italienische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Schüler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die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Universität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besuchen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Immagine 2" descr="universit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04800"/>
            <a:ext cx="280554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imagesSC29OWQ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1600" y="4419600"/>
            <a:ext cx="2219325" cy="2057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598</TotalTime>
  <Words>385</Words>
  <Application>Microsoft Office PowerPoint</Application>
  <PresentationFormat>Personalizzato</PresentationFormat>
  <Paragraphs>53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Tema di Office</vt:lpstr>
      <vt:lpstr>1_Tema di Office</vt:lpstr>
      <vt:lpstr>a.s. 2016-20117</vt:lpstr>
      <vt:lpstr>Presentazione standard di PowerPoint</vt:lpstr>
      <vt:lpstr>Grundstufe und Weiterführende Schulen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72</cp:revision>
  <dcterms:modified xsi:type="dcterms:W3CDTF">2017-07-17T22:30:02Z</dcterms:modified>
</cp:coreProperties>
</file>