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23"/>
  </p:notesMasterIdLst>
  <p:sldIdLst>
    <p:sldId id="256" r:id="rId2"/>
    <p:sldId id="275" r:id="rId3"/>
    <p:sldId id="257" r:id="rId4"/>
    <p:sldId id="258" r:id="rId5"/>
    <p:sldId id="259" r:id="rId6"/>
    <p:sldId id="260" r:id="rId7"/>
    <p:sldId id="269" r:id="rId8"/>
    <p:sldId id="261" r:id="rId9"/>
    <p:sldId id="262" r:id="rId10"/>
    <p:sldId id="268" r:id="rId11"/>
    <p:sldId id="265" r:id="rId12"/>
    <p:sldId id="264" r:id="rId13"/>
    <p:sldId id="266" r:id="rId14"/>
    <p:sldId id="274" r:id="rId15"/>
    <p:sldId id="271" r:id="rId16"/>
    <p:sldId id="272" r:id="rId17"/>
    <p:sldId id="273" r:id="rId18"/>
    <p:sldId id="276" r:id="rId19"/>
    <p:sldId id="277" r:id="rId20"/>
    <p:sldId id="278" r:id="rId21"/>
    <p:sldId id="279" r:id="rId2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8" autoAdjust="0"/>
    <p:restoredTop sz="86364" autoAdjust="0"/>
  </p:normalViewPr>
  <p:slideViewPr>
    <p:cSldViewPr snapToGrid="0" snapToObjects="1">
      <p:cViewPr>
        <p:scale>
          <a:sx n="61" d="100"/>
          <a:sy n="61" d="100"/>
        </p:scale>
        <p:origin x="-80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F9937-9205-AD40-AAA7-7F89C8A055DA}" type="datetimeFigureOut">
              <a:rPr lang="it-IT" smtClean="0"/>
              <a:pPr/>
              <a:t>30/12/2016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8EB3D-776D-7341-B105-7C1C128606E6}" type="slidenum">
              <a:rPr lang="it-IT" smtClean="0"/>
              <a:pPr/>
              <a:t>‹N›</a:t>
            </a:fld>
            <a:endParaRPr lang="it-IT"/>
          </a:p>
        </p:txBody>
      </p:sp>
    </p:spTree>
    <p:extLst>
      <p:ext uri="{BB962C8B-B14F-4D97-AF65-F5344CB8AC3E}">
        <p14:creationId xmlns:p14="http://schemas.microsoft.com/office/powerpoint/2010/main" val="1557247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78EB3D-776D-7341-B105-7C1C128606E6}" type="slidenum">
              <a:rPr lang="it-IT" smtClean="0"/>
              <a:pPr/>
              <a:t>1</a:t>
            </a:fld>
            <a:endParaRPr lang="it-IT"/>
          </a:p>
        </p:txBody>
      </p:sp>
    </p:spTree>
    <p:extLst>
      <p:ext uri="{BB962C8B-B14F-4D97-AF65-F5344CB8AC3E}">
        <p14:creationId xmlns:p14="http://schemas.microsoft.com/office/powerpoint/2010/main" val="186617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78EB3D-776D-7341-B105-7C1C128606E6}" type="slidenum">
              <a:rPr lang="it-IT" smtClean="0"/>
              <a:pPr/>
              <a:t>7</a:t>
            </a:fld>
            <a:endParaRPr lang="it-IT"/>
          </a:p>
        </p:txBody>
      </p:sp>
    </p:spTree>
    <p:extLst>
      <p:ext uri="{BB962C8B-B14F-4D97-AF65-F5344CB8AC3E}">
        <p14:creationId xmlns:p14="http://schemas.microsoft.com/office/powerpoint/2010/main" val="228319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a:prstGeom prst="rect">
            <a:avLst/>
          </a:prstGeo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2209800" y="5056632"/>
            <a:ext cx="6477000" cy="1174088"/>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C5CF3605-6D11-C449-8967-5B9DE52B0318}" type="datetimeFigureOut">
              <a:rPr lang="it-IT" smtClean="0"/>
              <a:pPr/>
              <a:t>30/12/2016</a:t>
            </a:fld>
            <a:endParaRPr lang="it-IT"/>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it-IT"/>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11" name="Content Placeholder 2"/>
          <p:cNvSpPr>
            <a:spLocks noGrp="1"/>
          </p:cNvSpPr>
          <p:nvPr>
            <p:ph sz="half" idx="14"/>
          </p:nvPr>
        </p:nvSpPr>
        <p:spPr>
          <a:xfrm>
            <a:off x="4645152"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
          </p:nvPr>
        </p:nvSpPr>
        <p:spPr>
          <a:xfrm>
            <a:off x="914400" y="1735139"/>
            <a:ext cx="3566160" cy="4056062"/>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8" name="Content Placeholder 2"/>
          <p:cNvSpPr>
            <a:spLocks noGrp="1"/>
          </p:cNvSpPr>
          <p:nvPr>
            <p:ph sz="half" idx="13"/>
          </p:nvPr>
        </p:nvSpPr>
        <p:spPr>
          <a:xfrm>
            <a:off x="914400"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4"/>
          </p:nvPr>
        </p:nvSpPr>
        <p:spPr>
          <a:xfrm>
            <a:off x="4645152"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a:prstGeom prst="rect">
            <a:avLst/>
          </a:prstGeom>
        </p:spPr>
        <p:txBody>
          <a:bodyPr tIns="0" bIns="0" anchor="b"/>
          <a:lstStyle>
            <a:lvl1pPr algn="l">
              <a:lnSpc>
                <a:spcPts val="4600"/>
              </a:lnSpc>
              <a:defRPr sz="4200" b="1"/>
            </a:lvl1pPr>
          </a:lstStyle>
          <a:p>
            <a:r>
              <a:rPr lang="it-IT" smtClean="0"/>
              <a:t>Fare clic per modificare stile</a:t>
            </a:r>
            <a:endParaRPr/>
          </a:p>
        </p:txBody>
      </p:sp>
      <p:sp>
        <p:nvSpPr>
          <p:cNvPr id="3" name="Content Placeholder 2"/>
          <p:cNvSpPr>
            <a:spLocks noGrp="1"/>
          </p:cNvSpPr>
          <p:nvPr>
            <p:ph idx="1"/>
          </p:nvPr>
        </p:nvSpPr>
        <p:spPr>
          <a:xfrm>
            <a:off x="4667250" y="368490"/>
            <a:ext cx="3566160" cy="5627498"/>
          </a:xfrm>
          <a:prstGeom prst="rect">
            <a:avLst/>
          </a:prstGeo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914398" y="2866030"/>
            <a:ext cx="3563938" cy="2163171"/>
          </a:xfrm>
          <a:prstGeom prst="rect">
            <a:avLst/>
          </a:prstGeo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a:prstGeom prst="rect">
            <a:avLst/>
          </a:prstGeo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7544" y="2699982"/>
            <a:ext cx="3566160" cy="2163171"/>
          </a:xfrm>
          <a:prstGeom prst="rect">
            <a:avLst/>
          </a:prstGeo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2" name="Title 1"/>
          <p:cNvSpPr>
            <a:spLocks noGrp="1"/>
          </p:cNvSpPr>
          <p:nvPr>
            <p:ph type="title"/>
          </p:nvPr>
        </p:nvSpPr>
        <p:spPr>
          <a:xfrm>
            <a:off x="5013434" y="1524000"/>
            <a:ext cx="3566160" cy="1162050"/>
          </a:xfrm>
          <a:prstGeom prst="rect">
            <a:avLst/>
          </a:prstGeo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3432" y="2699982"/>
            <a:ext cx="3566160" cy="2163171"/>
          </a:xfrm>
          <a:prstGeom prst="rect">
            <a:avLst/>
          </a:prstGeo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a:prstGeom prst="rect">
            <a:avLst/>
          </a:prstGeom>
        </p:spPr>
        <p:txBody>
          <a:bodyPr tIns="0" bIns="0" anchor="b"/>
          <a:lstStyle>
            <a:lvl1pPr algn="l">
              <a:lnSpc>
                <a:spcPts val="4600"/>
              </a:lnSpc>
              <a:defRPr sz="3600" b="1"/>
            </a:lvl1pPr>
          </a:lstStyle>
          <a:p>
            <a:r>
              <a:rPr lang="it-IT" smtClean="0"/>
              <a:t>Fare clic per modificare stile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a:prstGeom prst="rect">
            <a:avLst/>
          </a:prstGeo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12" name="Picture Placeholder 9"/>
          <p:cNvSpPr>
            <a:spLocks noGrp="1"/>
          </p:cNvSpPr>
          <p:nvPr>
            <p:ph type="pic" sz="quarter" idx="15"/>
          </p:nvPr>
        </p:nvSpPr>
        <p:spPr>
          <a:xfrm rot="232774">
            <a:off x="2248157" y="564564"/>
            <a:ext cx="4653577" cy="3072384"/>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magini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a:prstGeom prst="rect">
            <a:avLst/>
          </a:prstGeom>
        </p:spPr>
        <p:txBody>
          <a:bodyPr tIns="0" bIns="0" anchor="b"/>
          <a:lstStyle>
            <a:lvl1pPr algn="l">
              <a:lnSpc>
                <a:spcPts val="4600"/>
              </a:lnSpc>
              <a:defRPr sz="3600" b="1"/>
            </a:lvl1pPr>
          </a:lstStyle>
          <a:p>
            <a:r>
              <a:rPr lang="it-IT" smtClean="0"/>
              <a:t>Fare clic per modificare stile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914400" y="4926106"/>
            <a:ext cx="7315200" cy="990600"/>
          </a:xfrm>
          <a:prstGeom prst="rect">
            <a:avLst/>
          </a:prstGeo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Vertical Text Placeholder 2"/>
          <p:cNvSpPr>
            <a:spLocks noGrp="1"/>
          </p:cNvSpPr>
          <p:nvPr>
            <p:ph type="body" orient="vert" idx="1"/>
          </p:nvPr>
        </p:nvSpPr>
        <p:spPr>
          <a:xfrm>
            <a:off x="914400" y="1735138"/>
            <a:ext cx="7313613" cy="4056062"/>
          </a:xfrm>
          <a:prstGeom prst="rect">
            <a:avLst/>
          </a:prstGeo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idx="1"/>
          </p:nvPr>
        </p:nvSpPr>
        <p:spPr>
          <a:xfrm>
            <a:off x="914400" y="1735138"/>
            <a:ext cx="7313613" cy="4056062"/>
          </a:xfrm>
          <a:prstGeom prst="rect">
            <a:avLst/>
          </a:prstGeom>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a:prstGeom prst="rect">
            <a:avLst/>
          </a:prstGeom>
        </p:spPr>
        <p:txBody>
          <a:bodyPr vert="eaVert" anchor="t" anchorCtr="0"/>
          <a:lstStyle/>
          <a:p>
            <a:r>
              <a:rPr lang="it-IT" smtClean="0"/>
              <a:t>Fare clic per modificare stile</a:t>
            </a:r>
            <a:endParaRPr/>
          </a:p>
        </p:txBody>
      </p:sp>
      <p:sp>
        <p:nvSpPr>
          <p:cNvPr id="3" name="Vertical Text Placeholder 2"/>
          <p:cNvSpPr>
            <a:spLocks noGrp="1"/>
          </p:cNvSpPr>
          <p:nvPr>
            <p:ph type="body" orient="vert" idx="1"/>
          </p:nvPr>
        </p:nvSpPr>
        <p:spPr>
          <a:xfrm>
            <a:off x="914400" y="450851"/>
            <a:ext cx="5943600" cy="5357812"/>
          </a:xfrm>
          <a:prstGeom prst="rect">
            <a:avLst/>
          </a:prstGeo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filigran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a:prstGeom prst="rect">
            <a:avLst/>
          </a:prstGeo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ctrTitle"/>
          </p:nvPr>
        </p:nvSpPr>
        <p:spPr>
          <a:xfrm>
            <a:off x="3960813" y="3833095"/>
            <a:ext cx="4724400" cy="1209964"/>
          </a:xfrm>
          <a:prstGeom prst="rect">
            <a:avLst/>
          </a:prstGeom>
        </p:spPr>
        <p:txBody>
          <a:bodyPr lIns="45720" tIns="0" rIns="45720" bIns="0" anchor="b" anchorCtr="0">
            <a:noAutofit/>
          </a:bodyPr>
          <a:lstStyle>
            <a:lvl1pPr algn="l">
              <a:lnSpc>
                <a:spcPts val="5000"/>
              </a:lnSpc>
              <a:defRPr sz="4600"/>
            </a:lvl1pPr>
          </a:lstStyle>
          <a:p>
            <a:r>
              <a:rPr lang="it-IT" smtClean="0"/>
              <a:t>Fare clic per modificare stile</a:t>
            </a:r>
            <a:endParaRPr dirty="0"/>
          </a:p>
        </p:txBody>
      </p:sp>
      <p:sp>
        <p:nvSpPr>
          <p:cNvPr id="3" name="Subtitle 2"/>
          <p:cNvSpPr>
            <a:spLocks noGrp="1"/>
          </p:cNvSpPr>
          <p:nvPr>
            <p:ph type="subTitle" idx="1"/>
          </p:nvPr>
        </p:nvSpPr>
        <p:spPr>
          <a:xfrm>
            <a:off x="3960813" y="5056909"/>
            <a:ext cx="4724400" cy="1156586"/>
          </a:xfrm>
          <a:prstGeom prst="rect">
            <a:avLst/>
          </a:prstGeo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5CF3605-6D11-C449-8967-5B9DE52B0318}" type="datetimeFigureOut">
              <a:rPr lang="it-IT" smtClean="0"/>
              <a:pPr/>
              <a:t>30/12/2016</a:t>
            </a:fld>
            <a:endParaRPr lang="it-IT"/>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it-IT"/>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a:prstGeom prst="rect">
            <a:avLst/>
          </a:prstGeo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57200" y="3557016"/>
            <a:ext cx="7772400" cy="987552"/>
          </a:xfrm>
          <a:prstGeom prst="rect">
            <a:avLst/>
          </a:prstGeo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it-IT" smtClean="0"/>
              <a:t>Fare clic per modificare gli stili del testo dello schema</a:t>
            </a:r>
          </a:p>
        </p:txBody>
      </p:sp>
      <p:sp>
        <p:nvSpPr>
          <p:cNvPr id="4" name="Date Placeholder 3"/>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zione con filigrana">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a:prstGeom prst="rect">
            <a:avLst/>
          </a:prstGeo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title"/>
          </p:nvPr>
        </p:nvSpPr>
        <p:spPr>
          <a:xfrm>
            <a:off x="457201" y="2196353"/>
            <a:ext cx="5334000" cy="1362075"/>
          </a:xfrm>
          <a:prstGeom prst="rect">
            <a:avLst/>
          </a:prstGeom>
        </p:spPr>
        <p:txBody>
          <a:bodyPr lIns="45720" tIns="0" rIns="45720" bIns="0" anchor="b" anchorCtr="0"/>
          <a:lstStyle>
            <a:lvl1pPr algn="l">
              <a:lnSpc>
                <a:spcPts val="5000"/>
              </a:lnSpc>
              <a:defRPr sz="4600" b="1" cap="none" baseline="0"/>
            </a:lvl1pPr>
          </a:lstStyle>
          <a:p>
            <a:r>
              <a:rPr lang="it-IT" smtClean="0"/>
              <a:t>Fare clic per modificare stile</a:t>
            </a:r>
            <a:endParaRPr/>
          </a:p>
        </p:txBody>
      </p:sp>
      <p:sp>
        <p:nvSpPr>
          <p:cNvPr id="3" name="Text Placeholder 2"/>
          <p:cNvSpPr>
            <a:spLocks noGrp="1"/>
          </p:cNvSpPr>
          <p:nvPr>
            <p:ph type="body" idx="1"/>
          </p:nvPr>
        </p:nvSpPr>
        <p:spPr>
          <a:xfrm>
            <a:off x="457200" y="3560618"/>
            <a:ext cx="5334000" cy="983087"/>
          </a:xfrm>
          <a:prstGeom prst="rect">
            <a:avLst/>
          </a:prstGeo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a:prstGeom prst="rect">
            <a:avLst/>
          </a:prstGeom>
        </p:spPr>
        <p:txBody>
          <a:bodyPr tIns="0" bIns="0" anchor="b"/>
          <a:lstStyle>
            <a:lvl1pPr algn="l">
              <a:lnSpc>
                <a:spcPts val="4600"/>
              </a:lnSpc>
              <a:defRPr sz="4600" b="1"/>
            </a:lvl1pPr>
          </a:lstStyle>
          <a:p>
            <a:r>
              <a:rPr lang="it-IT" smtClean="0"/>
              <a:t>Fare clic per modificare stile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3158117" y="5230906"/>
            <a:ext cx="5532958" cy="865093"/>
          </a:xfrm>
          <a:prstGeom prst="rect">
            <a:avLst/>
          </a:prstGeo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sz="half" idx="1"/>
          </p:nvPr>
        </p:nvSpPr>
        <p:spPr>
          <a:xfrm>
            <a:off x="914400" y="1735139"/>
            <a:ext cx="3566160" cy="4056062"/>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48200" y="1735139"/>
            <a:ext cx="3566160" cy="4056062"/>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971326" y="1419366"/>
            <a:ext cx="3200400" cy="584035"/>
          </a:xfrm>
          <a:prstGeom prst="rect">
            <a:avLst/>
          </a:prstGeo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97367" y="2174875"/>
            <a:ext cx="3566160" cy="3616325"/>
          </a:xfrm>
          <a:prstGeom prst="rect">
            <a:avLst/>
          </a:prstGeo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930247" y="1419366"/>
            <a:ext cx="3200400" cy="584035"/>
          </a:xfrm>
          <a:prstGeom prst="rect">
            <a:avLst/>
          </a:prstGeo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6514" y="2174875"/>
            <a:ext cx="3566160" cy="3616325"/>
          </a:xfrm>
          <a:prstGeom prst="rect">
            <a:avLst/>
          </a:prstGeo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22A603-621B-7146-903A-D1491E1D4818}" type="slidenum">
              <a:rPr lang="it-IT" smtClean="0"/>
              <a:pPr/>
              <a:t>‹N›</a:t>
            </a:fld>
            <a:endParaRPr lang="it-IT"/>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731520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C5CF3605-6D11-C449-8967-5B9DE52B0318}" type="datetimeFigureOut">
              <a:rPr lang="it-IT" smtClean="0"/>
              <a:pPr/>
              <a:t>30/12/2016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8" name="Content Placeholder 2"/>
          <p:cNvSpPr>
            <a:spLocks noGrp="1"/>
          </p:cNvSpPr>
          <p:nvPr>
            <p:ph sz="half" idx="13"/>
          </p:nvPr>
        </p:nvSpPr>
        <p:spPr>
          <a:xfrm>
            <a:off x="914400" y="3870960"/>
            <a:ext cx="731520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0.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39999">
              <a:srgbClr val="00B0F0"/>
            </a:gs>
            <a:gs pos="70000">
              <a:schemeClr val="bg1"/>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C5CF3605-6D11-C449-8967-5B9DE52B0318}" type="datetimeFigureOut">
              <a:rPr lang="it-IT" smtClean="0"/>
              <a:pPr/>
              <a:t>30/12/2016</a:t>
            </a:fld>
            <a:endParaRPr lang="it-IT"/>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it-IT"/>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E22A603-621B-7146-903A-D1491E1D4818}" type="slidenum">
              <a:rPr lang="it-IT" smtClean="0"/>
              <a:pPr/>
              <a:t>‹N›</a:t>
            </a:fld>
            <a:endParaRPr lang="it-IT"/>
          </a:p>
        </p:txBody>
      </p:sp>
      <p:pic>
        <p:nvPicPr>
          <p:cNvPr id="7" name="Immagine 6" descr="International_Erasmus-_logo.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4976" y="112734"/>
            <a:ext cx="1876766" cy="1057262"/>
          </a:xfrm>
          <a:prstGeom prst="rect">
            <a:avLst/>
          </a:prstGeom>
        </p:spPr>
      </p:pic>
      <p:sp>
        <p:nvSpPr>
          <p:cNvPr id="8" name="CasellaDiTesto 7"/>
          <p:cNvSpPr txBox="1"/>
          <p:nvPr userDrawn="1"/>
        </p:nvSpPr>
        <p:spPr>
          <a:xfrm>
            <a:off x="1760950" y="312428"/>
            <a:ext cx="6052800" cy="400110"/>
          </a:xfrm>
          <a:prstGeom prst="rect">
            <a:avLst/>
          </a:prstGeom>
          <a:noFill/>
        </p:spPr>
        <p:txBody>
          <a:bodyPr wrap="square" rtlCol="0">
            <a:spAutoFit/>
          </a:bodyPr>
          <a:lstStyle/>
          <a:p>
            <a:r>
              <a:rPr lang="fr-FR" sz="2000" dirty="0" smtClean="0">
                <a:solidFill>
                  <a:srgbClr val="FFFF00"/>
                </a:solidFill>
                <a:latin typeface="Arial" panose="020B0604020202020204" pitchFamily="34" charset="0"/>
                <a:cs typeface="Arial" panose="020B0604020202020204" pitchFamily="34" charset="0"/>
              </a:rPr>
              <a:t>UNISSONS NOS CŒURS SANS FRONTIERES </a:t>
            </a:r>
            <a:endParaRPr lang="fr-FR" sz="2000" dirty="0">
              <a:solidFill>
                <a:srgbClr val="FFFF0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663438" y="188921"/>
            <a:ext cx="8858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5"/>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8933" y="2140762"/>
            <a:ext cx="7265096" cy="4031873"/>
          </a:xfrm>
          <a:prstGeom prst="rect">
            <a:avLst/>
          </a:prstGeom>
          <a:noFill/>
        </p:spPr>
        <p:txBody>
          <a:bodyPr wrap="square" rtlCol="0">
            <a:spAutoFit/>
          </a:bodyPr>
          <a:lstStyle/>
          <a:p>
            <a:pPr algn="ctr"/>
            <a:r>
              <a:rPr lang="it-IT" sz="2800" i="1" dirty="0" err="1" smtClean="0">
                <a:latin typeface="Calibri"/>
                <a:cs typeface="Calibri"/>
              </a:rPr>
              <a:t>Lycée</a:t>
            </a:r>
            <a:r>
              <a:rPr lang="it-IT" sz="2800" i="1" dirty="0" smtClean="0">
                <a:latin typeface="Calibri"/>
                <a:cs typeface="Calibri"/>
              </a:rPr>
              <a:t> </a:t>
            </a:r>
            <a:r>
              <a:rPr lang="it-IT" sz="2800" i="1" dirty="0" err="1" smtClean="0">
                <a:latin typeface="Calibri"/>
                <a:cs typeface="Calibri"/>
              </a:rPr>
              <a:t>des</a:t>
            </a:r>
            <a:r>
              <a:rPr lang="it-IT" sz="2800" i="1" dirty="0" smtClean="0">
                <a:latin typeface="Calibri"/>
                <a:cs typeface="Calibri"/>
              </a:rPr>
              <a:t> </a:t>
            </a:r>
            <a:r>
              <a:rPr lang="it-IT" sz="2800" i="1" dirty="0" err="1" smtClean="0">
                <a:latin typeface="Calibri"/>
                <a:cs typeface="Calibri"/>
              </a:rPr>
              <a:t>Metiers</a:t>
            </a:r>
            <a:r>
              <a:rPr lang="it-IT" sz="2800" i="1" dirty="0" smtClean="0">
                <a:latin typeface="Calibri"/>
                <a:cs typeface="Calibri"/>
              </a:rPr>
              <a:t> </a:t>
            </a:r>
            <a:r>
              <a:rPr lang="it-IT" sz="2800" i="1" dirty="0" err="1" smtClean="0">
                <a:latin typeface="Calibri"/>
                <a:cs typeface="Calibri"/>
              </a:rPr>
              <a:t>Nadar</a:t>
            </a:r>
            <a:endParaRPr lang="it-IT" sz="2800" i="1" dirty="0" smtClean="0">
              <a:latin typeface="Calibri"/>
              <a:cs typeface="Calibri"/>
            </a:endParaRPr>
          </a:p>
          <a:p>
            <a:pPr algn="ctr"/>
            <a:r>
              <a:rPr lang="it-IT" sz="2800" i="1" dirty="0" err="1" smtClean="0">
                <a:latin typeface="Calibri"/>
                <a:cs typeface="Calibri"/>
              </a:rPr>
              <a:t>Mosslands</a:t>
            </a:r>
            <a:r>
              <a:rPr lang="it-IT" sz="2800" i="1" dirty="0" smtClean="0">
                <a:latin typeface="Calibri"/>
                <a:cs typeface="Calibri"/>
              </a:rPr>
              <a:t> </a:t>
            </a:r>
            <a:r>
              <a:rPr lang="it-IT" sz="2800" i="1" dirty="0" err="1" smtClean="0">
                <a:latin typeface="Calibri"/>
                <a:cs typeface="Calibri"/>
              </a:rPr>
              <a:t>school</a:t>
            </a:r>
            <a:endParaRPr lang="it-IT" sz="2800" i="1" dirty="0" smtClean="0">
              <a:latin typeface="Calibri"/>
              <a:cs typeface="Calibri"/>
            </a:endParaRPr>
          </a:p>
          <a:p>
            <a:pPr algn="ctr"/>
            <a:r>
              <a:rPr lang="it-IT" sz="2800" i="1" dirty="0" err="1" smtClean="0">
                <a:latin typeface="Calibri"/>
                <a:cs typeface="Calibri"/>
              </a:rPr>
              <a:t>Liceul</a:t>
            </a:r>
            <a:r>
              <a:rPr lang="it-IT" sz="2800" i="1" dirty="0" smtClean="0">
                <a:latin typeface="Calibri"/>
                <a:cs typeface="Calibri"/>
              </a:rPr>
              <a:t> Charles </a:t>
            </a:r>
            <a:r>
              <a:rPr lang="it-IT" sz="2800" i="1" dirty="0" err="1" smtClean="0">
                <a:latin typeface="Calibri"/>
                <a:cs typeface="Calibri"/>
              </a:rPr>
              <a:t>Laugier</a:t>
            </a:r>
            <a:endParaRPr lang="it-IT" sz="2800" i="1" dirty="0" smtClean="0">
              <a:latin typeface="Calibri"/>
              <a:cs typeface="Calibri"/>
            </a:endParaRPr>
          </a:p>
          <a:p>
            <a:pPr algn="ctr"/>
            <a:r>
              <a:rPr lang="fr-FR" sz="2800" i="1" dirty="0" smtClean="0">
                <a:latin typeface="Calibri"/>
                <a:cs typeface="Calibri"/>
              </a:rPr>
              <a:t>Schiller-</a:t>
            </a:r>
            <a:r>
              <a:rPr lang="fr-FR" sz="2800" i="1" dirty="0" err="1" smtClean="0">
                <a:latin typeface="Calibri"/>
                <a:cs typeface="Calibri"/>
              </a:rPr>
              <a:t>Realschule</a:t>
            </a:r>
            <a:endParaRPr lang="fr-FR" sz="2800" i="1" dirty="0" smtClean="0">
              <a:latin typeface="Calibri"/>
              <a:cs typeface="Calibri"/>
            </a:endParaRPr>
          </a:p>
          <a:p>
            <a:pPr algn="ctr"/>
            <a:r>
              <a:rPr lang="fr-FR" sz="2800" i="1" dirty="0">
                <a:latin typeface="Calibri"/>
                <a:cs typeface="Calibri"/>
              </a:rPr>
              <a:t>Ibrahim </a:t>
            </a:r>
            <a:r>
              <a:rPr lang="fr-FR" sz="2800" i="1" dirty="0" err="1">
                <a:latin typeface="Calibri"/>
                <a:cs typeface="Calibri"/>
              </a:rPr>
              <a:t>Yucel</a:t>
            </a:r>
            <a:r>
              <a:rPr lang="fr-FR" sz="2800" i="1" dirty="0">
                <a:latin typeface="Calibri"/>
                <a:cs typeface="Calibri"/>
              </a:rPr>
              <a:t> </a:t>
            </a:r>
            <a:r>
              <a:rPr lang="fr-FR" sz="2800" i="1" dirty="0" err="1" smtClean="0">
                <a:latin typeface="Calibri"/>
                <a:cs typeface="Calibri"/>
              </a:rPr>
              <a:t>OrtaOkulu</a:t>
            </a:r>
            <a:endParaRPr lang="it-IT" sz="2800" i="1" dirty="0" smtClean="0">
              <a:latin typeface="Calibri"/>
              <a:cs typeface="Calibri"/>
            </a:endParaRPr>
          </a:p>
          <a:p>
            <a:pPr algn="ctr"/>
            <a:r>
              <a:rPr lang="fr-FR" sz="2800" i="1" dirty="0" err="1">
                <a:latin typeface="Calibri"/>
                <a:cs typeface="Calibri"/>
              </a:rPr>
              <a:t>Agrupamento</a:t>
            </a:r>
            <a:r>
              <a:rPr lang="fr-FR" sz="2800" i="1" dirty="0">
                <a:latin typeface="Calibri"/>
                <a:cs typeface="Calibri"/>
              </a:rPr>
              <a:t> de </a:t>
            </a:r>
            <a:r>
              <a:rPr lang="fr-FR" sz="2800" i="1" dirty="0" err="1">
                <a:latin typeface="Calibri"/>
                <a:cs typeface="Calibri"/>
              </a:rPr>
              <a:t>Escolas</a:t>
            </a:r>
            <a:r>
              <a:rPr lang="fr-FR" sz="2800" i="1" dirty="0">
                <a:latin typeface="Calibri"/>
                <a:cs typeface="Calibri"/>
              </a:rPr>
              <a:t> de </a:t>
            </a:r>
            <a:r>
              <a:rPr lang="fr-FR" sz="2800" i="1" dirty="0" err="1" smtClean="0">
                <a:latin typeface="Calibri"/>
                <a:cs typeface="Calibri"/>
              </a:rPr>
              <a:t>Montenegro</a:t>
            </a:r>
            <a:endParaRPr lang="fr-FR" sz="2800" i="1" dirty="0" smtClean="0">
              <a:latin typeface="Calibri"/>
              <a:cs typeface="Calibri"/>
            </a:endParaRPr>
          </a:p>
          <a:p>
            <a:pPr algn="ctr"/>
            <a:r>
              <a:rPr lang="pl-PL" sz="2800" i="1" dirty="0">
                <a:latin typeface="Calibri"/>
                <a:cs typeface="Calibri"/>
              </a:rPr>
              <a:t>Powiatowy Zespol Szkol w </a:t>
            </a:r>
            <a:r>
              <a:rPr lang="pl-PL" sz="2800" i="1" dirty="0" smtClean="0">
                <a:latin typeface="Calibri"/>
                <a:cs typeface="Calibri"/>
              </a:rPr>
              <a:t>Chojnowie</a:t>
            </a:r>
            <a:endParaRPr lang="it-IT" sz="2800" i="1" dirty="0" smtClean="0">
              <a:latin typeface="Calibri"/>
              <a:cs typeface="Calibri"/>
            </a:endParaRPr>
          </a:p>
          <a:p>
            <a:pPr algn="ctr"/>
            <a:r>
              <a:rPr lang="it-IT" sz="2800" i="1" dirty="0">
                <a:latin typeface="Calibri"/>
                <a:cs typeface="Calibri"/>
              </a:rPr>
              <a:t>Istituto Istruzione Superiore Statale “S. </a:t>
            </a:r>
            <a:r>
              <a:rPr lang="it-IT" sz="2800" i="1" dirty="0">
                <a:latin typeface="Calibri"/>
                <a:cs typeface="Calibri"/>
              </a:rPr>
              <a:t>Caterina da Siena - Amendola</a:t>
            </a:r>
            <a:r>
              <a:rPr lang="it-IT" sz="3200" i="1" dirty="0">
                <a:latin typeface="Calibri"/>
                <a:cs typeface="Calibri"/>
              </a:rPr>
              <a:t>” </a:t>
            </a:r>
            <a:r>
              <a:rPr lang="pl-PL" sz="3200" i="1" dirty="0">
                <a:latin typeface="Calibri"/>
                <a:cs typeface="Calibri"/>
              </a:rPr>
              <a:t> </a:t>
            </a:r>
            <a:endParaRPr lang="it-IT" sz="3200" i="1" dirty="0">
              <a:latin typeface="Calibri"/>
              <a:cs typeface="Calibri"/>
            </a:endParaRPr>
          </a:p>
        </p:txBody>
      </p:sp>
      <p:sp>
        <p:nvSpPr>
          <p:cNvPr id="2" name="Rettangolo 1"/>
          <p:cNvSpPr/>
          <p:nvPr/>
        </p:nvSpPr>
        <p:spPr>
          <a:xfrm>
            <a:off x="2286000" y="1264509"/>
            <a:ext cx="4572000" cy="830997"/>
          </a:xfrm>
          <a:prstGeom prst="rect">
            <a:avLst/>
          </a:prstGeom>
        </p:spPr>
        <p:txBody>
          <a:bodyPr>
            <a:spAutoFit/>
          </a:bodyPr>
          <a:lstStyle/>
          <a:p>
            <a:pPr algn="ctr"/>
            <a:r>
              <a:rPr lang="it-IT" sz="2400" i="1" dirty="0">
                <a:latin typeface="Calibri"/>
                <a:cs typeface="Calibri"/>
              </a:rPr>
              <a:t>Partenariato KA2 solo scuole</a:t>
            </a:r>
          </a:p>
          <a:p>
            <a:pPr algn="ctr"/>
            <a:r>
              <a:rPr lang="it-IT" sz="2400" i="1" dirty="0">
                <a:latin typeface="Calibri"/>
                <a:cs typeface="Calibri"/>
              </a:rPr>
              <a:t>Composizione del Partenariato</a:t>
            </a:r>
          </a:p>
        </p:txBody>
      </p:sp>
    </p:spTree>
    <p:extLst>
      <p:ext uri="{BB962C8B-B14F-4D97-AF65-F5344CB8AC3E}">
        <p14:creationId xmlns:p14="http://schemas.microsoft.com/office/powerpoint/2010/main" val="834583096"/>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3" name="Applauso"/>
          </p:stSnd>
        </p:sndAc>
      </p:transition>
    </mc:Choice>
    <mc:Fallback xmlns="">
      <p:transition spd="slow">
        <p:checker/>
        <p:sndAc>
          <p:stSnd>
            <p:snd r:embed="rId5" name="Applauso"/>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raiova.png"/>
          <p:cNvPicPr>
            <a:picLocks noChangeAspect="1"/>
          </p:cNvPicPr>
          <p:nvPr/>
        </p:nvPicPr>
        <p:blipFill>
          <a:blip r:embed="rId2"/>
          <a:stretch>
            <a:fillRect/>
          </a:stretch>
        </p:blipFill>
        <p:spPr>
          <a:xfrm>
            <a:off x="1486305" y="3332931"/>
            <a:ext cx="4257490" cy="2957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asellaDiTesto 3"/>
          <p:cNvSpPr txBox="1"/>
          <p:nvPr/>
        </p:nvSpPr>
        <p:spPr>
          <a:xfrm>
            <a:off x="881232" y="1186516"/>
            <a:ext cx="7489423" cy="313932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a:t>
            </a:r>
            <a:r>
              <a:rPr lang="it-IT" sz="40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troisième</a:t>
            </a:r>
            <a:r>
              <a:rPr lang="it-IT" sz="40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it-IT" sz="40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école</a:t>
            </a:r>
            <a:r>
              <a:rPr lang="it-IT"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fr-FR"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du partenariat</a:t>
            </a:r>
          </a:p>
          <a:p>
            <a:pPr algn="ctr"/>
            <a:r>
              <a:rPr lang="fr-FR"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Erasmus+ K2</a:t>
            </a:r>
          </a:p>
          <a:p>
            <a:pPr algn="ctr"/>
            <a:r>
              <a:rPr lang="fr-FR"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it-IT" sz="40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Liceul</a:t>
            </a:r>
            <a:r>
              <a:rPr lang="it-IT"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Charles </a:t>
            </a:r>
            <a:r>
              <a:rPr lang="it-IT" sz="40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Laugier</a:t>
            </a:r>
            <a:endParaRPr lang="it-IT"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a:p>
            <a:pPr algn="ctr"/>
            <a:endParaRPr lang="fr-FR" sz="2000" b="1" dirty="0" smtClean="0">
              <a:ln/>
              <a:solidFill>
                <a:schemeClr val="accent3"/>
              </a:solidFill>
            </a:endParaRPr>
          </a:p>
          <a:p>
            <a:endParaRPr lang="it-IT" b="1" dirty="0">
              <a:ln/>
              <a:solidFill>
                <a:schemeClr val="accent3"/>
              </a:solidFill>
            </a:endParaRPr>
          </a:p>
        </p:txBody>
      </p:sp>
    </p:spTree>
    <p:extLst>
      <p:ext uri="{BB962C8B-B14F-4D97-AF65-F5344CB8AC3E}">
        <p14:creationId xmlns:p14="http://schemas.microsoft.com/office/powerpoint/2010/main" val="381793531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40165" y="1081145"/>
            <a:ext cx="6524624" cy="769441"/>
          </a:xfrm>
          <a:prstGeom prst="rect">
            <a:avLst/>
          </a:prstGeom>
          <a:noFill/>
        </p:spPr>
        <p:txBody>
          <a:bodyPr wrap="square" rtlCol="0">
            <a:spAutoFit/>
          </a:bodyPr>
          <a:lstStyle/>
          <a:p>
            <a:pPr algn="ctr"/>
            <a:r>
              <a:rPr lang="it-IT" sz="4400" i="1" dirty="0" err="1" smtClean="0">
                <a:solidFill>
                  <a:srgbClr val="FFC000"/>
                </a:solidFill>
                <a:latin typeface="Calibri"/>
                <a:cs typeface="Calibri"/>
              </a:rPr>
              <a:t>Liceul</a:t>
            </a:r>
            <a:r>
              <a:rPr lang="it-IT" sz="4400" i="1" dirty="0" smtClean="0">
                <a:solidFill>
                  <a:srgbClr val="FFC000"/>
                </a:solidFill>
                <a:latin typeface="Calibri"/>
                <a:cs typeface="Calibri"/>
              </a:rPr>
              <a:t> </a:t>
            </a:r>
            <a:r>
              <a:rPr lang="it-IT" sz="4400" i="1" dirty="0">
                <a:solidFill>
                  <a:srgbClr val="FFC000"/>
                </a:solidFill>
                <a:latin typeface="Calibri"/>
                <a:cs typeface="Calibri"/>
              </a:rPr>
              <a:t>Charles </a:t>
            </a:r>
            <a:r>
              <a:rPr lang="it-IT" sz="4400" i="1" dirty="0" err="1">
                <a:solidFill>
                  <a:srgbClr val="FFC000"/>
                </a:solidFill>
                <a:latin typeface="Calibri"/>
                <a:cs typeface="Calibri"/>
              </a:rPr>
              <a:t>Laugier</a:t>
            </a:r>
            <a:endParaRPr lang="it-IT" sz="4400" i="1" dirty="0">
              <a:solidFill>
                <a:srgbClr val="FFC000"/>
              </a:solidFill>
              <a:latin typeface="Calibri"/>
              <a:cs typeface="Calibri"/>
            </a:endParaRPr>
          </a:p>
        </p:txBody>
      </p:sp>
      <p:pic>
        <p:nvPicPr>
          <p:cNvPr id="6" name="Immagine 5" descr="Voluntariat-la-Liceul--Charles-Laugier---Elevilor-li-s-a-predat-lectia-cetateniei-active-si-a-responsabilitatii-soci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477" y="1935847"/>
            <a:ext cx="4483473" cy="2988982"/>
          </a:xfrm>
          <a:prstGeom prst="rect">
            <a:avLst/>
          </a:prstGeom>
          <a:ln>
            <a:noFill/>
          </a:ln>
          <a:effectLst>
            <a:softEdge rad="112500"/>
          </a:effectLst>
        </p:spPr>
      </p:pic>
      <p:pic>
        <p:nvPicPr>
          <p:cNvPr id="7" name="Immagine 6" descr="Sigla-Charles-Laugier.jp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31228" y="2664504"/>
            <a:ext cx="3351113" cy="3450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magine 7" descr="Loggo-bu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624" y="4389653"/>
            <a:ext cx="5889625" cy="1901535"/>
          </a:xfrm>
          <a:prstGeom prst="rect">
            <a:avLst/>
          </a:prstGeom>
        </p:spPr>
      </p:pic>
    </p:spTree>
    <p:extLst>
      <p:ext uri="{BB962C8B-B14F-4D97-AF65-F5344CB8AC3E}">
        <p14:creationId xmlns:p14="http://schemas.microsoft.com/office/powerpoint/2010/main" val="429403824"/>
      </p:ext>
    </p:extLst>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13567" y="2705622"/>
            <a:ext cx="7800907" cy="2554545"/>
          </a:xfrm>
          <a:prstGeom prst="rect">
            <a:avLst/>
          </a:prstGeom>
          <a:noFill/>
        </p:spPr>
        <p:txBody>
          <a:bodyPr wrap="square" rtlCol="0">
            <a:spAutoFit/>
          </a:bodyPr>
          <a:lstStyle/>
          <a:p>
            <a:pPr algn="just"/>
            <a:r>
              <a:rPr lang="fr-FR" sz="2000" i="1" dirty="0" smtClean="0">
                <a:latin typeface="Calibri"/>
                <a:cs typeface="Calibri"/>
              </a:rPr>
              <a:t>En </a:t>
            </a:r>
            <a:r>
              <a:rPr lang="fr-FR" sz="2000" i="1" dirty="0">
                <a:latin typeface="Calibri"/>
                <a:cs typeface="Calibri"/>
              </a:rPr>
              <a:t>1889, un groupe de </a:t>
            </a:r>
            <a:r>
              <a:rPr lang="fr-FR" sz="2000" i="1" dirty="0" smtClean="0">
                <a:latin typeface="Calibri"/>
                <a:cs typeface="Calibri"/>
              </a:rPr>
              <a:t>religieuses </a:t>
            </a:r>
            <a:r>
              <a:rPr lang="fr-FR" sz="2000" i="1" dirty="0">
                <a:latin typeface="Calibri"/>
                <a:cs typeface="Calibri"/>
              </a:rPr>
              <a:t>de l'ordre confessionnel "le monsieur anglais" fonda une école </a:t>
            </a:r>
            <a:r>
              <a:rPr lang="fr-FR" sz="2000" i="1" dirty="0" smtClean="0">
                <a:latin typeface="Calibri"/>
                <a:cs typeface="Calibri"/>
              </a:rPr>
              <a:t>qui s'occupe </a:t>
            </a:r>
            <a:r>
              <a:rPr lang="fr-FR" sz="2000" i="1" dirty="0">
                <a:latin typeface="Calibri"/>
                <a:cs typeface="Calibri"/>
              </a:rPr>
              <a:t>de la formation de </a:t>
            </a:r>
            <a:r>
              <a:rPr lang="fr-FR" sz="2000" i="1" dirty="0" smtClean="0">
                <a:latin typeface="Calibri"/>
                <a:cs typeface="Calibri"/>
              </a:rPr>
              <a:t>jeunes filles de </a:t>
            </a:r>
            <a:r>
              <a:rPr lang="fr-FR" sz="2000" i="1" dirty="0">
                <a:latin typeface="Calibri"/>
                <a:cs typeface="Calibri"/>
              </a:rPr>
              <a:t>bonne famille gérée </a:t>
            </a:r>
            <a:r>
              <a:rPr lang="fr-FR" sz="2000" i="1" dirty="0" smtClean="0">
                <a:latin typeface="Calibri"/>
                <a:cs typeface="Calibri"/>
              </a:rPr>
              <a:t>jusqu‘en 1948, quand </a:t>
            </a:r>
            <a:r>
              <a:rPr lang="fr-FR" sz="2000" i="1" dirty="0">
                <a:latin typeface="Calibri"/>
                <a:cs typeface="Calibri"/>
              </a:rPr>
              <a:t>ils deviennent </a:t>
            </a:r>
            <a:r>
              <a:rPr lang="fr-FR" sz="2000" i="1" dirty="0" smtClean="0">
                <a:latin typeface="Calibri"/>
                <a:cs typeface="Calibri"/>
              </a:rPr>
              <a:t>« École d'Obstétrique » </a:t>
            </a:r>
          </a:p>
          <a:p>
            <a:pPr algn="just"/>
            <a:r>
              <a:rPr lang="fr-FR" sz="2000" i="1" dirty="0" smtClean="0">
                <a:latin typeface="Calibri"/>
                <a:cs typeface="Calibri"/>
              </a:rPr>
              <a:t>Le</a:t>
            </a:r>
            <a:r>
              <a:rPr lang="fr-FR" sz="2000" i="1" dirty="0">
                <a:latin typeface="Calibri"/>
                <a:cs typeface="Calibri"/>
              </a:rPr>
              <a:t> </a:t>
            </a:r>
            <a:r>
              <a:rPr lang="fr-FR" sz="2000" i="1" dirty="0" smtClean="0">
                <a:latin typeface="Calibri"/>
                <a:cs typeface="Calibri"/>
              </a:rPr>
              <a:t>profil </a:t>
            </a:r>
            <a:r>
              <a:rPr lang="fr-FR" sz="2000" i="1" dirty="0">
                <a:latin typeface="Calibri"/>
                <a:cs typeface="Calibri"/>
              </a:rPr>
              <a:t>de santé a été conservé au cours du </a:t>
            </a:r>
            <a:r>
              <a:rPr lang="fr-FR" sz="2000" i="1" dirty="0" smtClean="0">
                <a:latin typeface="Calibri"/>
                <a:cs typeface="Calibri"/>
              </a:rPr>
              <a:t>temps</a:t>
            </a:r>
            <a:r>
              <a:rPr lang="fr-FR" sz="2000" i="1" dirty="0">
                <a:latin typeface="Calibri"/>
                <a:cs typeface="Calibri"/>
              </a:rPr>
              <a:t>.</a:t>
            </a:r>
          </a:p>
          <a:p>
            <a:pPr algn="just"/>
            <a:r>
              <a:rPr lang="fr-FR" sz="2000" i="1" dirty="0">
                <a:latin typeface="Calibri"/>
                <a:cs typeface="Calibri"/>
              </a:rPr>
              <a:t>Les efforts joints d'étudiants, professeurs et parents dirigent une </a:t>
            </a:r>
            <a:r>
              <a:rPr lang="fr-FR" sz="2000" i="1" dirty="0" smtClean="0">
                <a:latin typeface="Calibri"/>
                <a:cs typeface="Calibri"/>
              </a:rPr>
              <a:t>priorité l'amélioration </a:t>
            </a:r>
            <a:r>
              <a:rPr lang="fr-FR" sz="2000" i="1" dirty="0">
                <a:latin typeface="Calibri"/>
                <a:cs typeface="Calibri"/>
              </a:rPr>
              <a:t>de la qualité de l'enseignement et les conditions qui visent pour l'acquisition de compétences professionnelles </a:t>
            </a:r>
            <a:r>
              <a:rPr lang="fr-FR" sz="2000" i="1" dirty="0" smtClean="0">
                <a:latin typeface="Calibri"/>
                <a:cs typeface="Calibri"/>
              </a:rPr>
              <a:t>élevées.</a:t>
            </a:r>
            <a:endParaRPr lang="it-IT" sz="2000" i="1" dirty="0">
              <a:latin typeface="Calibri"/>
              <a:cs typeface="Calibri"/>
            </a:endParaRPr>
          </a:p>
        </p:txBody>
      </p:sp>
      <p:sp>
        <p:nvSpPr>
          <p:cNvPr id="5" name="CasellaDiTesto 4"/>
          <p:cNvSpPr txBox="1"/>
          <p:nvPr/>
        </p:nvSpPr>
        <p:spPr>
          <a:xfrm>
            <a:off x="12057297" y="5773422"/>
            <a:ext cx="184666" cy="369332"/>
          </a:xfrm>
          <a:prstGeom prst="rect">
            <a:avLst/>
          </a:prstGeom>
          <a:noFill/>
        </p:spPr>
        <p:txBody>
          <a:bodyPr wrap="none" rtlCol="0">
            <a:spAutoFit/>
          </a:bodyPr>
          <a:lstStyle/>
          <a:p>
            <a:endParaRPr lang="it-IT" dirty="0"/>
          </a:p>
        </p:txBody>
      </p:sp>
      <p:sp>
        <p:nvSpPr>
          <p:cNvPr id="6" name="CasellaDiTesto 5"/>
          <p:cNvSpPr txBox="1"/>
          <p:nvPr/>
        </p:nvSpPr>
        <p:spPr>
          <a:xfrm>
            <a:off x="7983217" y="6103331"/>
            <a:ext cx="184666" cy="369332"/>
          </a:xfrm>
          <a:prstGeom prst="rect">
            <a:avLst/>
          </a:prstGeom>
          <a:noFill/>
        </p:spPr>
        <p:txBody>
          <a:bodyPr wrap="none" rtlCol="0">
            <a:spAutoFit/>
          </a:bodyPr>
          <a:lstStyle/>
          <a:p>
            <a:endParaRPr lang="it-IT" dirty="0"/>
          </a:p>
        </p:txBody>
      </p:sp>
      <p:sp>
        <p:nvSpPr>
          <p:cNvPr id="2" name="CasellaDiTesto 1"/>
          <p:cNvSpPr txBox="1"/>
          <p:nvPr/>
        </p:nvSpPr>
        <p:spPr>
          <a:xfrm>
            <a:off x="1266099" y="1436480"/>
            <a:ext cx="5913991" cy="861774"/>
          </a:xfrm>
          <a:prstGeom prst="rect">
            <a:avLst/>
          </a:prstGeom>
          <a:noFill/>
        </p:spPr>
        <p:txBody>
          <a:bodyPr wrap="none" rtlCol="0">
            <a:spAutoFit/>
          </a:bodyPr>
          <a:lstStyle/>
          <a:p>
            <a:r>
              <a:rPr lang="it-IT" sz="3200" i="1" dirty="0" smtClean="0">
                <a:solidFill>
                  <a:srgbClr val="FFC000"/>
                </a:solidFill>
                <a:latin typeface="Calibri"/>
                <a:cs typeface="Calibri"/>
              </a:rPr>
              <a:t>L’Histoire</a:t>
            </a:r>
            <a:r>
              <a:rPr lang="it-IT" sz="3200" i="1" dirty="0" smtClean="0">
                <a:solidFill>
                  <a:srgbClr val="FF0000"/>
                </a:solidFill>
                <a:latin typeface="Calibri"/>
                <a:cs typeface="Calibri"/>
              </a:rPr>
              <a:t> </a:t>
            </a:r>
            <a:r>
              <a:rPr lang="it-IT" sz="3200" i="1" dirty="0" err="1">
                <a:solidFill>
                  <a:srgbClr val="FFC000"/>
                </a:solidFill>
                <a:latin typeface="Calibri"/>
                <a:cs typeface="Calibri"/>
              </a:rPr>
              <a:t>du</a:t>
            </a:r>
            <a:r>
              <a:rPr lang="it-IT" sz="3200" i="1" dirty="0">
                <a:solidFill>
                  <a:srgbClr val="FFC000"/>
                </a:solidFill>
                <a:latin typeface="Calibri"/>
                <a:cs typeface="Calibri"/>
              </a:rPr>
              <a:t> </a:t>
            </a:r>
            <a:r>
              <a:rPr lang="it-IT" sz="3200" i="1" dirty="0" err="1">
                <a:solidFill>
                  <a:srgbClr val="FFC000"/>
                </a:solidFill>
                <a:latin typeface="Calibri"/>
                <a:cs typeface="Calibri"/>
              </a:rPr>
              <a:t>Liceul</a:t>
            </a:r>
            <a:r>
              <a:rPr lang="it-IT" sz="3200" i="1" dirty="0">
                <a:solidFill>
                  <a:srgbClr val="FFC000"/>
                </a:solidFill>
                <a:latin typeface="Calibri"/>
                <a:cs typeface="Calibri"/>
              </a:rPr>
              <a:t> Charles </a:t>
            </a:r>
            <a:r>
              <a:rPr lang="it-IT" sz="3200" i="1" dirty="0" err="1">
                <a:solidFill>
                  <a:srgbClr val="FFC000"/>
                </a:solidFill>
                <a:latin typeface="Calibri"/>
                <a:cs typeface="Calibri"/>
              </a:rPr>
              <a:t>Laugier</a:t>
            </a:r>
            <a:endParaRPr lang="it-IT" sz="3200" i="1" dirty="0">
              <a:solidFill>
                <a:srgbClr val="FFC000"/>
              </a:solidFill>
              <a:latin typeface="Calibri"/>
              <a:cs typeface="Calibri"/>
            </a:endParaRPr>
          </a:p>
          <a:p>
            <a:r>
              <a:rPr lang="it-IT" i="1" dirty="0" smtClean="0">
                <a:latin typeface="Calibri"/>
                <a:cs typeface="Calibri"/>
              </a:rPr>
              <a:t> </a:t>
            </a:r>
            <a:endParaRPr lang="it-IT" i="1" dirty="0">
              <a:latin typeface="Calibri"/>
              <a:cs typeface="Calibri"/>
            </a:endParaRPr>
          </a:p>
        </p:txBody>
      </p:sp>
    </p:spTree>
    <p:extLst>
      <p:ext uri="{BB962C8B-B14F-4D97-AF65-F5344CB8AC3E}">
        <p14:creationId xmlns:p14="http://schemas.microsoft.com/office/powerpoint/2010/main" val="1157931802"/>
      </p:ext>
    </p:extLst>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94992" y="1205738"/>
            <a:ext cx="3142399" cy="707886"/>
          </a:xfrm>
          <a:prstGeom prst="rect">
            <a:avLst/>
          </a:prstGeom>
          <a:noFill/>
        </p:spPr>
        <p:txBody>
          <a:bodyPr wrap="none" rtlCol="0">
            <a:spAutoFit/>
          </a:bodyPr>
          <a:lstStyle/>
          <a:p>
            <a:r>
              <a:rPr lang="it-IT" sz="4000" i="1" dirty="0" smtClean="0">
                <a:solidFill>
                  <a:srgbClr val="FFC000"/>
                </a:solidFill>
                <a:latin typeface="Calibri"/>
                <a:cs typeface="Calibri"/>
              </a:rPr>
              <a:t>Le jour d’</a:t>
            </a:r>
            <a:r>
              <a:rPr lang="fr-FR" sz="4000" i="1" dirty="0" smtClean="0">
                <a:solidFill>
                  <a:srgbClr val="FFC000"/>
                </a:solidFill>
                <a:latin typeface="Calibri"/>
                <a:cs typeface="Calibri"/>
              </a:rPr>
              <a:t>école</a:t>
            </a:r>
            <a:endParaRPr lang="it-IT" sz="4000" dirty="0">
              <a:solidFill>
                <a:srgbClr val="FFC000"/>
              </a:solidFill>
            </a:endParaRPr>
          </a:p>
        </p:txBody>
      </p:sp>
      <p:graphicFrame>
        <p:nvGraphicFramePr>
          <p:cNvPr id="9" name="Tabella 8"/>
          <p:cNvGraphicFramePr>
            <a:graphicFrameLocks noGrp="1"/>
          </p:cNvGraphicFramePr>
          <p:nvPr>
            <p:extLst>
              <p:ext uri="{D42A27DB-BD31-4B8C-83A1-F6EECF244321}">
                <p14:modId xmlns:p14="http://schemas.microsoft.com/office/powerpoint/2010/main" val="3037997641"/>
              </p:ext>
            </p:extLst>
          </p:nvPr>
        </p:nvGraphicFramePr>
        <p:xfrm>
          <a:off x="1524000" y="2540195"/>
          <a:ext cx="6096000" cy="357124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algn="ctr"/>
                      <a:r>
                        <a:rPr lang="it-IT" dirty="0" smtClean="0"/>
                        <a:t> Jour</a:t>
                      </a:r>
                      <a:endParaRPr lang="it-IT" dirty="0"/>
                    </a:p>
                  </a:txBody>
                  <a:tcPr/>
                </a:tc>
                <a:tc>
                  <a:txBody>
                    <a:bodyPr/>
                    <a:lstStyle/>
                    <a:p>
                      <a:pPr algn="ctr"/>
                      <a:r>
                        <a:rPr lang="it-IT" dirty="0" smtClean="0"/>
                        <a:t> </a:t>
                      </a:r>
                      <a:r>
                        <a:rPr lang="it-IT" dirty="0" err="1" smtClean="0"/>
                        <a:t>Horaires</a:t>
                      </a:r>
                      <a:endParaRPr lang="it-IT" dirty="0"/>
                    </a:p>
                  </a:txBody>
                  <a:tcPr/>
                </a:tc>
              </a:tr>
              <a:tr h="370840">
                <a:tc>
                  <a:txBody>
                    <a:bodyPr/>
                    <a:lstStyle/>
                    <a:p>
                      <a:pPr algn="ctr"/>
                      <a:r>
                        <a:rPr lang="it-IT" dirty="0" err="1" smtClean="0"/>
                        <a:t>lundi</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08:00 - 12:00 / 16:00 - 20:00 </a:t>
                      </a:r>
                    </a:p>
                    <a:p>
                      <a:pPr algn="ctr"/>
                      <a:endParaRPr lang="it-IT" dirty="0"/>
                    </a:p>
                  </a:txBody>
                  <a:tcPr/>
                </a:tc>
              </a:tr>
              <a:tr h="370840">
                <a:tc>
                  <a:txBody>
                    <a:bodyPr/>
                    <a:lstStyle/>
                    <a:p>
                      <a:pPr algn="ctr"/>
                      <a:r>
                        <a:rPr lang="it-IT" dirty="0" err="1" smtClean="0"/>
                        <a:t>Mardi</a:t>
                      </a:r>
                      <a:r>
                        <a:rPr lang="it-IT" dirty="0" smtClean="0"/>
                        <a:t> </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08:00 - 12:00 / 16:00 - 20:00</a:t>
                      </a:r>
                    </a:p>
                    <a:p>
                      <a:pPr algn="ctr"/>
                      <a:endParaRPr lang="it-IT" dirty="0"/>
                    </a:p>
                  </a:txBody>
                  <a:tcPr/>
                </a:tc>
              </a:tr>
              <a:tr h="370840">
                <a:tc>
                  <a:txBody>
                    <a:bodyPr/>
                    <a:lstStyle/>
                    <a:p>
                      <a:pPr algn="ctr"/>
                      <a:r>
                        <a:rPr lang="it-IT" dirty="0" err="1" smtClean="0"/>
                        <a:t>Mercredi</a:t>
                      </a:r>
                      <a:r>
                        <a:rPr lang="it-IT" dirty="0" smtClean="0"/>
                        <a:t> </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10:00 - 18:00</a:t>
                      </a:r>
                    </a:p>
                    <a:p>
                      <a:pPr algn="ctr"/>
                      <a:endParaRPr lang="it-IT" dirty="0"/>
                    </a:p>
                  </a:txBody>
                  <a:tcPr/>
                </a:tc>
              </a:tr>
              <a:tr h="370840">
                <a:tc>
                  <a:txBody>
                    <a:bodyPr/>
                    <a:lstStyle/>
                    <a:p>
                      <a:pPr algn="ctr"/>
                      <a:r>
                        <a:rPr lang="it-IT" dirty="0" err="1" smtClean="0"/>
                        <a:t>Jeudi</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10:00 - 18:00 </a:t>
                      </a:r>
                    </a:p>
                    <a:p>
                      <a:pPr algn="ctr"/>
                      <a:endParaRPr lang="it-IT" dirty="0"/>
                    </a:p>
                  </a:txBody>
                  <a:tcPr/>
                </a:tc>
              </a:tr>
              <a:tr h="190097">
                <a:tc>
                  <a:txBody>
                    <a:bodyPr/>
                    <a:lstStyle/>
                    <a:p>
                      <a:pPr algn="ctr"/>
                      <a:r>
                        <a:rPr lang="it-IT" dirty="0" err="1" smtClean="0"/>
                        <a:t>Vendredi</a:t>
                      </a:r>
                      <a:r>
                        <a:rPr lang="it-IT" dirty="0" smtClean="0"/>
                        <a:t> </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10:00 - 18:00</a:t>
                      </a:r>
                      <a:endParaRPr lang="it-IT" dirty="0" smtClean="0"/>
                    </a:p>
                    <a:p>
                      <a:pPr algn="ctr"/>
                      <a:endParaRPr lang="it-IT" dirty="0"/>
                    </a:p>
                  </a:txBody>
                  <a:tcPr/>
                </a:tc>
              </a:tr>
            </a:tbl>
          </a:graphicData>
        </a:graphic>
      </p:graphicFrame>
    </p:spTree>
    <p:extLst>
      <p:ext uri="{BB962C8B-B14F-4D97-AF65-F5344CB8AC3E}">
        <p14:creationId xmlns:p14="http://schemas.microsoft.com/office/powerpoint/2010/main" val="1259665026"/>
      </p:ext>
    </p:extLst>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
            </a:r>
            <a:br>
              <a:rPr kumimoji="0" lang="it-IT" sz="1800" b="0" i="0" u="none" strike="noStrike" cap="none" normalizeH="0" baseline="0" smtClean="0">
                <a:ln>
                  <a:noFill/>
                </a:ln>
                <a:solidFill>
                  <a:schemeClr val="tx1"/>
                </a:solidFill>
                <a:effectLst/>
                <a:latin typeface="Arial" charset="0"/>
              </a:rPr>
            </a:br>
            <a:endParaRPr kumimoji="0" lang="it-IT" sz="1800" b="0" i="0" u="none" strike="noStrike" cap="none" normalizeH="0" baseline="0" smtClean="0">
              <a:ln>
                <a:noFill/>
              </a:ln>
              <a:solidFill>
                <a:schemeClr val="tx1"/>
              </a:solidFill>
              <a:effectLst/>
              <a:latin typeface="Arial" charset="0"/>
            </a:endParaRPr>
          </a:p>
        </p:txBody>
      </p:sp>
      <p:pic>
        <p:nvPicPr>
          <p:cNvPr id="8" name="Immagine 7" descr="data=RfCSdfNZ0LFPrHSm0ublXdzhdrDFhtmHhN1u-gM,WpGTPJQm-cfy1yi2fR3BeImXvl8sFzYlay2PMCrZUhR-_hjXAOp9dHvqE5enC66zne_naSMSh6eEXrxSVNHz1RV4AOwacGW_VxxidOeU5Iv8lwsK95P4BLO4b51SbGM2Wo2BF1yw97BlkxSt1vTYM01Y7S-5Kk.png"/>
          <p:cNvPicPr>
            <a:picLocks noChangeAspect="1"/>
          </p:cNvPicPr>
          <p:nvPr/>
        </p:nvPicPr>
        <p:blipFill>
          <a:blip r:embed="rId2"/>
          <a:stretch>
            <a:fillRect/>
          </a:stretch>
        </p:blipFill>
        <p:spPr>
          <a:xfrm>
            <a:off x="2655518" y="3832228"/>
            <a:ext cx="4571999" cy="23728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asellaDiTesto 6"/>
          <p:cNvSpPr txBox="1"/>
          <p:nvPr/>
        </p:nvSpPr>
        <p:spPr>
          <a:xfrm>
            <a:off x="237995" y="1039083"/>
            <a:ext cx="8530223" cy="3077766"/>
          </a:xfrm>
          <a:prstGeom prst="rect">
            <a:avLst/>
          </a:prstGeom>
          <a:noFill/>
        </p:spPr>
        <p:txBody>
          <a:bodyPr wrap="square" rtlCol="0">
            <a:spAutoFit/>
          </a:bodyPr>
          <a:lstStyle/>
          <a:p>
            <a:pPr algn="ctr"/>
            <a:r>
              <a:rPr lang="fr-FR" sz="4400" i="1" dirty="0" smtClean="0">
                <a:solidFill>
                  <a:srgbClr val="FFC000"/>
                </a:solidFill>
                <a:latin typeface="Calibri"/>
                <a:cs typeface="Calibri"/>
              </a:rPr>
              <a:t>Le </a:t>
            </a:r>
            <a:r>
              <a:rPr lang="fr-FR" sz="4400" i="1" dirty="0">
                <a:solidFill>
                  <a:srgbClr val="FFC000"/>
                </a:solidFill>
                <a:latin typeface="Calibri"/>
                <a:cs typeface="Calibri"/>
              </a:rPr>
              <a:t>quatrième école du partenariat</a:t>
            </a:r>
          </a:p>
          <a:p>
            <a:pPr algn="ctr"/>
            <a:r>
              <a:rPr lang="fr-FR" sz="4400" i="1" dirty="0">
                <a:solidFill>
                  <a:srgbClr val="FFC000"/>
                </a:solidFill>
                <a:latin typeface="Calibri"/>
                <a:cs typeface="Calibri"/>
              </a:rPr>
              <a:t>Erasmus KA2 </a:t>
            </a:r>
          </a:p>
          <a:p>
            <a:pPr algn="ctr"/>
            <a:r>
              <a:rPr lang="fr-FR" sz="4400" i="1" dirty="0">
                <a:solidFill>
                  <a:srgbClr val="FFC000"/>
                </a:solidFill>
                <a:latin typeface="Calibri"/>
                <a:cs typeface="Calibri"/>
              </a:rPr>
              <a:t>est:</a:t>
            </a:r>
          </a:p>
          <a:p>
            <a:pPr algn="ctr"/>
            <a:r>
              <a:rPr lang="fr-FR" sz="4400" i="1" dirty="0">
                <a:solidFill>
                  <a:srgbClr val="FFC000"/>
                </a:solidFill>
                <a:latin typeface="Calibri"/>
                <a:cs typeface="Calibri"/>
              </a:rPr>
              <a:t>Schiller-</a:t>
            </a:r>
            <a:r>
              <a:rPr lang="fr-FR" sz="4400" i="1" dirty="0" err="1">
                <a:solidFill>
                  <a:srgbClr val="FFC000"/>
                </a:solidFill>
                <a:latin typeface="Calibri"/>
                <a:cs typeface="Calibri"/>
              </a:rPr>
              <a:t>Realschule</a:t>
            </a:r>
            <a:endParaRPr lang="fr-FR" sz="4400" i="1" dirty="0">
              <a:solidFill>
                <a:srgbClr val="FFC000"/>
              </a:solidFill>
              <a:latin typeface="Calibri"/>
              <a:cs typeface="Calibri"/>
            </a:endParaRPr>
          </a:p>
          <a:p>
            <a:pPr algn="ctr"/>
            <a:endParaRPr lang="fr-FR" dirty="0" smtClean="0">
              <a:ln w="11430">
                <a:solidFill>
                  <a:schemeClr val="tx1"/>
                </a:solidFill>
              </a:ln>
              <a:effectLst>
                <a:outerShdw blurRad="50800" dist="38100" dir="2700000" algn="tl" rotWithShape="0">
                  <a:prstClr val="black">
                    <a:alpha val="40000"/>
                  </a:prstClr>
                </a:outerShdw>
              </a:effectLst>
              <a:latin typeface="Calibri"/>
              <a:cs typeface="Calibri"/>
            </a:endParaRPr>
          </a:p>
        </p:txBody>
      </p:sp>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985" y="1371598"/>
            <a:ext cx="7465089" cy="1296446"/>
          </a:xfrm>
        </p:spPr>
        <p:txBody>
          <a:bodyPr/>
          <a:lstStyle/>
          <a:p>
            <a:r>
              <a:rPr lang="it-IT" b="1" i="1" dirty="0" err="1" smtClean="0">
                <a:solidFill>
                  <a:srgbClr val="FFC000"/>
                </a:solidFill>
                <a:latin typeface="Calibri" panose="020F0502020204030204" pitchFamily="34" charset="0"/>
              </a:rPr>
              <a:t>Schiller</a:t>
            </a:r>
            <a:r>
              <a:rPr lang="it-IT" b="1" i="1" dirty="0" smtClean="0">
                <a:solidFill>
                  <a:srgbClr val="FFC000"/>
                </a:solidFill>
                <a:latin typeface="Calibri" panose="020F0502020204030204" pitchFamily="34" charset="0"/>
              </a:rPr>
              <a:t>- </a:t>
            </a:r>
            <a:r>
              <a:rPr lang="it-IT" b="1" i="1" dirty="0" err="1" smtClean="0">
                <a:solidFill>
                  <a:srgbClr val="FFC000"/>
                </a:solidFill>
                <a:latin typeface="Calibri" panose="020F0502020204030204" pitchFamily="34" charset="0"/>
              </a:rPr>
              <a:t>Realschule</a:t>
            </a:r>
            <a:r>
              <a:rPr lang="it-IT" b="1" i="1" dirty="0" smtClean="0">
                <a:solidFill>
                  <a:srgbClr val="FFC000"/>
                </a:solidFill>
                <a:latin typeface="Calibri" panose="020F0502020204030204" pitchFamily="34" charset="0"/>
              </a:rPr>
              <a:t/>
            </a:r>
            <a:br>
              <a:rPr lang="it-IT" b="1" i="1" dirty="0" smtClean="0">
                <a:solidFill>
                  <a:srgbClr val="FFC000"/>
                </a:solidFill>
                <a:latin typeface="Calibri" panose="020F0502020204030204" pitchFamily="34" charset="0"/>
              </a:rPr>
            </a:br>
            <a:r>
              <a:rPr lang="it-IT" b="1" i="1" dirty="0" err="1" smtClean="0">
                <a:solidFill>
                  <a:srgbClr val="FFC000"/>
                </a:solidFill>
                <a:latin typeface="Calibri" panose="020F0502020204030204" pitchFamily="34" charset="0"/>
              </a:rPr>
              <a:t>im</a:t>
            </a:r>
            <a:r>
              <a:rPr lang="it-IT" b="1" i="1" dirty="0" smtClean="0">
                <a:solidFill>
                  <a:srgbClr val="FFC000"/>
                </a:solidFill>
                <a:latin typeface="Calibri" panose="020F0502020204030204" pitchFamily="34" charset="0"/>
              </a:rPr>
              <a:t> </a:t>
            </a:r>
            <a:r>
              <a:rPr lang="it-IT" b="1" i="1" dirty="0" err="1" smtClean="0">
                <a:solidFill>
                  <a:srgbClr val="FFC000"/>
                </a:solidFill>
                <a:latin typeface="Calibri" panose="020F0502020204030204" pitchFamily="34" charset="0"/>
              </a:rPr>
              <a:t>Verbund</a:t>
            </a:r>
            <a:endParaRPr lang="it-IT" b="1" i="1" dirty="0">
              <a:solidFill>
                <a:srgbClr val="FFC000"/>
              </a:solidFill>
              <a:latin typeface="Calibri" panose="020F0502020204030204" pitchFamily="34"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22688"/>
            <a:ext cx="2987645" cy="2459062"/>
          </a:xfr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645" y="3233925"/>
            <a:ext cx="5890999" cy="2127077"/>
          </a:xfrm>
          <a:prstGeom prst="rect">
            <a:avLst/>
          </a:prstGeom>
        </p:spPr>
      </p:pic>
    </p:spTree>
    <p:extLst>
      <p:ext uri="{BB962C8B-B14F-4D97-AF65-F5344CB8AC3E}">
        <p14:creationId xmlns:p14="http://schemas.microsoft.com/office/powerpoint/2010/main" val="3437129487"/>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11062" y="1154986"/>
            <a:ext cx="2621038" cy="1200329"/>
          </a:xfrm>
          <a:prstGeom prst="rect">
            <a:avLst/>
          </a:prstGeom>
          <a:noFill/>
        </p:spPr>
        <p:txBody>
          <a:bodyPr wrap="none" rtlCol="0">
            <a:spAutoFit/>
          </a:bodyPr>
          <a:lstStyle/>
          <a:p>
            <a:pPr algn="ctr"/>
            <a:r>
              <a:rPr lang="it-IT" sz="7200" i="1" dirty="0" smtClean="0">
                <a:solidFill>
                  <a:srgbClr val="FFC000"/>
                </a:solidFill>
                <a:latin typeface="Calibri" pitchFamily="34" charset="0"/>
              </a:rPr>
              <a:t>L’</a:t>
            </a:r>
            <a:r>
              <a:rPr lang="it-IT" sz="7200" i="1" dirty="0" err="1" smtClean="0">
                <a:solidFill>
                  <a:srgbClr val="FFC000"/>
                </a:solidFill>
                <a:latin typeface="Calibri" pitchFamily="34" charset="0"/>
              </a:rPr>
              <a:t>école</a:t>
            </a:r>
            <a:endParaRPr lang="it-IT" sz="7200" i="1" dirty="0" smtClean="0">
              <a:solidFill>
                <a:srgbClr val="FFC000"/>
              </a:solidFill>
              <a:latin typeface="Calibri" pitchFamily="34" charset="0"/>
            </a:endParaRPr>
          </a:p>
        </p:txBody>
      </p:sp>
      <p:sp>
        <p:nvSpPr>
          <p:cNvPr id="8" name="CasellaDiTesto 7"/>
          <p:cNvSpPr txBox="1"/>
          <p:nvPr/>
        </p:nvSpPr>
        <p:spPr>
          <a:xfrm>
            <a:off x="872359" y="2550847"/>
            <a:ext cx="7273158" cy="3416320"/>
          </a:xfrm>
          <a:prstGeom prst="rect">
            <a:avLst/>
          </a:prstGeom>
          <a:noFill/>
        </p:spPr>
        <p:txBody>
          <a:bodyPr wrap="square" rtlCol="0">
            <a:spAutoFit/>
          </a:bodyPr>
          <a:lstStyle/>
          <a:p>
            <a:pPr algn="just"/>
            <a:r>
              <a:rPr lang="it-IT" dirty="0" smtClean="0"/>
              <a:t> </a:t>
            </a:r>
            <a:r>
              <a:rPr lang="fr-FR" dirty="0" smtClean="0"/>
              <a:t>Le Schiller-</a:t>
            </a:r>
            <a:r>
              <a:rPr lang="fr-FR" dirty="0" err="1" smtClean="0"/>
              <a:t>Realschule</a:t>
            </a:r>
            <a:r>
              <a:rPr lang="fr-FR" dirty="0" smtClean="0"/>
              <a:t> est fréquenté par environ 360 étudiants surtout des districts </a:t>
            </a:r>
            <a:r>
              <a:rPr lang="fr-FR" dirty="0" err="1" smtClean="0"/>
              <a:t>Bettringen</a:t>
            </a:r>
            <a:r>
              <a:rPr lang="fr-FR" dirty="0" smtClean="0"/>
              <a:t>, </a:t>
            </a:r>
            <a:r>
              <a:rPr lang="fr-FR" dirty="0" err="1" smtClean="0"/>
              <a:t>Großdeinbach</a:t>
            </a:r>
            <a:r>
              <a:rPr lang="fr-FR" dirty="0" smtClean="0"/>
              <a:t>, </a:t>
            </a:r>
            <a:r>
              <a:rPr lang="fr-FR" dirty="0" err="1" smtClean="0"/>
              <a:t>Herlikofen</a:t>
            </a:r>
            <a:r>
              <a:rPr lang="fr-FR" dirty="0" smtClean="0"/>
              <a:t>, </a:t>
            </a:r>
            <a:r>
              <a:rPr lang="fr-FR" dirty="0" err="1" smtClean="0"/>
              <a:t>Hussenhofen</a:t>
            </a:r>
            <a:r>
              <a:rPr lang="fr-FR" dirty="0" smtClean="0"/>
              <a:t>, </a:t>
            </a:r>
            <a:r>
              <a:rPr lang="fr-FR" dirty="0" err="1" smtClean="0"/>
              <a:t>Lindach</a:t>
            </a:r>
            <a:r>
              <a:rPr lang="fr-FR" dirty="0" smtClean="0"/>
              <a:t>, </a:t>
            </a:r>
            <a:r>
              <a:rPr lang="fr-FR" dirty="0" err="1" smtClean="0"/>
              <a:t>Rechenberg</a:t>
            </a:r>
            <a:r>
              <a:rPr lang="fr-FR" dirty="0" smtClean="0"/>
              <a:t>, </a:t>
            </a:r>
            <a:r>
              <a:rPr lang="fr-FR" dirty="0" err="1" smtClean="0"/>
              <a:t>Strassdorf</a:t>
            </a:r>
            <a:r>
              <a:rPr lang="fr-FR" dirty="0" smtClean="0"/>
              <a:t> </a:t>
            </a:r>
            <a:r>
              <a:rPr lang="fr-FR" dirty="0" err="1" smtClean="0"/>
              <a:t>Wetzgau-Rehnenhof</a:t>
            </a:r>
            <a:r>
              <a:rPr lang="fr-FR" dirty="0" smtClean="0"/>
              <a:t>, </a:t>
            </a:r>
            <a:r>
              <a:rPr lang="fr-FR" dirty="0" err="1" smtClean="0"/>
              <a:t>Wustenriet</a:t>
            </a:r>
            <a:r>
              <a:rPr lang="fr-FR" dirty="0" smtClean="0"/>
              <a:t>. Ils sont subdivisés en 15 classes et ils sont tenus par 30 professeurs.</a:t>
            </a:r>
            <a:br>
              <a:rPr lang="fr-FR" dirty="0" smtClean="0"/>
            </a:br>
            <a:r>
              <a:rPr lang="fr-FR" dirty="0" smtClean="0"/>
              <a:t>Au-delà </a:t>
            </a:r>
            <a:r>
              <a:rPr lang="fr-FR" dirty="0" err="1" smtClean="0"/>
              <a:t>desclasses</a:t>
            </a:r>
            <a:r>
              <a:rPr lang="fr-FR" dirty="0" smtClean="0"/>
              <a:t> du collège </a:t>
            </a:r>
            <a:r>
              <a:rPr lang="fr-FR" dirty="0" err="1" smtClean="0"/>
              <a:t>regülären</a:t>
            </a:r>
            <a:r>
              <a:rPr lang="fr-FR" dirty="0" smtClean="0"/>
              <a:t> les classes 5 et 6 sont logées dans la construction de Schiller avec une classe préparatoire </a:t>
            </a:r>
            <a:r>
              <a:rPr lang="fr-FR" dirty="0" err="1" smtClean="0"/>
              <a:t>Sprachanfägner</a:t>
            </a:r>
            <a:r>
              <a:rPr lang="fr-FR" dirty="0" smtClean="0"/>
              <a:t> (VKL). L'ancien bâtiment Schiller-</a:t>
            </a:r>
            <a:r>
              <a:rPr lang="fr-FR" dirty="0" err="1" smtClean="0"/>
              <a:t>Realschule</a:t>
            </a:r>
            <a:r>
              <a:rPr lang="fr-FR" dirty="0" smtClean="0"/>
              <a:t> a trois étages, le nouveau bâtiment seulement deux étages directement à côté de lui. Au sein de ces deux bâtiments, qui forment ensemble un complexe de bâtiments, il y a 18 salles de classe. En outre, il y a une salle de biologie</a:t>
            </a:r>
            <a:r>
              <a:rPr lang="fr-FR" dirty="0"/>
              <a:t> </a:t>
            </a:r>
            <a:r>
              <a:rPr lang="fr-FR" dirty="0" smtClean="0"/>
              <a:t>et physique et un laboratoire de chimie, une cuisine, deux salles informatiques, une salle pour les arts visuels, ainsi que deux salles techniques dans le sous-sol </a:t>
            </a:r>
            <a:endParaRPr lang="it-IT" dirty="0"/>
          </a:p>
        </p:txBody>
      </p:sp>
    </p:spTree>
    <p:extLst>
      <p:ext uri="{BB962C8B-B14F-4D97-AF65-F5344CB8AC3E}">
        <p14:creationId xmlns:p14="http://schemas.microsoft.com/office/powerpoint/2010/main" val="176964595"/>
      </p:ext>
    </p:extLst>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50730" y="1247995"/>
            <a:ext cx="6905297" cy="2062103"/>
          </a:xfrm>
          <a:prstGeom prst="rect">
            <a:avLst/>
          </a:prstGeom>
          <a:noFill/>
        </p:spPr>
        <p:txBody>
          <a:bodyPr wrap="square" rtlCol="0">
            <a:spAutoFit/>
          </a:bodyPr>
          <a:lstStyle/>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Le cinquième école du partenariat</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 KA2 </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Ibrahim </a:t>
            </a:r>
            <a:r>
              <a:rPr lang="fr-FR"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Yucel</a:t>
            </a: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fr-FR"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OrtaOkulu</a:t>
            </a:r>
            <a:endPar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p:txBody>
      </p:sp>
      <p:pic>
        <p:nvPicPr>
          <p:cNvPr id="5" name="Immagine 4" descr="turchia.jpg"/>
          <p:cNvPicPr>
            <a:picLocks noChangeAspect="1"/>
          </p:cNvPicPr>
          <p:nvPr/>
        </p:nvPicPr>
        <p:blipFill>
          <a:blip r:embed="rId2"/>
          <a:stretch>
            <a:fillRect/>
          </a:stretch>
        </p:blipFill>
        <p:spPr>
          <a:xfrm>
            <a:off x="1250731" y="3617222"/>
            <a:ext cx="5137558" cy="2614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43463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2707" y="1410546"/>
            <a:ext cx="7313613" cy="868362"/>
          </a:xfrm>
        </p:spPr>
        <p:txBody>
          <a:bodyPr/>
          <a:lstStyle/>
          <a:p>
            <a:r>
              <a:rPr lang="fr-FR" sz="4800"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Ibrahim </a:t>
            </a:r>
            <a:r>
              <a:rPr lang="fr-FR" sz="4800"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Yucel</a:t>
            </a:r>
            <a:r>
              <a:rPr lang="fr-FR" sz="4800"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fr-FR" sz="4800"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OrtaOkulu</a:t>
            </a:r>
            <a:endParaRPr lang="it-IT" dirty="0">
              <a:solidFill>
                <a:srgbClr val="FFC000"/>
              </a:solidFill>
            </a:endParaRPr>
          </a:p>
        </p:txBody>
      </p:sp>
      <p:pic>
        <p:nvPicPr>
          <p:cNvPr id="4" name="Immagine 3" descr="ibrahim yücel kapak 1-1.JPG"/>
          <p:cNvPicPr>
            <a:picLocks noChangeAspect="1"/>
          </p:cNvPicPr>
          <p:nvPr/>
        </p:nvPicPr>
        <p:blipFill>
          <a:blip r:embed="rId2"/>
          <a:stretch>
            <a:fillRect/>
          </a:stretch>
        </p:blipFill>
        <p:spPr>
          <a:xfrm>
            <a:off x="260131" y="2406869"/>
            <a:ext cx="3873062" cy="3873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IMG_8631.JPG"/>
          <p:cNvPicPr>
            <a:picLocks noChangeAspect="1"/>
          </p:cNvPicPr>
          <p:nvPr/>
        </p:nvPicPr>
        <p:blipFill>
          <a:blip r:embed="rId3"/>
          <a:stretch>
            <a:fillRect/>
          </a:stretch>
        </p:blipFill>
        <p:spPr>
          <a:xfrm>
            <a:off x="4539728" y="2879805"/>
            <a:ext cx="4313816" cy="2873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36285" y="1302994"/>
            <a:ext cx="7972695" cy="2308324"/>
          </a:xfrm>
          <a:prstGeom prst="rect">
            <a:avLst/>
          </a:prstGeom>
          <a:noFill/>
        </p:spPr>
        <p:txBody>
          <a:bodyPr wrap="none" rtlCol="0">
            <a:spAutoFit/>
          </a:bodyPr>
          <a:lstStyle/>
          <a:p>
            <a:pPr algn="ctr"/>
            <a:r>
              <a:rPr lang="fr-FR" sz="36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Le sixième école du partenariat</a:t>
            </a:r>
          </a:p>
          <a:p>
            <a:pPr algn="ctr"/>
            <a:r>
              <a:rPr lang="fr-FR" sz="36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 KA2</a:t>
            </a:r>
          </a:p>
          <a:p>
            <a:pPr algn="ctr"/>
            <a:r>
              <a:rPr lang="fr-FR" sz="36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fr-FR" sz="36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Agrupamento</a:t>
            </a:r>
            <a:r>
              <a:rPr lang="fr-FR" sz="36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36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Escolas</a:t>
            </a:r>
            <a:r>
              <a:rPr lang="fr-FR" sz="36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36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Montenegro</a:t>
            </a:r>
            <a:endParaRPr lang="fr-FR" sz="36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p:txBody>
      </p:sp>
      <p:pic>
        <p:nvPicPr>
          <p:cNvPr id="5" name="Immagine 4" descr="portogallo.png"/>
          <p:cNvPicPr>
            <a:picLocks noChangeAspect="1"/>
          </p:cNvPicPr>
          <p:nvPr/>
        </p:nvPicPr>
        <p:blipFill>
          <a:blip r:embed="rId2"/>
          <a:stretch>
            <a:fillRect/>
          </a:stretch>
        </p:blipFill>
        <p:spPr>
          <a:xfrm>
            <a:off x="1753644" y="3762881"/>
            <a:ext cx="3816838" cy="2650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4399" y="1390244"/>
            <a:ext cx="7031421" cy="1569660"/>
          </a:xfrm>
          <a:prstGeom prst="rect">
            <a:avLst/>
          </a:prstGeom>
          <a:noFill/>
        </p:spPr>
        <p:txBody>
          <a:bodyPr wrap="square" rtlCol="0">
            <a:spAutoFit/>
          </a:bodyPr>
          <a:lstStyle/>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première école du partenariat KA2 </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participant à l‘Erasmus est le</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Lycée Nadar</a:t>
            </a:r>
          </a:p>
        </p:txBody>
      </p:sp>
      <p:pic>
        <p:nvPicPr>
          <p:cNvPr id="7" name="Immagine 6" descr="francia.jpg"/>
          <p:cNvPicPr>
            <a:picLocks noChangeAspect="1"/>
          </p:cNvPicPr>
          <p:nvPr/>
        </p:nvPicPr>
        <p:blipFill>
          <a:blip r:embed="rId2"/>
          <a:stretch>
            <a:fillRect/>
          </a:stretch>
        </p:blipFill>
        <p:spPr>
          <a:xfrm>
            <a:off x="483650" y="3647090"/>
            <a:ext cx="4176970" cy="2292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advTm="0">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77863"/>
            <a:ext cx="7313613" cy="1413892"/>
          </a:xfrm>
        </p:spPr>
        <p:txBody>
          <a:bodyPr/>
          <a:lstStyle/>
          <a:p>
            <a:r>
              <a:rPr lang="fr-FR" sz="44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Agrupamento</a:t>
            </a:r>
            <a:r>
              <a:rPr lang="fr-FR" sz="44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44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Escolas</a:t>
            </a:r>
            <a:r>
              <a:rPr lang="fr-FR" sz="44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44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Montenegro</a:t>
            </a:r>
            <a:endParaRPr lang="it-IT" sz="4400" b="1" dirty="0">
              <a:solidFill>
                <a:srgbClr val="FFC000"/>
              </a:solidFill>
            </a:endParaRPr>
          </a:p>
        </p:txBody>
      </p:sp>
      <p:pic>
        <p:nvPicPr>
          <p:cNvPr id="4" name="Immagine 3" descr="logo_fundo_transparente 2.png"/>
          <p:cNvPicPr>
            <a:picLocks noChangeAspect="1"/>
          </p:cNvPicPr>
          <p:nvPr/>
        </p:nvPicPr>
        <p:blipFill>
          <a:blip r:embed="rId2"/>
          <a:stretch>
            <a:fillRect/>
          </a:stretch>
        </p:blipFill>
        <p:spPr>
          <a:xfrm>
            <a:off x="1385380" y="4552164"/>
            <a:ext cx="3045232" cy="980957"/>
          </a:xfrm>
          <a:prstGeom prst="rect">
            <a:avLst/>
          </a:prstGeom>
        </p:spPr>
      </p:pic>
      <p:pic>
        <p:nvPicPr>
          <p:cNvPr id="5" name="Immagine 4" descr="vista area sede.jpg"/>
          <p:cNvPicPr>
            <a:picLocks noChangeAspect="1"/>
          </p:cNvPicPr>
          <p:nvPr/>
        </p:nvPicPr>
        <p:blipFill>
          <a:blip r:embed="rId3"/>
          <a:stretch>
            <a:fillRect/>
          </a:stretch>
        </p:blipFill>
        <p:spPr>
          <a:xfrm>
            <a:off x="4430612" y="3247698"/>
            <a:ext cx="4043859" cy="2738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56559" y="1215024"/>
            <a:ext cx="2392471" cy="646331"/>
          </a:xfrm>
          <a:prstGeom prst="rect">
            <a:avLst/>
          </a:prstGeom>
          <a:noFill/>
        </p:spPr>
        <p:txBody>
          <a:bodyPr wrap="square" rtlCol="0">
            <a:spAutoFit/>
          </a:bodyPr>
          <a:lstStyle/>
          <a:p>
            <a:pPr algn="ctr"/>
            <a:r>
              <a:rPr lang="it-IT" sz="3600" i="1" dirty="0" smtClean="0">
                <a:solidFill>
                  <a:srgbClr val="FFC000"/>
                </a:solidFill>
                <a:latin typeface="Calibri" pitchFamily="34" charset="0"/>
              </a:rPr>
              <a:t>L’</a:t>
            </a:r>
            <a:r>
              <a:rPr lang="it-IT" sz="3600" i="1" dirty="0" err="1" smtClean="0">
                <a:solidFill>
                  <a:srgbClr val="FFC000"/>
                </a:solidFill>
                <a:latin typeface="Calibri" pitchFamily="34" charset="0"/>
              </a:rPr>
              <a:t>école</a:t>
            </a:r>
            <a:endParaRPr lang="it-IT" sz="3600" i="1" dirty="0">
              <a:solidFill>
                <a:srgbClr val="FFC000"/>
              </a:solidFill>
              <a:latin typeface="Calibri" pitchFamily="34" charset="0"/>
            </a:endParaRPr>
          </a:p>
        </p:txBody>
      </p:sp>
      <p:sp>
        <p:nvSpPr>
          <p:cNvPr id="5" name="CasellaDiTesto 4"/>
          <p:cNvSpPr txBox="1"/>
          <p:nvPr/>
        </p:nvSpPr>
        <p:spPr>
          <a:xfrm>
            <a:off x="939453" y="2342367"/>
            <a:ext cx="7240044" cy="3970318"/>
          </a:xfrm>
          <a:prstGeom prst="rect">
            <a:avLst/>
          </a:prstGeom>
          <a:noFill/>
        </p:spPr>
        <p:txBody>
          <a:bodyPr wrap="square" rtlCol="0">
            <a:spAutoFit/>
          </a:bodyPr>
          <a:lstStyle/>
          <a:p>
            <a:pPr algn="just"/>
            <a:r>
              <a:rPr lang="fr-FR" dirty="0" smtClean="0">
                <a:latin typeface="Calibri" pitchFamily="34" charset="0"/>
              </a:rPr>
              <a:t>Le Groupement des Écoles du Monténégro est constitué par l'École EBI / JI du Monténégro (</a:t>
            </a:r>
            <a:r>
              <a:rPr lang="fr-FR" dirty="0" err="1" smtClean="0">
                <a:latin typeface="Calibri" pitchFamily="34" charset="0"/>
              </a:rPr>
              <a:t>Escolas</a:t>
            </a:r>
            <a:r>
              <a:rPr lang="fr-FR" dirty="0" smtClean="0">
                <a:latin typeface="Calibri" pitchFamily="34" charset="0"/>
              </a:rPr>
              <a:t> EB 2.3 du Monténégro, EB1/JI du Monténégro et EB1 du Monténégro), EB1 de l'Île d'Anc ã o, EB1 des Ponts de </a:t>
            </a:r>
            <a:r>
              <a:rPr lang="fr-FR" dirty="0" err="1" smtClean="0">
                <a:latin typeface="Calibri" pitchFamily="34" charset="0"/>
              </a:rPr>
              <a:t>Marchil</a:t>
            </a:r>
            <a:r>
              <a:rPr lang="fr-FR" dirty="0" smtClean="0">
                <a:latin typeface="Calibri" pitchFamily="34" charset="0"/>
              </a:rPr>
              <a:t> et EB1 de </a:t>
            </a:r>
            <a:r>
              <a:rPr lang="fr-FR" dirty="0" err="1" smtClean="0">
                <a:latin typeface="Calibri" pitchFamily="34" charset="0"/>
              </a:rPr>
              <a:t>Patac</a:t>
            </a:r>
            <a:r>
              <a:rPr lang="fr-FR" dirty="0" smtClean="0">
                <a:latin typeface="Calibri" pitchFamily="34" charset="0"/>
              </a:rPr>
              <a:t> ã o. </a:t>
            </a:r>
          </a:p>
          <a:p>
            <a:pPr algn="just"/>
            <a:r>
              <a:rPr lang="fr-FR" dirty="0" smtClean="0">
                <a:latin typeface="Calibri" pitchFamily="34" charset="0"/>
              </a:rPr>
              <a:t>Elle se trouve dans une zone périphérique de la ville d'Odorat, ce qui donne une identité propre et privilégiée de contact avec la nature. Ce groupement compte  une population scolaire de 920 étudiants, distribués en enseignement préscolaire, 1er Cycle. 2ème Cycle. et 3ème Cycle. </a:t>
            </a:r>
          </a:p>
          <a:p>
            <a:pPr algn="just"/>
            <a:r>
              <a:rPr lang="fr-FR" dirty="0" smtClean="0">
                <a:latin typeface="Calibri" pitchFamily="34" charset="0"/>
              </a:rPr>
              <a:t>Monténégro est une banlieue nouvelle dans un milieu rural et marin qui est  confronté à la croissance d'établissements divers urbains et unie à l'augmentation considérable de la population en raison de la présence de l'Algarve l'Université. </a:t>
            </a:r>
          </a:p>
          <a:p>
            <a:pPr algn="just"/>
            <a:r>
              <a:rPr lang="fr-FR" dirty="0" smtClean="0">
                <a:latin typeface="Calibri" pitchFamily="34" charset="0"/>
              </a:rPr>
              <a:t>La plus grande partie des résidents font des activités professionnelles liées aux  restaurants et aux services. </a:t>
            </a:r>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89273" y="897391"/>
            <a:ext cx="3410597" cy="830997"/>
          </a:xfrm>
          <a:prstGeom prst="rect">
            <a:avLst/>
          </a:prstGeom>
          <a:noFill/>
        </p:spPr>
        <p:txBody>
          <a:bodyPr wrap="none" rtlCol="0">
            <a:spAutoFit/>
          </a:bodyPr>
          <a:lstStyle/>
          <a:p>
            <a:r>
              <a:rPr lang="it-IT" sz="4800" i="1" dirty="0" err="1" smtClean="0">
                <a:solidFill>
                  <a:srgbClr val="FF0000"/>
                </a:solidFill>
                <a:latin typeface="Calibri"/>
                <a:cs typeface="Calibri"/>
              </a:rPr>
              <a:t>Lycée</a:t>
            </a:r>
            <a:r>
              <a:rPr lang="it-IT" sz="4800" i="1" dirty="0" smtClean="0">
                <a:solidFill>
                  <a:srgbClr val="FF0000"/>
                </a:solidFill>
                <a:latin typeface="Calibri"/>
                <a:cs typeface="Calibri"/>
              </a:rPr>
              <a:t> </a:t>
            </a:r>
            <a:r>
              <a:rPr lang="it-IT" sz="4800" i="1" dirty="0" err="1" smtClean="0">
                <a:solidFill>
                  <a:srgbClr val="FF0000"/>
                </a:solidFill>
                <a:latin typeface="Calibri"/>
                <a:cs typeface="Calibri"/>
              </a:rPr>
              <a:t>Nadar</a:t>
            </a:r>
            <a:endParaRPr lang="it-IT" sz="4800" i="1" dirty="0">
              <a:solidFill>
                <a:srgbClr val="FF0000"/>
              </a:solidFill>
              <a:latin typeface="Calibri"/>
              <a:cs typeface="Calibri"/>
            </a:endParaRPr>
          </a:p>
        </p:txBody>
      </p:sp>
      <p:sp>
        <p:nvSpPr>
          <p:cNvPr id="5" name="CasellaDiTesto 4"/>
          <p:cNvSpPr txBox="1"/>
          <p:nvPr/>
        </p:nvSpPr>
        <p:spPr>
          <a:xfrm>
            <a:off x="543663" y="1734068"/>
            <a:ext cx="8301815" cy="1200329"/>
          </a:xfrm>
          <a:prstGeom prst="rect">
            <a:avLst/>
          </a:prstGeom>
          <a:noFill/>
        </p:spPr>
        <p:txBody>
          <a:bodyPr wrap="square" rtlCol="0">
            <a:spAutoFit/>
          </a:bodyPr>
          <a:lstStyle/>
          <a:p>
            <a:pPr algn="just"/>
            <a:r>
              <a:rPr lang="fr-FR" sz="2400" i="1" dirty="0" smtClean="0">
                <a:latin typeface="Calibri"/>
                <a:cs typeface="Calibri"/>
              </a:rPr>
              <a:t>Le </a:t>
            </a:r>
            <a:r>
              <a:rPr lang="fr-FR" sz="2400" i="1" dirty="0">
                <a:latin typeface="Calibri"/>
                <a:cs typeface="Calibri"/>
              </a:rPr>
              <a:t>Lycée Nadar est situé </a:t>
            </a:r>
            <a:r>
              <a:rPr lang="fr-FR" sz="2400" i="1" dirty="0" smtClean="0">
                <a:latin typeface="Calibri"/>
                <a:cs typeface="Calibri"/>
              </a:rPr>
              <a:t>à Draveil qui est une commune de 28.872 habitants située dans le département de l'Essonne dans la région de l'Île-de-France</a:t>
            </a:r>
            <a:endParaRPr lang="it-IT" i="1" dirty="0">
              <a:latin typeface="Calibri"/>
              <a:cs typeface="Calibri"/>
            </a:endParaRPr>
          </a:p>
        </p:txBody>
      </p:sp>
      <p:sp>
        <p:nvSpPr>
          <p:cNvPr id="6" name="CasellaDiTesto 5"/>
          <p:cNvSpPr txBox="1"/>
          <p:nvPr/>
        </p:nvSpPr>
        <p:spPr>
          <a:xfrm>
            <a:off x="4348721" y="2934397"/>
            <a:ext cx="5012118" cy="830997"/>
          </a:xfrm>
          <a:prstGeom prst="rect">
            <a:avLst/>
          </a:prstGeom>
          <a:noFill/>
        </p:spPr>
        <p:txBody>
          <a:bodyPr wrap="square" rtlCol="0">
            <a:spAutoFit/>
          </a:bodyPr>
          <a:lstStyle/>
          <a:p>
            <a:r>
              <a:rPr lang="fr-FR" sz="2400" i="1" dirty="0" smtClean="0">
                <a:latin typeface="Calibri"/>
                <a:cs typeface="Calibri"/>
              </a:rPr>
              <a:t>Horaires</a:t>
            </a:r>
            <a:r>
              <a:rPr lang="fr-FR" sz="2400" i="1" dirty="0">
                <a:latin typeface="Calibri"/>
                <a:cs typeface="Calibri"/>
              </a:rPr>
              <a:t> d'ouverture de l'école:</a:t>
            </a:r>
            <a:r>
              <a:rPr lang="fr-FR" sz="2400" i="1" dirty="0" smtClean="0">
                <a:latin typeface="Calibri"/>
                <a:cs typeface="Calibri"/>
              </a:rPr>
              <a:t> </a:t>
            </a:r>
            <a:r>
              <a:rPr lang="fr-FR" sz="2400" i="1" dirty="0">
                <a:latin typeface="Calibri"/>
                <a:cs typeface="Calibri"/>
              </a:rPr>
              <a:t>du lundi au vendredi de 8 h 30 à 17 h </a:t>
            </a:r>
            <a:r>
              <a:rPr lang="fr-FR" sz="2400" i="1" dirty="0" smtClean="0">
                <a:latin typeface="Calibri"/>
                <a:cs typeface="Calibri"/>
              </a:rPr>
              <a:t>30</a:t>
            </a:r>
            <a:endParaRPr lang="fr-FR" sz="2400" i="1" dirty="0">
              <a:latin typeface="Calibri"/>
              <a:cs typeface="Calibri"/>
            </a:endParaRPr>
          </a:p>
        </p:txBody>
      </p:sp>
      <p:pic>
        <p:nvPicPr>
          <p:cNvPr id="7" name="Immagine 6" descr="DraveilLyNadarBou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837" y="3904801"/>
            <a:ext cx="3492097" cy="2538854"/>
          </a:xfrm>
          <a:prstGeom prst="rect">
            <a:avLst/>
          </a:prstGeom>
        </p:spPr>
      </p:pic>
      <p:pic>
        <p:nvPicPr>
          <p:cNvPr id="2" name="Immagine 1" descr="IMG_67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38" y="3450274"/>
            <a:ext cx="3991175" cy="2993381"/>
          </a:xfrm>
          <a:prstGeom prst="rect">
            <a:avLst/>
          </a:prstGeom>
        </p:spPr>
      </p:pic>
    </p:spTree>
    <p:extLst>
      <p:ext uri="{BB962C8B-B14F-4D97-AF65-F5344CB8AC3E}">
        <p14:creationId xmlns:p14="http://schemas.microsoft.com/office/powerpoint/2010/main" val="3537596342"/>
      </p:ext>
    </p:extLst>
  </p:cSld>
  <p:clrMapOvr>
    <a:masterClrMapping/>
  </p:clrMapOvr>
  <mc:AlternateContent xmlns:mc="http://schemas.openxmlformats.org/markup-compatibility/2006" xmlns:p14="http://schemas.microsoft.com/office/powerpoint/2010/main">
    <mc:Choice Requires="p14">
      <p:transition spd="slow" p14:dur="1600">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39244" y="1156927"/>
            <a:ext cx="7440460" cy="1077218"/>
          </a:xfrm>
          <a:prstGeom prst="rect">
            <a:avLst/>
          </a:prstGeom>
          <a:noFill/>
        </p:spPr>
        <p:txBody>
          <a:bodyPr wrap="square" rtlCol="0">
            <a:spAutoFit/>
          </a:bodyPr>
          <a:lstStyle/>
          <a:p>
            <a:pPr algn="ctr"/>
            <a:r>
              <a:rPr lang="fr-FR" sz="2000" b="1" i="1" dirty="0" smtClean="0">
                <a:solidFill>
                  <a:srgbClr val="FF0000"/>
                </a:solidFill>
                <a:latin typeface="Calibri"/>
                <a:cs typeface="Calibri"/>
              </a:rPr>
              <a:t>POUR LA FORMATION DES ÉLÈVES, </a:t>
            </a:r>
            <a:endParaRPr lang="fr-FR" sz="2000" b="1" i="1" dirty="0">
              <a:solidFill>
                <a:srgbClr val="FF0000"/>
              </a:solidFill>
              <a:latin typeface="Calibri"/>
              <a:cs typeface="Calibri"/>
            </a:endParaRPr>
          </a:p>
          <a:p>
            <a:pPr algn="ctr"/>
            <a:r>
              <a:rPr lang="fr-FR" sz="2000" b="1" i="1" dirty="0" smtClean="0">
                <a:solidFill>
                  <a:srgbClr val="FF0000"/>
                </a:solidFill>
                <a:latin typeface="Calibri"/>
                <a:cs typeface="Calibri"/>
              </a:rPr>
              <a:t>LE LYCÉE NADAR OFFRE DIFFÉRENTES SERIES D'ÉTUDE:</a:t>
            </a:r>
            <a:endParaRPr lang="fr-FR" sz="2000" i="1" dirty="0">
              <a:solidFill>
                <a:srgbClr val="FF0000"/>
              </a:solidFill>
              <a:latin typeface="Calibri"/>
              <a:cs typeface="Calibri"/>
            </a:endParaRPr>
          </a:p>
          <a:p>
            <a:endParaRPr lang="it-IT" sz="2400" i="1" dirty="0">
              <a:latin typeface="Calibri"/>
              <a:cs typeface="Calibri"/>
            </a:endParaRPr>
          </a:p>
        </p:txBody>
      </p:sp>
      <p:sp>
        <p:nvSpPr>
          <p:cNvPr id="5" name="CasellaDiTesto 4"/>
          <p:cNvSpPr txBox="1"/>
          <p:nvPr/>
        </p:nvSpPr>
        <p:spPr>
          <a:xfrm>
            <a:off x="118607" y="2200153"/>
            <a:ext cx="8820407" cy="3247043"/>
          </a:xfrm>
          <a:prstGeom prst="rect">
            <a:avLst/>
          </a:prstGeom>
          <a:noFill/>
        </p:spPr>
        <p:txBody>
          <a:bodyPr wrap="square" rtlCol="0">
            <a:spAutoFit/>
          </a:bodyPr>
          <a:lstStyle/>
          <a:p>
            <a:pPr algn="just"/>
            <a:r>
              <a:rPr lang="de-DE" i="1" dirty="0" smtClean="0">
                <a:latin typeface="Calibri"/>
                <a:cs typeface="Calibri"/>
              </a:rPr>
              <a:t>L‘ INDUSTRIE  COMPREND TROIS ADRESSES:</a:t>
            </a:r>
          </a:p>
          <a:p>
            <a:pPr algn="just"/>
            <a:r>
              <a:rPr lang="de-DE" sz="1700" i="1" dirty="0" smtClean="0">
                <a:solidFill>
                  <a:srgbClr val="FF0000"/>
                </a:solidFill>
                <a:latin typeface="Calibri"/>
                <a:cs typeface="Calibri"/>
              </a:rPr>
              <a:t>BACCALAUREAT PROFESSIONNELL ELEC</a:t>
            </a:r>
            <a:r>
              <a:rPr lang="de-DE" sz="1700" i="1" dirty="0" smtClean="0">
                <a:latin typeface="Calibri"/>
                <a:cs typeface="Calibri"/>
              </a:rPr>
              <a:t>: </a:t>
            </a:r>
            <a:r>
              <a:rPr lang="fr-FR" sz="1700" i="1" dirty="0" smtClean="0">
                <a:latin typeface="Calibri"/>
                <a:cs typeface="Calibri"/>
              </a:rPr>
              <a:t>Le </a:t>
            </a:r>
            <a:r>
              <a:rPr lang="fr-FR" sz="1700" i="1" dirty="0">
                <a:latin typeface="Calibri"/>
                <a:cs typeface="Calibri"/>
              </a:rPr>
              <a:t>titulaire d’un baccalauréat professionnel ELEEC (Electrotechnique, Energie, Equipements Communicants) intervient dans la production, le transport, la distribution et la transformation de l’énergie </a:t>
            </a:r>
            <a:r>
              <a:rPr lang="fr-FR" sz="1700" i="1" dirty="0" smtClean="0">
                <a:latin typeface="Calibri"/>
                <a:cs typeface="Calibri"/>
              </a:rPr>
              <a:t>électrique. Il </a:t>
            </a:r>
            <a:r>
              <a:rPr lang="fr-FR" sz="1700" i="1" dirty="0">
                <a:latin typeface="Calibri"/>
                <a:cs typeface="Calibri"/>
              </a:rPr>
              <a:t>met aussi en œuvre ou intervient sur les réseaux </a:t>
            </a:r>
            <a:r>
              <a:rPr lang="fr-FR" sz="1700" i="1" dirty="0" smtClean="0">
                <a:latin typeface="Calibri"/>
                <a:cs typeface="Calibri"/>
              </a:rPr>
              <a:t>informatiques.</a:t>
            </a:r>
            <a:endParaRPr lang="fr-FR" sz="1700" i="1" dirty="0">
              <a:latin typeface="Calibri"/>
              <a:cs typeface="Calibri"/>
            </a:endParaRPr>
          </a:p>
          <a:p>
            <a:pPr algn="just"/>
            <a:endParaRPr lang="de-DE" sz="1700" i="1" dirty="0">
              <a:solidFill>
                <a:srgbClr val="FF0000"/>
              </a:solidFill>
              <a:latin typeface="Calibri"/>
              <a:cs typeface="Calibri"/>
            </a:endParaRPr>
          </a:p>
          <a:p>
            <a:pPr algn="just"/>
            <a:r>
              <a:rPr lang="de-DE" sz="1700" i="1" dirty="0" smtClean="0">
                <a:solidFill>
                  <a:srgbClr val="FF0000"/>
                </a:solidFill>
                <a:latin typeface="Calibri"/>
                <a:cs typeface="Calibri"/>
              </a:rPr>
              <a:t>CAP PRO - ELEC</a:t>
            </a:r>
            <a:r>
              <a:rPr lang="de-DE" sz="1700" i="1" dirty="0" smtClean="0">
                <a:latin typeface="Calibri"/>
                <a:cs typeface="Calibri"/>
              </a:rPr>
              <a:t>: </a:t>
            </a:r>
            <a:r>
              <a:rPr lang="fr-FR" sz="1700" i="1" dirty="0">
                <a:latin typeface="Calibri"/>
                <a:cs typeface="Calibri"/>
              </a:rPr>
              <a:t>Le titulaire de ce CAP intervient en tant qu’électricien dans les secteurs du transport, de la distribution et des équipements et installations électriques. </a:t>
            </a:r>
          </a:p>
          <a:p>
            <a:pPr algn="just"/>
            <a:endParaRPr lang="de-DE" sz="1700" i="1" dirty="0" smtClean="0">
              <a:solidFill>
                <a:srgbClr val="FF0000"/>
              </a:solidFill>
              <a:latin typeface="Calibri"/>
              <a:cs typeface="Calibri"/>
            </a:endParaRPr>
          </a:p>
          <a:p>
            <a:pPr algn="just"/>
            <a:r>
              <a:rPr lang="de-DE" sz="1700" i="1" dirty="0" smtClean="0">
                <a:solidFill>
                  <a:srgbClr val="FF0000"/>
                </a:solidFill>
                <a:latin typeface="Calibri"/>
                <a:cs typeface="Calibri"/>
              </a:rPr>
              <a:t>BACCALAUREAT PROFESSIONNEL MEI</a:t>
            </a:r>
            <a:r>
              <a:rPr lang="de-DE" sz="1700" i="1" dirty="0" smtClean="0">
                <a:latin typeface="Calibri"/>
                <a:cs typeface="Calibri"/>
              </a:rPr>
              <a:t>: </a:t>
            </a:r>
            <a:r>
              <a:rPr lang="fr-FR" sz="1700" i="1" dirty="0">
                <a:latin typeface="Calibri"/>
                <a:cs typeface="Calibri"/>
              </a:rPr>
              <a:t>Le baccalauréat professionnel MEI (maintenance des équipements industriels) vise à former des techniciens d’atelier chargés de maintenir les équipements en bon état de </a:t>
            </a:r>
            <a:r>
              <a:rPr lang="fr-FR" sz="1700" i="1" dirty="0" smtClean="0">
                <a:latin typeface="Calibri"/>
                <a:cs typeface="Calibri"/>
              </a:rPr>
              <a:t>fonctionnement</a:t>
            </a:r>
            <a:endParaRPr lang="de-DE" sz="1600" i="1" dirty="0" smtClean="0">
              <a:latin typeface="Calibri"/>
              <a:cs typeface="Calibri"/>
            </a:endParaRPr>
          </a:p>
        </p:txBody>
      </p:sp>
    </p:spTree>
    <p:extLst>
      <p:ext uri="{BB962C8B-B14F-4D97-AF65-F5344CB8AC3E}">
        <p14:creationId xmlns:p14="http://schemas.microsoft.com/office/powerpoint/2010/main" val="3573551737"/>
      </p:ext>
    </p:extLst>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8307" y="1590805"/>
            <a:ext cx="8448383" cy="4062651"/>
          </a:xfrm>
          <a:prstGeom prst="rect">
            <a:avLst/>
          </a:prstGeom>
          <a:noFill/>
        </p:spPr>
        <p:txBody>
          <a:bodyPr wrap="square" rtlCol="0">
            <a:spAutoFit/>
          </a:bodyPr>
          <a:lstStyle/>
          <a:p>
            <a:pPr algn="ctr"/>
            <a:r>
              <a:rPr lang="de-DE" sz="2000" i="1" dirty="0">
                <a:solidFill>
                  <a:srgbClr val="FF0000"/>
                </a:solidFill>
                <a:latin typeface="Calibri"/>
                <a:cs typeface="Calibri"/>
              </a:rPr>
              <a:t>LA </a:t>
            </a:r>
            <a:r>
              <a:rPr lang="fr-FR" sz="2000" i="1" dirty="0">
                <a:solidFill>
                  <a:srgbClr val="FF0000"/>
                </a:solidFill>
                <a:latin typeface="Calibri"/>
                <a:cs typeface="Calibri"/>
              </a:rPr>
              <a:t>SÉCURITÉ </a:t>
            </a:r>
            <a:r>
              <a:rPr lang="fr-FR" sz="2000" i="1" dirty="0" smtClean="0">
                <a:solidFill>
                  <a:srgbClr val="FF0000"/>
                </a:solidFill>
                <a:latin typeface="Calibri"/>
                <a:cs typeface="Calibri"/>
              </a:rPr>
              <a:t>COMPREND DEUX SERIES</a:t>
            </a:r>
            <a:endParaRPr lang="fr-FR" sz="2000" i="1" dirty="0">
              <a:solidFill>
                <a:srgbClr val="FF0000"/>
              </a:solidFill>
              <a:latin typeface="Calibri"/>
              <a:cs typeface="Calibri"/>
            </a:endParaRPr>
          </a:p>
          <a:p>
            <a:pPr algn="just"/>
            <a:endParaRPr lang="de-DE" i="1" dirty="0" smtClean="0">
              <a:latin typeface="Calibri"/>
              <a:cs typeface="Calibri"/>
            </a:endParaRPr>
          </a:p>
          <a:p>
            <a:pPr algn="just"/>
            <a:endParaRPr lang="de-DE" sz="2000" i="1" dirty="0" smtClean="0">
              <a:solidFill>
                <a:srgbClr val="FF0000"/>
              </a:solidFill>
              <a:latin typeface="Calibri"/>
              <a:cs typeface="Calibri"/>
            </a:endParaRPr>
          </a:p>
          <a:p>
            <a:pPr algn="just"/>
            <a:r>
              <a:rPr lang="de-DE" sz="2000" i="1" dirty="0" smtClean="0">
                <a:solidFill>
                  <a:srgbClr val="FF0000"/>
                </a:solidFill>
                <a:latin typeface="Calibri"/>
                <a:cs typeface="Calibri"/>
              </a:rPr>
              <a:t>CAP </a:t>
            </a:r>
            <a:r>
              <a:rPr lang="de-DE" sz="2000" i="1" dirty="0">
                <a:solidFill>
                  <a:srgbClr val="FF0000"/>
                </a:solidFill>
                <a:latin typeface="Calibri"/>
                <a:cs typeface="Calibri"/>
              </a:rPr>
              <a:t>AGENT DE </a:t>
            </a:r>
            <a:r>
              <a:rPr lang="de-DE" sz="2000" i="1" dirty="0" smtClean="0">
                <a:solidFill>
                  <a:srgbClr val="FF0000"/>
                </a:solidFill>
                <a:latin typeface="Calibri"/>
                <a:cs typeface="Calibri"/>
              </a:rPr>
              <a:t>SECURITE</a:t>
            </a:r>
            <a:r>
              <a:rPr lang="de-DE" sz="2000" i="1" dirty="0" smtClean="0">
                <a:latin typeface="Calibri"/>
                <a:cs typeface="Calibri"/>
              </a:rPr>
              <a:t>: </a:t>
            </a:r>
            <a:r>
              <a:rPr lang="fr-FR" sz="2000" i="1" dirty="0">
                <a:latin typeface="Calibri"/>
                <a:cs typeface="Calibri"/>
              </a:rPr>
              <a:t>L’agent de sécurité assure la surveillance et le gardiennage des marchandises et des locaux, ainsi que la protection des personnes. </a:t>
            </a:r>
            <a:endParaRPr lang="fr-FR" sz="2000" i="1" dirty="0" smtClean="0">
              <a:latin typeface="Calibri"/>
              <a:cs typeface="Calibri"/>
            </a:endParaRPr>
          </a:p>
          <a:p>
            <a:pPr algn="just"/>
            <a:endParaRPr lang="de-DE" sz="2000" i="1" dirty="0">
              <a:solidFill>
                <a:srgbClr val="FF0000"/>
              </a:solidFill>
              <a:latin typeface="Calibri"/>
              <a:cs typeface="Calibri"/>
            </a:endParaRPr>
          </a:p>
          <a:p>
            <a:pPr algn="just"/>
            <a:r>
              <a:rPr lang="de-DE" sz="2000" i="1" dirty="0">
                <a:solidFill>
                  <a:srgbClr val="FF0000"/>
                </a:solidFill>
                <a:latin typeface="Calibri"/>
                <a:cs typeface="Calibri"/>
              </a:rPr>
              <a:t>BACCALAUREAT PROFESSIONNEL METIERS DE LA </a:t>
            </a:r>
            <a:r>
              <a:rPr lang="de-DE" sz="2000" i="1" dirty="0" smtClean="0">
                <a:solidFill>
                  <a:srgbClr val="FF0000"/>
                </a:solidFill>
                <a:latin typeface="Calibri"/>
                <a:cs typeface="Calibri"/>
              </a:rPr>
              <a:t>SECURITE</a:t>
            </a:r>
            <a:r>
              <a:rPr lang="de-DE" sz="2000" i="1" dirty="0" smtClean="0">
                <a:latin typeface="Calibri"/>
                <a:cs typeface="Calibri"/>
              </a:rPr>
              <a:t>: </a:t>
            </a:r>
            <a:r>
              <a:rPr lang="fr-FR" sz="2000" i="1" dirty="0">
                <a:latin typeface="Calibri"/>
                <a:cs typeface="Calibri"/>
              </a:rPr>
              <a:t>Le titulaire du baccalauréat professionnel Métiers de la Sécurité est préparé à l’exercice des différents métiers de la sécurité dans la fonction publique (police nationale, gendarmerie, police municipale, sécurité civile...) ou au sein d’entreprises </a:t>
            </a:r>
            <a:r>
              <a:rPr lang="fr-FR" sz="2000" i="1" dirty="0" smtClean="0">
                <a:latin typeface="Calibri"/>
                <a:cs typeface="Calibri"/>
              </a:rPr>
              <a:t>privées. Il </a:t>
            </a:r>
            <a:r>
              <a:rPr lang="fr-FR" sz="2000" i="1" dirty="0">
                <a:latin typeface="Calibri"/>
                <a:cs typeface="Calibri"/>
              </a:rPr>
              <a:t>bénéficie également d’une préparation aux premiers secours donnant lieu à </a:t>
            </a:r>
            <a:r>
              <a:rPr lang="fr-FR" sz="2000" i="1" dirty="0" smtClean="0">
                <a:latin typeface="Calibri"/>
                <a:cs typeface="Calibri"/>
              </a:rPr>
              <a:t>certificats. </a:t>
            </a:r>
            <a:endParaRPr lang="it-IT" sz="2400" dirty="0"/>
          </a:p>
        </p:txBody>
      </p:sp>
    </p:spTree>
    <p:extLst>
      <p:ext uri="{BB962C8B-B14F-4D97-AF65-F5344CB8AC3E}">
        <p14:creationId xmlns:p14="http://schemas.microsoft.com/office/powerpoint/2010/main" val="3698068369"/>
      </p:ext>
    </p:extLst>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2645" y="1304327"/>
            <a:ext cx="8921355" cy="4801314"/>
          </a:xfrm>
          <a:prstGeom prst="rect">
            <a:avLst/>
          </a:prstGeom>
          <a:noFill/>
        </p:spPr>
        <p:txBody>
          <a:bodyPr wrap="square" rtlCol="0">
            <a:spAutoFit/>
          </a:bodyPr>
          <a:lstStyle/>
          <a:p>
            <a:pPr algn="ctr"/>
            <a:r>
              <a:rPr lang="fr-FR" i="1" dirty="0">
                <a:solidFill>
                  <a:srgbClr val="FF0000"/>
                </a:solidFill>
                <a:latin typeface="Calibri"/>
                <a:cs typeface="Calibri"/>
              </a:rPr>
              <a:t>SERVICES AUX ENTREPRISES QUI </a:t>
            </a:r>
            <a:r>
              <a:rPr lang="fr-FR" i="1" dirty="0" smtClean="0">
                <a:solidFill>
                  <a:srgbClr val="FF0000"/>
                </a:solidFill>
                <a:latin typeface="Calibri"/>
                <a:cs typeface="Calibri"/>
              </a:rPr>
              <a:t>COMPREND </a:t>
            </a:r>
            <a:r>
              <a:rPr lang="fr-FR" i="1" dirty="0">
                <a:solidFill>
                  <a:srgbClr val="FF0000"/>
                </a:solidFill>
                <a:latin typeface="Calibri"/>
                <a:cs typeface="Calibri"/>
              </a:rPr>
              <a:t>QUATRE </a:t>
            </a:r>
            <a:r>
              <a:rPr lang="fr-FR" i="1" dirty="0" smtClean="0">
                <a:solidFill>
                  <a:srgbClr val="FF0000"/>
                </a:solidFill>
                <a:latin typeface="Calibri"/>
                <a:cs typeface="Calibri"/>
              </a:rPr>
              <a:t>SERIES</a:t>
            </a:r>
            <a:endParaRPr lang="fr-FR" sz="2400" i="1" dirty="0">
              <a:solidFill>
                <a:srgbClr val="FF0000"/>
              </a:solidFill>
              <a:latin typeface="Calibri"/>
              <a:cs typeface="Calibri"/>
            </a:endParaRPr>
          </a:p>
          <a:p>
            <a:endParaRPr lang="fr-FR" i="1" dirty="0">
              <a:solidFill>
                <a:srgbClr val="FF0000"/>
              </a:solidFill>
              <a:latin typeface="Calibri"/>
              <a:cs typeface="Calibri"/>
            </a:endParaRPr>
          </a:p>
          <a:p>
            <a:pPr algn="just"/>
            <a:r>
              <a:rPr lang="de-DE" i="1" dirty="0">
                <a:solidFill>
                  <a:srgbClr val="FF0000"/>
                </a:solidFill>
                <a:latin typeface="Calibri"/>
                <a:cs typeface="Calibri"/>
              </a:rPr>
              <a:t>BACCALAUREAT PROFESSIONNEL </a:t>
            </a:r>
            <a:r>
              <a:rPr lang="de-DE" i="1" dirty="0" smtClean="0">
                <a:solidFill>
                  <a:srgbClr val="FF0000"/>
                </a:solidFill>
                <a:latin typeface="Calibri"/>
                <a:cs typeface="Calibri"/>
              </a:rPr>
              <a:t>COMMERCE</a:t>
            </a:r>
            <a:r>
              <a:rPr lang="de-DE" i="1" dirty="0" smtClean="0">
                <a:latin typeface="Calibri"/>
                <a:cs typeface="Calibri"/>
              </a:rPr>
              <a:t>: </a:t>
            </a:r>
            <a:r>
              <a:rPr lang="fr-FR" i="1" dirty="0" smtClean="0">
                <a:latin typeface="Calibri"/>
                <a:cs typeface="Calibri"/>
              </a:rPr>
              <a:t>Le </a:t>
            </a:r>
            <a:r>
              <a:rPr lang="fr-FR" i="1" dirty="0">
                <a:latin typeface="Calibri"/>
                <a:cs typeface="Calibri"/>
              </a:rPr>
              <a:t>titulaire du baccalauréat professionnel Commerce intervient dans tout type d’unité commerciale </a:t>
            </a:r>
            <a:r>
              <a:rPr lang="fr-FR" i="1" dirty="0" smtClean="0">
                <a:latin typeface="Calibri"/>
                <a:cs typeface="Calibri"/>
              </a:rPr>
              <a:t>afin </a:t>
            </a:r>
            <a:r>
              <a:rPr lang="fr-FR" i="1" dirty="0">
                <a:latin typeface="Calibri"/>
                <a:cs typeface="Calibri"/>
              </a:rPr>
              <a:t>de mettre à la disposition de la clientèle les produits correspondant à sa demande.</a:t>
            </a:r>
            <a:endParaRPr lang="de-DE" i="1" dirty="0">
              <a:latin typeface="Calibri"/>
              <a:cs typeface="Calibri"/>
            </a:endParaRPr>
          </a:p>
          <a:p>
            <a:pPr algn="just"/>
            <a:endParaRPr lang="en-US" i="1" dirty="0" smtClean="0">
              <a:latin typeface="Calibri"/>
              <a:cs typeface="Calibri"/>
            </a:endParaRPr>
          </a:p>
          <a:p>
            <a:pPr algn="just"/>
            <a:r>
              <a:rPr lang="en-US" i="1" dirty="0" smtClean="0">
                <a:solidFill>
                  <a:srgbClr val="FF0000"/>
                </a:solidFill>
                <a:latin typeface="Calibri"/>
                <a:cs typeface="Calibri"/>
              </a:rPr>
              <a:t>CAP </a:t>
            </a:r>
            <a:r>
              <a:rPr lang="en-US" i="1" dirty="0">
                <a:solidFill>
                  <a:srgbClr val="FF0000"/>
                </a:solidFill>
                <a:latin typeface="Calibri"/>
                <a:cs typeface="Calibri"/>
              </a:rPr>
              <a:t>EMPLOYE DE VENTE </a:t>
            </a:r>
            <a:r>
              <a:rPr lang="en-US" i="1" dirty="0" smtClean="0">
                <a:solidFill>
                  <a:srgbClr val="FF0000"/>
                </a:solidFill>
                <a:latin typeface="Calibri"/>
                <a:cs typeface="Calibri"/>
              </a:rPr>
              <a:t>SPECIALISE</a:t>
            </a:r>
            <a:r>
              <a:rPr lang="en-US" i="1" dirty="0" smtClean="0">
                <a:latin typeface="Calibri"/>
                <a:cs typeface="Calibri"/>
              </a:rPr>
              <a:t>: </a:t>
            </a:r>
            <a:r>
              <a:rPr lang="fr-FR" i="1" dirty="0">
                <a:latin typeface="Calibri"/>
                <a:cs typeface="Calibri"/>
              </a:rPr>
              <a:t>En point de vente spécialisé, le titulaire de ce CAP accueille et informe le </a:t>
            </a:r>
            <a:r>
              <a:rPr lang="fr-FR" i="1" dirty="0" smtClean="0">
                <a:latin typeface="Calibri"/>
                <a:cs typeface="Calibri"/>
              </a:rPr>
              <a:t>client conclut </a:t>
            </a:r>
            <a:r>
              <a:rPr lang="fr-FR" i="1" dirty="0">
                <a:latin typeface="Calibri"/>
                <a:cs typeface="Calibri"/>
              </a:rPr>
              <a:t>la </a:t>
            </a:r>
            <a:r>
              <a:rPr lang="fr-FR" i="1" dirty="0" smtClean="0">
                <a:latin typeface="Calibri"/>
                <a:cs typeface="Calibri"/>
              </a:rPr>
              <a:t>vente </a:t>
            </a:r>
            <a:r>
              <a:rPr lang="fr-FR" i="1" dirty="0">
                <a:latin typeface="Calibri"/>
                <a:cs typeface="Calibri"/>
              </a:rPr>
              <a:t>et contribue à la fidélisation de la </a:t>
            </a:r>
            <a:r>
              <a:rPr lang="fr-FR" i="1" dirty="0" smtClean="0">
                <a:latin typeface="Calibri"/>
                <a:cs typeface="Calibri"/>
              </a:rPr>
              <a:t>clientèle</a:t>
            </a:r>
          </a:p>
          <a:p>
            <a:pPr algn="just"/>
            <a:endParaRPr lang="en-US" i="1" dirty="0">
              <a:solidFill>
                <a:srgbClr val="FF0000"/>
              </a:solidFill>
              <a:latin typeface="Calibri"/>
              <a:cs typeface="Calibri"/>
            </a:endParaRPr>
          </a:p>
          <a:p>
            <a:pPr algn="just"/>
            <a:r>
              <a:rPr lang="de-DE" i="1" dirty="0">
                <a:solidFill>
                  <a:srgbClr val="FF0000"/>
                </a:solidFill>
                <a:latin typeface="Calibri"/>
                <a:cs typeface="Calibri"/>
              </a:rPr>
              <a:t>BACCALAUREAT PROFESSIONNEL </a:t>
            </a:r>
            <a:r>
              <a:rPr lang="de-DE" i="1" dirty="0" smtClean="0">
                <a:solidFill>
                  <a:srgbClr val="FF0000"/>
                </a:solidFill>
                <a:latin typeface="Calibri"/>
                <a:cs typeface="Calibri"/>
              </a:rPr>
              <a:t>VENTE</a:t>
            </a:r>
            <a:r>
              <a:rPr lang="de-DE" i="1" dirty="0" smtClean="0">
                <a:latin typeface="Calibri"/>
                <a:cs typeface="Calibri"/>
              </a:rPr>
              <a:t>: </a:t>
            </a:r>
            <a:r>
              <a:rPr lang="fr-FR" i="1" dirty="0">
                <a:latin typeface="Calibri"/>
                <a:cs typeface="Calibri"/>
              </a:rPr>
              <a:t>Le titulaire du baccalauréat professionnel Vente (Prospection - Négociation - Suivi de clientèle) intervient dans une démarche commerciale </a:t>
            </a:r>
            <a:r>
              <a:rPr lang="fr-FR" i="1" dirty="0" smtClean="0">
                <a:latin typeface="Calibri"/>
                <a:cs typeface="Calibri"/>
              </a:rPr>
              <a:t>active.</a:t>
            </a:r>
          </a:p>
          <a:p>
            <a:pPr algn="just"/>
            <a:endParaRPr lang="fr-FR" i="1" dirty="0">
              <a:solidFill>
                <a:srgbClr val="FF0000"/>
              </a:solidFill>
              <a:latin typeface="Calibri"/>
              <a:cs typeface="Calibri"/>
            </a:endParaRPr>
          </a:p>
          <a:p>
            <a:pPr algn="just"/>
            <a:r>
              <a:rPr lang="de-DE" i="1" dirty="0" smtClean="0">
                <a:solidFill>
                  <a:srgbClr val="FF0000"/>
                </a:solidFill>
                <a:latin typeface="Calibri"/>
                <a:cs typeface="Calibri"/>
              </a:rPr>
              <a:t>BACCALAUREAT </a:t>
            </a:r>
            <a:r>
              <a:rPr lang="de-DE" i="1" dirty="0">
                <a:solidFill>
                  <a:srgbClr val="FF0000"/>
                </a:solidFill>
                <a:latin typeface="Calibri"/>
                <a:cs typeface="Calibri"/>
              </a:rPr>
              <a:t>PROFESSIONNEL GESTION-</a:t>
            </a:r>
            <a:r>
              <a:rPr lang="de-DE" i="1" dirty="0" smtClean="0">
                <a:solidFill>
                  <a:srgbClr val="FF0000"/>
                </a:solidFill>
                <a:latin typeface="Calibri"/>
                <a:cs typeface="Calibri"/>
              </a:rPr>
              <a:t>ADMINISTRATION</a:t>
            </a:r>
            <a:r>
              <a:rPr lang="de-DE" i="1" dirty="0" smtClean="0">
                <a:latin typeface="Calibri"/>
                <a:cs typeface="Calibri"/>
              </a:rPr>
              <a:t>: </a:t>
            </a:r>
            <a:r>
              <a:rPr lang="fr-FR" i="1" dirty="0">
                <a:latin typeface="Calibri"/>
                <a:cs typeface="Calibri"/>
              </a:rPr>
              <a:t>Le titulaire du baccalauréat professionnel Gestion-Administration prend en charge les activités relevant de la gestion administrative au sein d’entreprises de petite et moyenne taille (artisanat, commerce, TPE, PME-PMI, ETI), de collectivités territoriales, d’administrations ou encore d’associations</a:t>
            </a:r>
            <a:r>
              <a:rPr lang="fr-FR" i="1" dirty="0" smtClean="0">
                <a:latin typeface="Calibri"/>
                <a:cs typeface="Calibri"/>
              </a:rPr>
              <a:t>.</a:t>
            </a:r>
            <a:endParaRPr lang="de-DE" i="1" dirty="0">
              <a:latin typeface="Calibri"/>
              <a:cs typeface="Calibri"/>
            </a:endParaRPr>
          </a:p>
        </p:txBody>
      </p:sp>
    </p:spTree>
    <p:extLst>
      <p:ext uri="{BB962C8B-B14F-4D97-AF65-F5344CB8AC3E}">
        <p14:creationId xmlns:p14="http://schemas.microsoft.com/office/powerpoint/2010/main" val="3450011947"/>
      </p:ext>
    </p:extLst>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data=RfCSdfNZ0LFPrHSm0ublXdzhdrDFhtmHhN1u-gM,nrfk-8-RzIupaiMM0FQmjdTsw-dLVXdtKprqpjB2LJa9k4gIYBLzUtxe1gw6oOFQ5rOa-XKphiFIiaXZnTjveh7AvHWKyv3lH9fFWJ9lfkyJ.png"/>
          <p:cNvPicPr>
            <a:picLocks noChangeAspect="1"/>
          </p:cNvPicPr>
          <p:nvPr/>
        </p:nvPicPr>
        <p:blipFill>
          <a:blip r:embed="rId3"/>
          <a:stretch>
            <a:fillRect/>
          </a:stretch>
        </p:blipFill>
        <p:spPr>
          <a:xfrm>
            <a:off x="1501919" y="3691736"/>
            <a:ext cx="4159846" cy="2158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ttangolo 3"/>
          <p:cNvSpPr/>
          <p:nvPr/>
        </p:nvSpPr>
        <p:spPr>
          <a:xfrm>
            <a:off x="303804" y="1105800"/>
            <a:ext cx="8840196" cy="2554545"/>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t>
            </a:r>
            <a:r>
              <a:rPr lang="fr-FR" sz="40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a deuxieme école </a:t>
            </a:r>
            <a:r>
              <a:rPr lang="fr-FR"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du partenariat </a:t>
            </a:r>
            <a:r>
              <a:rPr lang="fr-FR" sz="40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Erasmus+KA2   </a:t>
            </a:r>
          </a:p>
          <a:p>
            <a:pPr algn="ctr"/>
            <a:r>
              <a:rPr lang="fr-FR" sz="40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it-IT" sz="4000" b="1" i="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Mosslands</a:t>
            </a:r>
            <a:r>
              <a:rPr lang="it-IT" sz="4000" b="1" i="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it-IT" sz="4000" b="1" i="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School</a:t>
            </a:r>
            <a:endParaRPr lang="it-IT" sz="5400" b="1"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32356183"/>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99361" y="787777"/>
            <a:ext cx="4507142" cy="923330"/>
          </a:xfrm>
          <a:prstGeom prst="rect">
            <a:avLst/>
          </a:prstGeom>
          <a:noFill/>
        </p:spPr>
        <p:txBody>
          <a:bodyPr wrap="square" rtlCol="0">
            <a:spAutoFit/>
          </a:bodyPr>
          <a:lstStyle/>
          <a:p>
            <a:pPr algn="ctr"/>
            <a:r>
              <a:rPr lang="it-IT" sz="3600" i="1" dirty="0" err="1">
                <a:solidFill>
                  <a:srgbClr val="FFC000"/>
                </a:solidFill>
                <a:latin typeface="Calibri"/>
                <a:cs typeface="Calibri"/>
              </a:rPr>
              <a:t>Mosslands</a:t>
            </a:r>
            <a:r>
              <a:rPr lang="it-IT" sz="3600" i="1" dirty="0">
                <a:solidFill>
                  <a:srgbClr val="FFC000"/>
                </a:solidFill>
                <a:latin typeface="Calibri"/>
                <a:cs typeface="Calibri"/>
              </a:rPr>
              <a:t> </a:t>
            </a:r>
            <a:r>
              <a:rPr lang="it-IT" sz="3600" i="1" dirty="0" smtClean="0">
                <a:solidFill>
                  <a:srgbClr val="FFC000"/>
                </a:solidFill>
                <a:latin typeface="Calibri"/>
                <a:cs typeface="Calibri"/>
              </a:rPr>
              <a:t>School</a:t>
            </a:r>
            <a:endParaRPr lang="it-IT" sz="3600" i="1" dirty="0">
              <a:solidFill>
                <a:srgbClr val="FFC000"/>
              </a:solidFill>
              <a:latin typeface="Calibri"/>
              <a:cs typeface="Calibri"/>
            </a:endParaRPr>
          </a:p>
          <a:p>
            <a:endParaRPr lang="it-IT" dirty="0"/>
          </a:p>
        </p:txBody>
      </p:sp>
      <p:sp>
        <p:nvSpPr>
          <p:cNvPr id="3" name="CasellaDiTesto 2"/>
          <p:cNvSpPr txBox="1"/>
          <p:nvPr/>
        </p:nvSpPr>
        <p:spPr>
          <a:xfrm>
            <a:off x="930783" y="1716660"/>
            <a:ext cx="7044298" cy="1938992"/>
          </a:xfrm>
          <a:prstGeom prst="rect">
            <a:avLst/>
          </a:prstGeom>
          <a:noFill/>
        </p:spPr>
        <p:txBody>
          <a:bodyPr wrap="square" rtlCol="0">
            <a:spAutoFit/>
          </a:bodyPr>
          <a:lstStyle/>
          <a:p>
            <a:pPr algn="just"/>
            <a:r>
              <a:rPr lang="fr-FR" sz="2000" i="1" dirty="0" smtClean="0">
                <a:latin typeface="Calibri"/>
                <a:cs typeface="Calibri"/>
              </a:rPr>
              <a:t>Mosslands school est </a:t>
            </a:r>
            <a:r>
              <a:rPr lang="fr-FR" sz="2000" i="1" dirty="0">
                <a:latin typeface="Calibri"/>
                <a:cs typeface="Calibri"/>
              </a:rPr>
              <a:t>une école secondaire localisée </a:t>
            </a:r>
            <a:r>
              <a:rPr lang="fr-FR" sz="2000" i="1" dirty="0" smtClean="0">
                <a:latin typeface="Calibri"/>
                <a:cs typeface="Calibri"/>
              </a:rPr>
              <a:t>dans une petite ville de </a:t>
            </a:r>
            <a:r>
              <a:rPr lang="fr-FR" sz="2000" i="1" dirty="0">
                <a:latin typeface="Calibri"/>
                <a:cs typeface="Calibri"/>
              </a:rPr>
              <a:t>Wallasey, Wirral, Angleterre. Il a </a:t>
            </a:r>
            <a:r>
              <a:rPr lang="fr-FR" sz="2000" i="1" dirty="0" smtClean="0">
                <a:latin typeface="Calibri"/>
                <a:cs typeface="Calibri"/>
              </a:rPr>
              <a:t>actuellement 1.200 élèves. </a:t>
            </a:r>
            <a:r>
              <a:rPr lang="fr-FR" sz="2000" i="1" dirty="0">
                <a:latin typeface="Calibri"/>
                <a:cs typeface="Calibri"/>
              </a:rPr>
              <a:t>Cette école est située dans le coeur de la communauté de </a:t>
            </a:r>
            <a:r>
              <a:rPr lang="fr-FR" sz="2000" i="1" dirty="0" smtClean="0">
                <a:latin typeface="Calibri"/>
                <a:cs typeface="Calibri"/>
              </a:rPr>
              <a:t>Wallasey. Elle </a:t>
            </a:r>
            <a:r>
              <a:rPr lang="fr-FR" sz="2000" i="1" dirty="0">
                <a:latin typeface="Calibri"/>
                <a:cs typeface="Calibri"/>
              </a:rPr>
              <a:t>a une histoire d'excellence en l'aménager et technologie </a:t>
            </a:r>
            <a:r>
              <a:rPr lang="fr-FR" sz="2000" i="1" dirty="0" smtClean="0">
                <a:latin typeface="Calibri"/>
                <a:cs typeface="Calibri"/>
              </a:rPr>
              <a:t>qui </a:t>
            </a:r>
            <a:r>
              <a:rPr lang="fr-FR" sz="2000" i="1" dirty="0">
                <a:latin typeface="Calibri"/>
                <a:cs typeface="Calibri"/>
              </a:rPr>
              <a:t>l'a vu </a:t>
            </a:r>
            <a:r>
              <a:rPr lang="fr-FR" sz="2000" i="1" dirty="0" smtClean="0">
                <a:latin typeface="Calibri"/>
                <a:cs typeface="Calibri"/>
              </a:rPr>
              <a:t>grandir </a:t>
            </a:r>
            <a:r>
              <a:rPr lang="fr-FR" sz="2000" i="1" dirty="0">
                <a:latin typeface="Calibri"/>
                <a:cs typeface="Calibri"/>
              </a:rPr>
              <a:t>dans le Centre de STE@M, </a:t>
            </a:r>
            <a:r>
              <a:rPr lang="fr-FR" sz="2000" i="1" dirty="0" smtClean="0">
                <a:latin typeface="Calibri"/>
                <a:cs typeface="Calibri"/>
              </a:rPr>
              <a:t>(Science</a:t>
            </a:r>
            <a:r>
              <a:rPr lang="fr-FR" sz="2000" i="1" dirty="0">
                <a:latin typeface="Calibri"/>
                <a:cs typeface="Calibri"/>
              </a:rPr>
              <a:t>, la Technologie, l'ingénierie, Art et les </a:t>
            </a:r>
            <a:r>
              <a:rPr lang="fr-FR" sz="2000" i="1" dirty="0" smtClean="0">
                <a:latin typeface="Calibri"/>
                <a:cs typeface="Calibri"/>
              </a:rPr>
              <a:t>Mathématiques)</a:t>
            </a:r>
            <a:endParaRPr lang="it-IT" sz="2000" i="1" dirty="0">
              <a:latin typeface="Calibri"/>
              <a:cs typeface="Calibri"/>
            </a:endParaRPr>
          </a:p>
        </p:txBody>
      </p:sp>
      <p:pic>
        <p:nvPicPr>
          <p:cNvPr id="4" name="Immagine 3"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942" y="3944577"/>
            <a:ext cx="2624132" cy="2520820"/>
          </a:xfrm>
          <a:prstGeom prst="rect">
            <a:avLst/>
          </a:prstGeom>
        </p:spPr>
      </p:pic>
      <p:pic>
        <p:nvPicPr>
          <p:cNvPr id="5" name="Immagine 4" descr="DofE photosh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920" y="3696014"/>
            <a:ext cx="3667000" cy="2439965"/>
          </a:xfrm>
          <a:prstGeom prst="rect">
            <a:avLst/>
          </a:prstGeom>
        </p:spPr>
      </p:pic>
    </p:spTree>
    <p:extLst>
      <p:ext uri="{BB962C8B-B14F-4D97-AF65-F5344CB8AC3E}">
        <p14:creationId xmlns:p14="http://schemas.microsoft.com/office/powerpoint/2010/main" val="1722476501"/>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val="2730309091"/>
              </p:ext>
            </p:extLst>
          </p:nvPr>
        </p:nvGraphicFramePr>
        <p:xfrm>
          <a:off x="1667782" y="2321890"/>
          <a:ext cx="5212186" cy="3765760"/>
        </p:xfrm>
        <a:graphic>
          <a:graphicData uri="http://schemas.openxmlformats.org/drawingml/2006/table">
            <a:tbl>
              <a:tblPr firstRow="1" bandRow="1">
                <a:tableStyleId>{9D7B26C5-4107-4FEC-AEDC-1716B250A1EF}</a:tableStyleId>
              </a:tblPr>
              <a:tblGrid>
                <a:gridCol w="2606093"/>
                <a:gridCol w="2606093"/>
              </a:tblGrid>
              <a:tr h="365105">
                <a:tc>
                  <a:txBody>
                    <a:bodyPr/>
                    <a:lstStyle/>
                    <a:p>
                      <a:pPr algn="ctr"/>
                      <a:r>
                        <a:rPr lang="en-US" sz="1600" dirty="0" smtClean="0">
                          <a:solidFill>
                            <a:srgbClr val="FFC000"/>
                          </a:solidFill>
                        </a:rPr>
                        <a:t>Period	</a:t>
                      </a:r>
                      <a:endParaRPr lang="it-IT" sz="1600" b="0" i="1" dirty="0">
                        <a:solidFill>
                          <a:srgbClr val="FFC000"/>
                        </a:solidFill>
                        <a:latin typeface="Calibri"/>
                        <a:cs typeface="Calibri"/>
                      </a:endParaRPr>
                    </a:p>
                  </a:txBody>
                  <a:tcPr/>
                </a:tc>
                <a:tc>
                  <a:txBody>
                    <a:bodyPr/>
                    <a:lstStyle/>
                    <a:p>
                      <a:pPr algn="ctr"/>
                      <a:r>
                        <a:rPr lang="it-IT" sz="1600" dirty="0" err="1" smtClean="0">
                          <a:solidFill>
                            <a:srgbClr val="FFC000"/>
                          </a:solidFill>
                        </a:rPr>
                        <a:t>Horaires</a:t>
                      </a:r>
                      <a:endParaRPr lang="it-IT" sz="1600" b="0" i="1" dirty="0">
                        <a:solidFill>
                          <a:srgbClr val="FFC000"/>
                        </a:solidFill>
                        <a:latin typeface="Calibri"/>
                        <a:cs typeface="Calibri"/>
                      </a:endParaRPr>
                    </a:p>
                  </a:txBody>
                  <a:tcPr>
                    <a:lnB w="3175" cap="flat" cmpd="sng" algn="ctr">
                      <a:noFill/>
                      <a:prstDash val="solid"/>
                      <a:round/>
                      <a:headEnd type="none" w="med" len="med"/>
                      <a:tailEnd type="none" w="med" len="med"/>
                    </a:lnB>
                  </a:tcPr>
                </a:tc>
              </a:tr>
              <a:tr h="344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Breakfast Club	     </a:t>
                      </a:r>
                    </a:p>
                  </a:txBody>
                  <a:tcPr>
                    <a:lnR w="3175" cap="flat" cmpd="sng" algn="ctr">
                      <a:noFill/>
                      <a:prstDash val="solid"/>
                      <a:round/>
                      <a:headEnd type="none" w="med" len="med"/>
                      <a:tailEnd type="none" w="med" len="med"/>
                    </a:lnR>
                  </a:tcPr>
                </a:tc>
                <a:tc>
                  <a:txBody>
                    <a:bodyPr/>
                    <a:lstStyle/>
                    <a:p>
                      <a:pPr algn="ctr"/>
                      <a:r>
                        <a:rPr lang="it-IT" sz="1400" dirty="0" smtClean="0"/>
                        <a:t>  </a:t>
                      </a:r>
                      <a:r>
                        <a:rPr lang="hr-HR" sz="1400" kern="1200" dirty="0" smtClean="0"/>
                        <a:t>8.00 - 8.40</a:t>
                      </a:r>
                      <a:endParaRPr lang="it-IT" sz="1400" b="0" i="1" dirty="0">
                        <a:latin typeface="Calibri"/>
                        <a:cs typeface="Calibri"/>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313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Registration</a:t>
                      </a:r>
                      <a:r>
                        <a:rPr lang="it-IT" sz="1400" dirty="0" smtClean="0"/>
                        <a:t> &amp; Assembly	</a:t>
                      </a:r>
                    </a:p>
                  </a:txBody>
                  <a:tcPr/>
                </a:tc>
                <a:tc>
                  <a:txBody>
                    <a:bodyPr/>
                    <a:lstStyle/>
                    <a:p>
                      <a:pPr algn="ctr"/>
                      <a:r>
                        <a:rPr lang="hr-HR" sz="1400" kern="1200" dirty="0" smtClean="0"/>
                        <a:t>8.45 – 9.05</a:t>
                      </a:r>
                      <a:endParaRPr lang="it-IT" sz="1400" b="0" i="1" dirty="0">
                        <a:latin typeface="Calibri"/>
                        <a:cs typeface="Calibri"/>
                      </a:endParaRPr>
                    </a:p>
                  </a:txBody>
                  <a:tcPr>
                    <a:lnT w="3175" cap="flat" cmpd="sng" algn="ctr">
                      <a:noFill/>
                      <a:prstDash val="solid"/>
                      <a:round/>
                      <a:headEnd type="none" w="med" len="med"/>
                      <a:tailEnd type="none" w="med" len="med"/>
                    </a:lnT>
                  </a:tcPr>
                </a:tc>
              </a:tr>
              <a:tr h="286660">
                <a:tc>
                  <a:txBody>
                    <a:bodyPr/>
                    <a:lstStyle/>
                    <a:p>
                      <a:pPr algn="ctr"/>
                      <a:r>
                        <a:rPr lang="it-IT" sz="1400" dirty="0" err="1" smtClean="0"/>
                        <a:t>Period</a:t>
                      </a:r>
                      <a:r>
                        <a:rPr lang="it-IT" sz="1400" baseline="0" dirty="0" smtClean="0"/>
                        <a:t> 1</a:t>
                      </a:r>
                    </a:p>
                  </a:txBody>
                  <a:tcPr/>
                </a:tc>
                <a:tc>
                  <a:txBody>
                    <a:bodyPr/>
                    <a:lstStyle/>
                    <a:p>
                      <a:pPr algn="ctr"/>
                      <a:r>
                        <a:rPr lang="hr-HR" sz="1400" kern="1200" dirty="0" smtClean="0"/>
                        <a:t>9.05 – 9.55</a:t>
                      </a:r>
                      <a:endParaRPr lang="it-IT" sz="1400" b="0" i="1" dirty="0">
                        <a:latin typeface="Calibri"/>
                        <a:cs typeface="Calibri"/>
                      </a:endParaRPr>
                    </a:p>
                  </a:txBody>
                  <a:tcPr/>
                </a:tc>
              </a:tr>
              <a:tr h="258871">
                <a:tc>
                  <a:txBody>
                    <a:bodyPr/>
                    <a:lstStyle/>
                    <a:p>
                      <a:pPr algn="ctr"/>
                      <a:r>
                        <a:rPr lang="it-IT" sz="1400" dirty="0" err="1" smtClean="0"/>
                        <a:t>Period</a:t>
                      </a:r>
                      <a:r>
                        <a:rPr lang="it-IT" sz="1400" dirty="0" smtClean="0"/>
                        <a:t> 2</a:t>
                      </a:r>
                      <a:endParaRPr lang="it-IT" sz="1400" b="0" i="1" dirty="0">
                        <a:latin typeface="Calibri"/>
                        <a:cs typeface="Calibri"/>
                      </a:endParaRPr>
                    </a:p>
                  </a:txBody>
                  <a:tcPr/>
                </a:tc>
                <a:tc>
                  <a:txBody>
                    <a:bodyPr/>
                    <a:lstStyle/>
                    <a:p>
                      <a:pPr algn="ctr"/>
                      <a:r>
                        <a:rPr lang="sk-SK" sz="1400" kern="1200" dirty="0" smtClean="0"/>
                        <a:t>9.55 – 10.45</a:t>
                      </a:r>
                      <a:endParaRPr lang="it-IT" sz="1400" b="0" i="1" dirty="0">
                        <a:latin typeface="Calibri"/>
                        <a:cs typeface="Calibri"/>
                      </a:endParaRPr>
                    </a:p>
                  </a:txBody>
                  <a:tcPr/>
                </a:tc>
              </a:tr>
              <a:tr h="254696">
                <a:tc>
                  <a:txBody>
                    <a:bodyPr/>
                    <a:lstStyle/>
                    <a:p>
                      <a:pPr algn="ctr"/>
                      <a:r>
                        <a:rPr lang="it-IT" sz="1400" dirty="0" smtClean="0"/>
                        <a:t>Break</a:t>
                      </a:r>
                      <a:endParaRPr lang="it-IT" sz="1400" b="0" i="1" dirty="0">
                        <a:latin typeface="Calibri"/>
                        <a:cs typeface="Calibri"/>
                      </a:endParaRPr>
                    </a:p>
                  </a:txBody>
                  <a:tcPr/>
                </a:tc>
                <a:tc>
                  <a:txBody>
                    <a:bodyPr/>
                    <a:lstStyle/>
                    <a:p>
                      <a:pPr algn="ctr"/>
                      <a:r>
                        <a:rPr lang="nb-NO" sz="1400" kern="1200" dirty="0" smtClean="0"/>
                        <a:t>10.45 – 11.00</a:t>
                      </a:r>
                      <a:endParaRPr lang="it-IT" sz="1400" b="0" i="1" dirty="0">
                        <a:latin typeface="Calibri"/>
                        <a:cs typeface="Calibri"/>
                      </a:endParaRPr>
                    </a:p>
                  </a:txBody>
                  <a:tcPr/>
                </a:tc>
              </a:tr>
              <a:tr h="263046">
                <a:tc>
                  <a:txBody>
                    <a:bodyPr/>
                    <a:lstStyle/>
                    <a:p>
                      <a:pPr algn="ctr"/>
                      <a:r>
                        <a:rPr lang="it-IT" sz="1400" dirty="0" err="1" smtClean="0"/>
                        <a:t>Period</a:t>
                      </a:r>
                      <a:r>
                        <a:rPr lang="it-IT" sz="1400" baseline="0" dirty="0" smtClean="0"/>
                        <a:t> 3</a:t>
                      </a:r>
                      <a:endParaRPr lang="it-IT" sz="1400" b="0" i="1" dirty="0">
                        <a:latin typeface="Calibri"/>
                        <a:cs typeface="Calibri"/>
                      </a:endParaRPr>
                    </a:p>
                  </a:txBody>
                  <a:tcPr/>
                </a:tc>
                <a:tc>
                  <a:txBody>
                    <a:bodyPr/>
                    <a:lstStyle/>
                    <a:p>
                      <a:pPr algn="ctr"/>
                      <a:r>
                        <a:rPr lang="nb-NO" sz="1400" kern="1200" dirty="0" smtClean="0"/>
                        <a:t>11.00 – 11.50</a:t>
                      </a:r>
                      <a:endParaRPr lang="it-IT" sz="1400" b="0" i="1" dirty="0">
                        <a:latin typeface="Calibri"/>
                        <a:cs typeface="Calibri"/>
                      </a:endParaRPr>
                    </a:p>
                  </a:txBody>
                  <a:tcPr/>
                </a:tc>
              </a:tr>
              <a:tr h="258871">
                <a:tc>
                  <a:txBody>
                    <a:bodyPr/>
                    <a:lstStyle/>
                    <a:p>
                      <a:pPr algn="ctr"/>
                      <a:r>
                        <a:rPr lang="it-IT" sz="1400" dirty="0" err="1" smtClean="0"/>
                        <a:t>Period</a:t>
                      </a:r>
                      <a:r>
                        <a:rPr lang="it-IT" sz="1400" dirty="0" smtClean="0"/>
                        <a:t> 4</a:t>
                      </a:r>
                      <a:endParaRPr lang="it-IT" sz="1400" b="0" i="1" dirty="0">
                        <a:latin typeface="Calibri"/>
                        <a:cs typeface="Calibri"/>
                      </a:endParaRPr>
                    </a:p>
                  </a:txBody>
                  <a:tcPr/>
                </a:tc>
                <a:tc>
                  <a:txBody>
                    <a:bodyPr/>
                    <a:lstStyle/>
                    <a:p>
                      <a:pPr algn="ctr"/>
                      <a:r>
                        <a:rPr lang="nb-NO" sz="1400" kern="1200" dirty="0" smtClean="0"/>
                        <a:t>11.50 – 12.40</a:t>
                      </a:r>
                      <a:endParaRPr lang="it-IT" sz="1400" b="0" i="1" dirty="0">
                        <a:latin typeface="Calibri"/>
                        <a:cs typeface="Calibri"/>
                      </a:endParaRPr>
                    </a:p>
                  </a:txBody>
                  <a:tcPr/>
                </a:tc>
              </a:tr>
              <a:tr h="269547">
                <a:tc>
                  <a:txBody>
                    <a:bodyPr/>
                    <a:lstStyle/>
                    <a:p>
                      <a:pPr algn="ctr"/>
                      <a:r>
                        <a:rPr lang="it-IT" sz="1400" dirty="0" smtClean="0"/>
                        <a:t>Lunch Break</a:t>
                      </a:r>
                      <a:endParaRPr lang="it-IT" sz="1400" b="0" i="1" dirty="0">
                        <a:latin typeface="Calibri"/>
                        <a:cs typeface="Calibri"/>
                      </a:endParaRPr>
                    </a:p>
                  </a:txBody>
                  <a:tcPr/>
                </a:tc>
                <a:tc>
                  <a:txBody>
                    <a:bodyPr/>
                    <a:lstStyle/>
                    <a:p>
                      <a:pPr algn="ctr"/>
                      <a:r>
                        <a:rPr lang="sk-SK" sz="1400" kern="1200" dirty="0" smtClean="0"/>
                        <a:t>12.40 – 1.30</a:t>
                      </a:r>
                      <a:endParaRPr lang="it-IT" sz="1400" b="0" i="1" dirty="0">
                        <a:latin typeface="Calibri"/>
                        <a:cs typeface="Calibri"/>
                      </a:endParaRPr>
                    </a:p>
                  </a:txBody>
                  <a:tcPr/>
                </a:tc>
              </a:tr>
              <a:tr h="275572">
                <a:tc>
                  <a:txBody>
                    <a:bodyPr/>
                    <a:lstStyle/>
                    <a:p>
                      <a:pPr algn="ctr"/>
                      <a:r>
                        <a:rPr lang="it-IT" sz="1400" dirty="0" err="1" smtClean="0"/>
                        <a:t>Period</a:t>
                      </a:r>
                      <a:r>
                        <a:rPr lang="it-IT" sz="1400" baseline="0" dirty="0" smtClean="0"/>
                        <a:t> 5</a:t>
                      </a:r>
                      <a:endParaRPr lang="it-IT" sz="1400" b="0" i="1" dirty="0">
                        <a:latin typeface="Calibri"/>
                        <a:cs typeface="Calibri"/>
                      </a:endParaRPr>
                    </a:p>
                  </a:txBody>
                  <a:tcPr/>
                </a:tc>
                <a:tc>
                  <a:txBody>
                    <a:bodyPr/>
                    <a:lstStyle/>
                    <a:p>
                      <a:pPr algn="ctr"/>
                      <a:r>
                        <a:rPr lang="hr-HR" sz="1400" kern="1200" dirty="0" smtClean="0"/>
                        <a:t>1.30 – 2.20</a:t>
                      </a:r>
                      <a:endParaRPr lang="it-IT" sz="1400" b="0" i="1" dirty="0">
                        <a:latin typeface="Calibri"/>
                        <a:cs typeface="Calibri"/>
                      </a:endParaRPr>
                    </a:p>
                  </a:txBody>
                  <a:tcPr/>
                </a:tc>
              </a:tr>
              <a:tr h="258871">
                <a:tc>
                  <a:txBody>
                    <a:bodyPr/>
                    <a:lstStyle/>
                    <a:p>
                      <a:pPr algn="ctr"/>
                      <a:r>
                        <a:rPr lang="it-IT" sz="1400" dirty="0" err="1" smtClean="0"/>
                        <a:t>Period</a:t>
                      </a:r>
                      <a:r>
                        <a:rPr lang="it-IT" sz="1400" baseline="0" dirty="0" smtClean="0"/>
                        <a:t> 6</a:t>
                      </a:r>
                      <a:endParaRPr lang="it-IT" sz="1400" b="0" i="1" dirty="0">
                        <a:latin typeface="Calibri"/>
                        <a:cs typeface="Calibri"/>
                      </a:endParaRPr>
                    </a:p>
                  </a:txBody>
                  <a:tcPr/>
                </a:tc>
                <a:tc>
                  <a:txBody>
                    <a:bodyPr/>
                    <a:lstStyle/>
                    <a:p>
                      <a:pPr algn="ctr"/>
                      <a:r>
                        <a:rPr lang="hr-HR" sz="1400" kern="1200" dirty="0" smtClean="0"/>
                        <a:t>2.20 – 3.10</a:t>
                      </a:r>
                      <a:endParaRPr lang="it-IT" sz="1400" b="0" i="1" dirty="0">
                        <a:latin typeface="Calibri"/>
                        <a:cs typeface="Calibri"/>
                      </a:endParaRPr>
                    </a:p>
                  </a:txBody>
                  <a:tcPr/>
                </a:tc>
              </a:tr>
              <a:tr h="304800">
                <a:tc>
                  <a:txBody>
                    <a:bodyPr/>
                    <a:lstStyle/>
                    <a:p>
                      <a:pPr algn="ctr"/>
                      <a:r>
                        <a:rPr lang="it-IT" sz="1400" dirty="0" err="1" smtClean="0"/>
                        <a:t>Activités</a:t>
                      </a:r>
                      <a:r>
                        <a:rPr lang="it-IT" sz="1400" dirty="0" smtClean="0"/>
                        <a:t> </a:t>
                      </a:r>
                      <a:r>
                        <a:rPr lang="it-IT" sz="1400" dirty="0" err="1" smtClean="0"/>
                        <a:t>Parascolaires</a:t>
                      </a:r>
                      <a:endParaRPr lang="it-IT" sz="1400" b="0" i="1" dirty="0">
                        <a:latin typeface="Calibri"/>
                        <a:cs typeface="Calibri"/>
                      </a:endParaRPr>
                    </a:p>
                  </a:txBody>
                  <a:tcPr/>
                </a:tc>
                <a:tc>
                  <a:txBody>
                    <a:bodyPr/>
                    <a:lstStyle/>
                    <a:p>
                      <a:pPr algn="ctr"/>
                      <a:r>
                        <a:rPr lang="hr-HR" sz="1400" kern="1200" dirty="0" smtClean="0"/>
                        <a:t>3.20 - 4.40</a:t>
                      </a:r>
                      <a:endParaRPr lang="it-IT" sz="1400" b="0" i="1" dirty="0">
                        <a:latin typeface="Calibri"/>
                        <a:cs typeface="Calibri"/>
                      </a:endParaRPr>
                    </a:p>
                  </a:txBody>
                  <a:tcPr/>
                </a:tc>
              </a:tr>
            </a:tbl>
          </a:graphicData>
        </a:graphic>
      </p:graphicFrame>
      <p:sp>
        <p:nvSpPr>
          <p:cNvPr id="2" name="CasellaDiTesto 1"/>
          <p:cNvSpPr txBox="1"/>
          <p:nvPr/>
        </p:nvSpPr>
        <p:spPr>
          <a:xfrm>
            <a:off x="1266951" y="1163067"/>
            <a:ext cx="6102873" cy="707886"/>
          </a:xfrm>
          <a:prstGeom prst="rect">
            <a:avLst/>
          </a:prstGeom>
          <a:noFill/>
        </p:spPr>
        <p:txBody>
          <a:bodyPr wrap="square" rtlCol="0">
            <a:spAutoFit/>
          </a:bodyPr>
          <a:lstStyle/>
          <a:p>
            <a:pPr algn="ctr"/>
            <a:r>
              <a:rPr lang="fr-FR" sz="4000" dirty="0">
                <a:solidFill>
                  <a:srgbClr val="FFC000"/>
                </a:solidFill>
                <a:latin typeface="Calibri" panose="020F0502020204030204" pitchFamily="34" charset="0"/>
              </a:rPr>
              <a:t>U</a:t>
            </a:r>
            <a:r>
              <a:rPr lang="fr-FR" sz="4000" dirty="0" smtClean="0">
                <a:solidFill>
                  <a:srgbClr val="FFC000"/>
                </a:solidFill>
                <a:latin typeface="Calibri" panose="020F0502020204030204" pitchFamily="34" charset="0"/>
              </a:rPr>
              <a:t>ne </a:t>
            </a:r>
            <a:r>
              <a:rPr lang="fr-FR" sz="4000" dirty="0">
                <a:solidFill>
                  <a:srgbClr val="FFC000"/>
                </a:solidFill>
                <a:latin typeface="Calibri" panose="020F0502020204030204" pitchFamily="34" charset="0"/>
              </a:rPr>
              <a:t>journée d'école</a:t>
            </a:r>
            <a:endParaRPr lang="it-IT" sz="4000" i="1" dirty="0">
              <a:solidFill>
                <a:srgbClr val="FFC000"/>
              </a:solidFill>
              <a:latin typeface="Calibri" panose="020F0502020204030204" pitchFamily="34" charset="0"/>
              <a:cs typeface="Calibri"/>
            </a:endParaRPr>
          </a:p>
        </p:txBody>
      </p:sp>
    </p:spTree>
    <p:extLst>
      <p:ext uri="{BB962C8B-B14F-4D97-AF65-F5344CB8AC3E}">
        <p14:creationId xmlns:p14="http://schemas.microsoft.com/office/powerpoint/2010/main" val="3718999060"/>
      </p:ext>
    </p:extLst>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Calamaio">
  <a:themeElements>
    <a:clrScheme name="Calamaio">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alamaio">
      <a:majorFont>
        <a:latin typeface="Goudy Old Style"/>
        <a:ea typeface=""/>
        <a:cs typeface=""/>
        <a:font script="Jpan" typeface="ＭＳ 明朝"/>
      </a:majorFont>
      <a:minorFont>
        <a:latin typeface="Goudy Old Style"/>
        <a:ea typeface=""/>
        <a:cs typeface=""/>
        <a:font script="Jpan" typeface="ＭＳ 明朝"/>
      </a:minorFont>
    </a:fontScheme>
    <a:fmtScheme name="Calamai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Calamaio.thmx</Template>
  <TotalTime>665</TotalTime>
  <Words>811</Words>
  <Application>Microsoft Office PowerPoint</Application>
  <PresentationFormat>Presentazione su schermo (4:3)</PresentationFormat>
  <Paragraphs>117</Paragraphs>
  <Slides>21</Slides>
  <Notes>2</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Calamaio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Schiller- Realschule im Verbund</vt:lpstr>
      <vt:lpstr>Presentazione standard di PowerPoint</vt:lpstr>
      <vt:lpstr>Presentazione standard di PowerPoint</vt:lpstr>
      <vt:lpstr>Ibrahim Yucel OrtaOkulu</vt:lpstr>
      <vt:lpstr>Presentazione standard di PowerPoint</vt:lpstr>
      <vt:lpstr>Agrupamento de Escolas de Montenegro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Mac</dc:creator>
  <cp:lastModifiedBy>Anna</cp:lastModifiedBy>
  <cp:revision>87</cp:revision>
  <dcterms:created xsi:type="dcterms:W3CDTF">2016-10-24T13:30:53Z</dcterms:created>
  <dcterms:modified xsi:type="dcterms:W3CDTF">2016-12-30T00:22:04Z</dcterms:modified>
</cp:coreProperties>
</file>