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0" r:id="rId2"/>
    <p:sldId id="256" r:id="rId3"/>
    <p:sldId id="258" r:id="rId4"/>
    <p:sldId id="259" r:id="rId5"/>
    <p:sldId id="260" r:id="rId6"/>
    <p:sldId id="261" r:id="rId7"/>
    <p:sldId id="267" r:id="rId8"/>
    <p:sldId id="262" r:id="rId9"/>
    <p:sldId id="263" r:id="rId10"/>
    <p:sldId id="268"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8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A4B9D7A7-7909-4FB8-BD84-6A775E8073A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540E98C-B186-434F-8F9D-A6932FA31A71}" type="datetimeFigureOut">
              <a:rPr lang="fr-FR" smtClean="0"/>
              <a:pPr/>
              <a:t>10/10/2019</a:t>
            </a:fld>
            <a:endParaRPr lang="fr-FR"/>
          </a:p>
        </p:txBody>
      </p:sp>
      <p:sp>
        <p:nvSpPr>
          <p:cNvPr id="5" name="Segnaposto piè di pagina 4"/>
          <p:cNvSpPr>
            <a:spLocks noGrp="1"/>
          </p:cNvSpPr>
          <p:nvPr>
            <p:ph type="ftr" sz="quarter" idx="11"/>
          </p:nvPr>
        </p:nvSpPr>
        <p:spPr/>
        <p:txBody>
          <a:bodyPr/>
          <a:lstStyle/>
          <a:p>
            <a:endParaRPr lang="fr-FR"/>
          </a:p>
        </p:txBody>
      </p:sp>
      <p:sp>
        <p:nvSpPr>
          <p:cNvPr id="6" name="Segnaposto numero diapositiva 5"/>
          <p:cNvSpPr>
            <a:spLocks noGrp="1"/>
          </p:cNvSpPr>
          <p:nvPr>
            <p:ph type="sldNum" sz="quarter" idx="12"/>
          </p:nvPr>
        </p:nvSpPr>
        <p:spPr/>
        <p:txBody>
          <a:bodyPr/>
          <a:lstStyle/>
          <a:p>
            <a:fld id="{9E59A1E0-DB34-44E7-830A-F231523EB1EE}" type="slidenum">
              <a:rPr lang="fr-FR" smtClean="0"/>
              <a:pPr/>
              <a:t>‹N›</a:t>
            </a:fld>
            <a:endParaRPr lang="fr-F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83768" y="116632"/>
            <a:ext cx="4404742" cy="5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154744"/>
            <a:ext cx="18002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05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9D7A7-7909-4FB8-BD84-6A775E8073A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B9D7A7-7909-4FB8-BD84-6A775E8073A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2072BD3-C6CF-4DD8-9347-A7D4C7066763}" type="datetimeFigureOut">
              <a:rPr lang="it-IT" smtClean="0"/>
              <a:pPr/>
              <a:t>10/10/2019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A4B9D7A7-7909-4FB8-BD84-6A775E8073A5}"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072BD3-C6CF-4DD8-9347-A7D4C7066763}" type="datetimeFigureOut">
              <a:rPr lang="it-IT" smtClean="0"/>
              <a:pPr/>
              <a:t>10/10/2019</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B9D7A7-7909-4FB8-BD84-6A775E8073A5}"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4895850" y="692150"/>
            <a:ext cx="4248150" cy="360363"/>
          </a:xfrm>
          <a:prstGeom prst="rect">
            <a:avLst/>
          </a:prstGeom>
        </p:spPr>
        <p:txBody>
          <a:bodyPr>
            <a:noAutofit/>
          </a:bodyPr>
          <a:lstStyle/>
          <a:p>
            <a:r>
              <a:rPr lang="fr-FR" sz="1800" b="1" dirty="0" err="1" smtClean="0"/>
              <a:t>a.s</a:t>
            </a:r>
            <a:r>
              <a:rPr lang="fr-FR" sz="1800" b="1" dirty="0" smtClean="0"/>
              <a:t>. 2016-20117</a:t>
            </a:r>
            <a:endParaRPr lang="fr-FR" sz="1800" b="1" dirty="0"/>
          </a:p>
        </p:txBody>
      </p:sp>
      <p:sp>
        <p:nvSpPr>
          <p:cNvPr id="3" name="Sottotitolo 2"/>
          <p:cNvSpPr>
            <a:spLocks noGrp="1"/>
          </p:cNvSpPr>
          <p:nvPr>
            <p:ph type="subTitle" idx="4294967295"/>
          </p:nvPr>
        </p:nvSpPr>
        <p:spPr>
          <a:xfrm>
            <a:off x="1008063" y="1719263"/>
            <a:ext cx="8135937" cy="2952750"/>
          </a:xfrm>
          <a:prstGeom prst="rect">
            <a:avLst/>
          </a:prstGeom>
        </p:spPr>
        <p:txBody>
          <a:bodyPr>
            <a:noAutofit/>
          </a:bodyPr>
          <a:lstStyle/>
          <a:p>
            <a:pPr marL="0" indent="0" algn="ctr">
              <a:buNone/>
            </a:pPr>
            <a:r>
              <a:rPr lang="it-IT" sz="3600" b="1" dirty="0">
                <a:solidFill>
                  <a:srgbClr val="FF0000"/>
                </a:solidFill>
                <a:effectLst>
                  <a:outerShdw blurRad="38100" dist="38100" dir="2700000" algn="tl">
                    <a:srgbClr val="000000">
                      <a:alpha val="43137"/>
                    </a:srgbClr>
                  </a:outerShdw>
                </a:effectLst>
                <a:latin typeface="+mj-lt"/>
                <a:ea typeface="+mj-ea"/>
                <a:cs typeface="+mj-cs"/>
              </a:rPr>
              <a:t>Programma Erasmus+ </a:t>
            </a:r>
          </a:p>
          <a:p>
            <a:pPr marL="0" indent="0" algn="ctr">
              <a:buNone/>
            </a:pPr>
            <a:r>
              <a:rPr lang="it-IT" sz="3600" dirty="0" smtClean="0">
                <a:solidFill>
                  <a:schemeClr val="tx1"/>
                </a:solidFill>
                <a:latin typeface="+mj-lt"/>
                <a:ea typeface="+mj-ea"/>
                <a:cs typeface="+mj-cs"/>
              </a:rPr>
              <a:t>KA2- </a:t>
            </a:r>
            <a:r>
              <a:rPr lang="it-IT" sz="3600" dirty="0" err="1" smtClean="0">
                <a:solidFill>
                  <a:schemeClr val="tx1"/>
                </a:solidFill>
                <a:latin typeface="+mj-lt"/>
                <a:ea typeface="+mj-ea"/>
                <a:cs typeface="+mj-cs"/>
              </a:rPr>
              <a:t>Coopération</a:t>
            </a:r>
            <a:r>
              <a:rPr lang="it-IT" sz="3600" dirty="0" smtClean="0">
                <a:solidFill>
                  <a:schemeClr val="tx1"/>
                </a:solidFill>
                <a:latin typeface="+mj-lt"/>
                <a:ea typeface="+mj-ea"/>
                <a:cs typeface="+mj-cs"/>
              </a:rPr>
              <a:t> en </a:t>
            </a:r>
            <a:r>
              <a:rPr lang="it-IT" sz="3600" dirty="0" err="1" smtClean="0">
                <a:solidFill>
                  <a:schemeClr val="tx1"/>
                </a:solidFill>
                <a:latin typeface="+mj-lt"/>
                <a:ea typeface="+mj-ea"/>
                <a:cs typeface="+mj-cs"/>
              </a:rPr>
              <a:t>matière</a:t>
            </a:r>
            <a:r>
              <a:rPr lang="it-IT" sz="3600" dirty="0" smtClean="0">
                <a:solidFill>
                  <a:schemeClr val="tx1"/>
                </a:solidFill>
                <a:latin typeface="+mj-lt"/>
                <a:ea typeface="+mj-ea"/>
                <a:cs typeface="+mj-cs"/>
              </a:rPr>
              <a:t> d’</a:t>
            </a:r>
            <a:r>
              <a:rPr lang="it-IT" sz="3600" dirty="0" err="1" smtClean="0">
                <a:solidFill>
                  <a:schemeClr val="tx1"/>
                </a:solidFill>
                <a:latin typeface="+mj-lt"/>
                <a:ea typeface="+mj-ea"/>
                <a:cs typeface="+mj-cs"/>
              </a:rPr>
              <a:t>innovation</a:t>
            </a:r>
            <a:r>
              <a:rPr lang="it-IT" sz="3600" dirty="0" smtClean="0">
                <a:solidFill>
                  <a:schemeClr val="tx1"/>
                </a:solidFill>
                <a:latin typeface="+mj-lt"/>
                <a:ea typeface="+mj-ea"/>
                <a:cs typeface="+mj-cs"/>
              </a:rPr>
              <a:t> et d’</a:t>
            </a:r>
            <a:r>
              <a:rPr lang="it-IT" sz="3600" dirty="0" err="1">
                <a:latin typeface="+mj-lt"/>
                <a:ea typeface="+mj-ea"/>
                <a:cs typeface="+mj-cs"/>
              </a:rPr>
              <a:t>é</a:t>
            </a:r>
            <a:r>
              <a:rPr lang="it-IT" sz="3600" dirty="0" err="1" smtClean="0">
                <a:solidFill>
                  <a:schemeClr val="tx1"/>
                </a:solidFill>
                <a:latin typeface="+mj-lt"/>
                <a:ea typeface="+mj-ea"/>
                <a:cs typeface="+mj-cs"/>
              </a:rPr>
              <a:t>changes</a:t>
            </a:r>
            <a:r>
              <a:rPr lang="it-IT" sz="3600" dirty="0" smtClean="0">
                <a:solidFill>
                  <a:schemeClr val="tx1"/>
                </a:solidFill>
                <a:latin typeface="+mj-lt"/>
                <a:ea typeface="+mj-ea"/>
                <a:cs typeface="+mj-cs"/>
              </a:rPr>
              <a:t> de </a:t>
            </a:r>
            <a:r>
              <a:rPr lang="it-IT" sz="3600" dirty="0" err="1" smtClean="0">
                <a:solidFill>
                  <a:schemeClr val="tx1"/>
                </a:solidFill>
                <a:latin typeface="+mj-lt"/>
                <a:ea typeface="+mj-ea"/>
                <a:cs typeface="+mj-cs"/>
              </a:rPr>
              <a:t>bonnes</a:t>
            </a:r>
            <a:r>
              <a:rPr lang="it-IT" sz="3600" dirty="0" smtClean="0">
                <a:solidFill>
                  <a:schemeClr val="tx1"/>
                </a:solidFill>
                <a:latin typeface="+mj-lt"/>
                <a:ea typeface="+mj-ea"/>
                <a:cs typeface="+mj-cs"/>
              </a:rPr>
              <a:t> </a:t>
            </a:r>
            <a:r>
              <a:rPr lang="it-IT" sz="3600" dirty="0" err="1" smtClean="0">
                <a:solidFill>
                  <a:schemeClr val="tx1"/>
                </a:solidFill>
                <a:latin typeface="+mj-lt"/>
                <a:ea typeface="+mj-ea"/>
                <a:cs typeface="+mj-cs"/>
              </a:rPr>
              <a:t>pratiques</a:t>
            </a:r>
            <a:endParaRPr lang="it-IT" sz="3600" dirty="0" smtClean="0">
              <a:solidFill>
                <a:schemeClr val="tx1"/>
              </a:solidFill>
              <a:latin typeface="+mj-lt"/>
              <a:ea typeface="+mj-ea"/>
              <a:cs typeface="+mj-cs"/>
            </a:endParaRPr>
          </a:p>
          <a:p>
            <a:pPr marL="0" indent="0">
              <a:buNone/>
            </a:pPr>
            <a:endParaRPr lang="it-IT" sz="1200" dirty="0" smtClean="0">
              <a:solidFill>
                <a:schemeClr val="tx1"/>
              </a:solidFill>
              <a:latin typeface="+mj-lt"/>
              <a:ea typeface="+mj-ea"/>
              <a:cs typeface="+mj-cs"/>
            </a:endParaRPr>
          </a:p>
          <a:p>
            <a:pPr marL="0" indent="0" algn="ctr">
              <a:buNone/>
            </a:pPr>
            <a:r>
              <a:rPr lang="it-IT" dirty="0" err="1" smtClean="0">
                <a:solidFill>
                  <a:schemeClr val="tx1"/>
                </a:solidFill>
                <a:latin typeface="+mj-lt"/>
                <a:ea typeface="+mj-ea"/>
                <a:cs typeface="+mj-cs"/>
              </a:rPr>
              <a:t>Durée</a:t>
            </a:r>
            <a:r>
              <a:rPr lang="it-IT" dirty="0" smtClean="0">
                <a:solidFill>
                  <a:schemeClr val="tx1"/>
                </a:solidFill>
                <a:latin typeface="+mj-lt"/>
                <a:ea typeface="+mj-ea"/>
                <a:cs typeface="+mj-cs"/>
              </a:rPr>
              <a:t>: 3 </a:t>
            </a:r>
            <a:r>
              <a:rPr lang="it-IT" dirty="0" err="1" smtClean="0">
                <a:solidFill>
                  <a:schemeClr val="tx1"/>
                </a:solidFill>
                <a:latin typeface="+mj-lt"/>
                <a:ea typeface="+mj-ea"/>
                <a:cs typeface="+mj-cs"/>
              </a:rPr>
              <a:t>ans</a:t>
            </a:r>
            <a:r>
              <a:rPr lang="it-IT" dirty="0" smtClean="0">
                <a:solidFill>
                  <a:schemeClr val="tx1"/>
                </a:solidFill>
                <a:latin typeface="+mj-lt"/>
                <a:ea typeface="+mj-ea"/>
                <a:cs typeface="+mj-cs"/>
              </a:rPr>
              <a:t> (2016-2017-2018)</a:t>
            </a:r>
            <a:endParaRPr lang="it-IT" dirty="0">
              <a:solidFill>
                <a:schemeClr val="tx1"/>
              </a:solidFill>
              <a:latin typeface="+mj-lt"/>
              <a:ea typeface="+mj-ea"/>
              <a:cs typeface="+mj-cs"/>
            </a:endParaRPr>
          </a:p>
          <a:p>
            <a:endParaRPr lang="it-IT" sz="2400" dirty="0">
              <a:solidFill>
                <a:schemeClr val="tx1"/>
              </a:solidFill>
              <a:latin typeface="+mj-lt"/>
              <a:ea typeface="+mj-ea"/>
              <a:cs typeface="+mj-cs"/>
            </a:endParaRPr>
          </a:p>
        </p:txBody>
      </p:sp>
      <p:sp>
        <p:nvSpPr>
          <p:cNvPr id="4" name="Rettangolo 3"/>
          <p:cNvSpPr/>
          <p:nvPr/>
        </p:nvSpPr>
        <p:spPr>
          <a:xfrm>
            <a:off x="755576" y="4869160"/>
            <a:ext cx="6912768" cy="1200329"/>
          </a:xfrm>
          <a:prstGeom prst="rect">
            <a:avLst/>
          </a:prstGeom>
        </p:spPr>
        <p:txBody>
          <a:bodyPr wrap="square">
            <a:spAutoFit/>
          </a:bodyPr>
          <a:lstStyle/>
          <a:p>
            <a:pPr algn="ctr"/>
            <a:r>
              <a:rPr lang="fr-FR" sz="3600" b="1" dirty="0" smtClean="0">
                <a:effectLst>
                  <a:outerShdw blurRad="38100" dist="38100" dir="2700000" algn="tl">
                    <a:srgbClr val="000000">
                      <a:alpha val="43137"/>
                    </a:srgbClr>
                  </a:outerShdw>
                </a:effectLst>
              </a:rPr>
              <a:t>Titre du projet</a:t>
            </a:r>
          </a:p>
          <a:p>
            <a:pPr algn="ctr"/>
            <a:r>
              <a:rPr lang="fr-FR" sz="3600" b="1" dirty="0" smtClean="0">
                <a:solidFill>
                  <a:srgbClr val="FF0000"/>
                </a:solidFill>
                <a:effectLst>
                  <a:outerShdw blurRad="38100" dist="38100" dir="2700000" algn="tl">
                    <a:srgbClr val="000000">
                      <a:alpha val="43137"/>
                    </a:srgbClr>
                  </a:outerShdw>
                </a:effectLst>
              </a:rPr>
              <a:t>Unissons nos cœurs sans frontières</a:t>
            </a:r>
            <a:endParaRPr lang="fr-FR" sz="3600" b="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16632"/>
            <a:ext cx="84034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45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isultati immagini per giardino della minerva salerno"/>
          <p:cNvPicPr>
            <a:picLocks noChangeAspect="1" noChangeArrowheads="1"/>
          </p:cNvPicPr>
          <p:nvPr/>
        </p:nvPicPr>
        <p:blipFill>
          <a:blip r:embed="rId2" cstate="print"/>
          <a:stretch>
            <a:fillRect/>
          </a:stretch>
        </p:blipFill>
        <p:spPr bwMode="auto">
          <a:xfrm>
            <a:off x="4534682" y="3714752"/>
            <a:ext cx="4247317" cy="2845686"/>
          </a:xfrm>
          <a:prstGeom prst="rect">
            <a:avLst/>
          </a:prstGeom>
          <a:noFill/>
          <a:effectLst>
            <a:outerShdw blurRad="63500" sx="102000" sy="102000" algn="ctr" rotWithShape="0">
              <a:prstClr val="black">
                <a:alpha val="40000"/>
              </a:prstClr>
            </a:outerShdw>
          </a:effectLst>
        </p:spPr>
      </p:pic>
      <p:pic>
        <p:nvPicPr>
          <p:cNvPr id="37894" name="Picture 6" descr="Risultati immagini per GIARDINI DELLA MINERVA SALERNO"/>
          <p:cNvPicPr>
            <a:picLocks noChangeAspect="1" noChangeArrowheads="1"/>
          </p:cNvPicPr>
          <p:nvPr/>
        </p:nvPicPr>
        <p:blipFill>
          <a:blip r:embed="rId3" cstate="print"/>
          <a:srcRect/>
          <a:stretch>
            <a:fillRect/>
          </a:stretch>
        </p:blipFill>
        <p:spPr bwMode="auto">
          <a:xfrm>
            <a:off x="714348" y="928670"/>
            <a:ext cx="3962810" cy="264187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p:cNvSpPr>
            <a:spLocks noGrp="1"/>
          </p:cNvSpPr>
          <p:nvPr>
            <p:ph type="subTitle" idx="1"/>
          </p:nvPr>
        </p:nvSpPr>
        <p:spPr>
          <a:xfrm>
            <a:off x="1571604" y="-500090"/>
            <a:ext cx="6400800" cy="3567122"/>
          </a:xfrm>
        </p:spPr>
        <p:txBody>
          <a:bodyPr>
            <a:normAutofit lnSpcReduction="10000"/>
          </a:bodyPr>
          <a:lstStyle/>
          <a:p>
            <a:endParaRPr lang="it-IT" sz="7200" dirty="0" smtClean="0">
              <a:solidFill>
                <a:schemeClr val="tx2">
                  <a:lumMod val="60000"/>
                  <a:lumOff val="40000"/>
                </a:schemeClr>
              </a:solidFill>
              <a:latin typeface="Algerian" pitchFamily="82" charset="0"/>
            </a:endParaRPr>
          </a:p>
          <a:p>
            <a:pPr algn="ctr"/>
            <a:r>
              <a:rPr lang="it-IT" sz="6600" dirty="0" smtClean="0">
                <a:solidFill>
                  <a:schemeClr val="tx2">
                    <a:lumMod val="60000"/>
                    <a:lumOff val="40000"/>
                  </a:schemeClr>
                </a:solidFill>
                <a:latin typeface="Algerian" pitchFamily="82" charset="0"/>
              </a:rPr>
              <a:t> le TOUR De </a:t>
            </a:r>
          </a:p>
          <a:p>
            <a:pPr algn="ctr"/>
            <a:r>
              <a:rPr lang="it-IT" sz="6600" dirty="0" smtClean="0">
                <a:solidFill>
                  <a:schemeClr val="tx2">
                    <a:lumMod val="60000"/>
                    <a:lumOff val="40000"/>
                  </a:schemeClr>
                </a:solidFill>
                <a:latin typeface="Algerian" pitchFamily="82" charset="0"/>
              </a:rPr>
              <a:t>SALERNO</a:t>
            </a:r>
            <a:endParaRPr lang="it-IT" sz="6600" dirty="0">
              <a:solidFill>
                <a:schemeClr val="tx2">
                  <a:lumMod val="60000"/>
                  <a:lumOff val="40000"/>
                </a:schemeClr>
              </a:solidFill>
              <a:latin typeface="Algerian" pitchFamily="82" charset="0"/>
            </a:endParaRPr>
          </a:p>
        </p:txBody>
      </p:sp>
      <p:pic>
        <p:nvPicPr>
          <p:cNvPr id="11266" name="Picture 2" descr="Risultati immagini per salerno"/>
          <p:cNvPicPr>
            <a:picLocks noChangeAspect="1" noChangeArrowheads="1"/>
          </p:cNvPicPr>
          <p:nvPr/>
        </p:nvPicPr>
        <p:blipFill>
          <a:blip r:embed="rId2" cstate="print"/>
          <a:srcRect/>
          <a:stretch>
            <a:fillRect/>
          </a:stretch>
        </p:blipFill>
        <p:spPr bwMode="auto">
          <a:xfrm>
            <a:off x="1785918" y="3214686"/>
            <a:ext cx="5715040" cy="3192265"/>
          </a:xfrm>
          <a:prstGeom prst="rect">
            <a:avLst/>
          </a:prstGeom>
          <a:noFill/>
          <a:effectLst>
            <a:outerShdw blurRad="50800" dist="38100" dir="16200000"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t"/>
          <a:lstStyle/>
          <a:p>
            <a:pPr algn="ctr"/>
            <a:r>
              <a:rPr lang="it-IT" dirty="0" smtClean="0">
                <a:solidFill>
                  <a:schemeClr val="tx2">
                    <a:lumMod val="60000"/>
                    <a:lumOff val="40000"/>
                  </a:schemeClr>
                </a:solidFill>
              </a:rPr>
              <a:t> L'AQUEDUC </a:t>
            </a:r>
            <a:r>
              <a:rPr lang="it-IT" dirty="0" smtClean="0">
                <a:solidFill>
                  <a:schemeClr val="tx2">
                    <a:lumMod val="60000"/>
                    <a:lumOff val="40000"/>
                  </a:schemeClr>
                </a:solidFill>
              </a:rPr>
              <a:t>MEDIEVAL</a:t>
            </a:r>
            <a:endParaRPr lang="it-IT" sz="4000" dirty="0">
              <a:solidFill>
                <a:schemeClr val="tx2">
                  <a:lumMod val="60000"/>
                  <a:lumOff val="40000"/>
                </a:schemeClr>
              </a:solidFill>
            </a:endParaRPr>
          </a:p>
        </p:txBody>
      </p:sp>
      <p:sp>
        <p:nvSpPr>
          <p:cNvPr id="3" name="Segnaposto contenuto 2"/>
          <p:cNvSpPr>
            <a:spLocks noGrp="1"/>
          </p:cNvSpPr>
          <p:nvPr>
            <p:ph idx="1"/>
          </p:nvPr>
        </p:nvSpPr>
        <p:spPr>
          <a:xfrm>
            <a:off x="428596" y="1714488"/>
            <a:ext cx="8229600" cy="4389120"/>
          </a:xfrm>
        </p:spPr>
        <p:txBody>
          <a:bodyPr anchor="t"/>
          <a:lstStyle/>
          <a:p>
            <a:pPr algn="ctr">
              <a:buNone/>
            </a:pPr>
            <a:r>
              <a:rPr lang="it-IT" sz="2000" dirty="0" smtClean="0"/>
              <a:t>L'</a:t>
            </a:r>
            <a:r>
              <a:rPr lang="it-IT" sz="2000" dirty="0" err="1" smtClean="0"/>
              <a:t>aqueduc</a:t>
            </a:r>
            <a:r>
              <a:rPr lang="it-IT" sz="2000" dirty="0" smtClean="0"/>
              <a:t> </a:t>
            </a:r>
            <a:r>
              <a:rPr lang="it-IT" sz="2000" dirty="0" err="1" smtClean="0"/>
              <a:t>Médiéval</a:t>
            </a:r>
            <a:r>
              <a:rPr lang="it-IT" sz="2000" dirty="0" smtClean="0"/>
              <a:t> de Salerno, </a:t>
            </a:r>
            <a:r>
              <a:rPr lang="it-IT" sz="2000" dirty="0" err="1" smtClean="0"/>
              <a:t>nommé</a:t>
            </a:r>
            <a:r>
              <a:rPr lang="it-IT" sz="2000" dirty="0" smtClean="0"/>
              <a:t> "</a:t>
            </a:r>
            <a:r>
              <a:rPr lang="it-IT" sz="2000" dirty="0" err="1" smtClean="0"/>
              <a:t>Ponts</a:t>
            </a:r>
            <a:r>
              <a:rPr lang="it-IT" sz="2000" dirty="0" smtClean="0"/>
              <a:t> </a:t>
            </a:r>
            <a:r>
              <a:rPr lang="it-IT" sz="2000" dirty="0" err="1" smtClean="0"/>
              <a:t>du</a:t>
            </a:r>
            <a:r>
              <a:rPr lang="it-IT" sz="2000" dirty="0" smtClean="0"/>
              <a:t> </a:t>
            </a:r>
            <a:r>
              <a:rPr lang="it-IT" sz="2000" dirty="0" err="1" smtClean="0"/>
              <a:t>Diable</a:t>
            </a:r>
            <a:r>
              <a:rPr lang="it-IT" sz="2000" dirty="0" smtClean="0"/>
              <a:t>” a  un </a:t>
            </a:r>
            <a:r>
              <a:rPr lang="it-IT" sz="2000" dirty="0" err="1" smtClean="0"/>
              <a:t>passé</a:t>
            </a:r>
            <a:r>
              <a:rPr lang="it-IT" sz="2000" dirty="0" smtClean="0"/>
              <a:t> </a:t>
            </a:r>
            <a:r>
              <a:rPr lang="it-IT" sz="2000" dirty="0" err="1" smtClean="0"/>
              <a:t>glorieux</a:t>
            </a:r>
            <a:r>
              <a:rPr lang="it-IT" sz="2000" dirty="0" smtClean="0"/>
              <a:t>, </a:t>
            </a:r>
            <a:r>
              <a:rPr lang="it-IT" sz="2000" dirty="0" err="1" smtClean="0"/>
              <a:t>fait</a:t>
            </a:r>
            <a:r>
              <a:rPr lang="it-IT" sz="2000" dirty="0" smtClean="0"/>
              <a:t> d'</a:t>
            </a:r>
            <a:r>
              <a:rPr lang="it-IT" sz="2000" dirty="0" err="1" smtClean="0"/>
              <a:t>histoires</a:t>
            </a:r>
            <a:r>
              <a:rPr lang="it-IT" sz="2000" dirty="0" smtClean="0"/>
              <a:t> et de </a:t>
            </a:r>
            <a:r>
              <a:rPr lang="it-IT" sz="2000" dirty="0" err="1" smtClean="0"/>
              <a:t>légendes</a:t>
            </a:r>
            <a:r>
              <a:rPr lang="it-IT" sz="2000" dirty="0" smtClean="0"/>
              <a:t>. Il </a:t>
            </a:r>
            <a:r>
              <a:rPr lang="it-IT" sz="2000" dirty="0" err="1" smtClean="0"/>
              <a:t>fut</a:t>
            </a:r>
            <a:r>
              <a:rPr lang="it-IT" sz="2000" dirty="0" smtClean="0"/>
              <a:t> </a:t>
            </a:r>
            <a:r>
              <a:rPr lang="it-IT" sz="2000" dirty="0" err="1" smtClean="0"/>
              <a:t>construit</a:t>
            </a:r>
            <a:r>
              <a:rPr lang="it-IT" sz="2000" dirty="0" smtClean="0"/>
              <a:t> par </a:t>
            </a:r>
            <a:r>
              <a:rPr lang="it-IT" sz="2000" dirty="0" err="1" smtClean="0"/>
              <a:t>les</a:t>
            </a:r>
            <a:r>
              <a:rPr lang="it-IT" sz="2000" dirty="0" smtClean="0"/>
              <a:t> Longobardi  </a:t>
            </a:r>
            <a:r>
              <a:rPr lang="it-IT" sz="2000" dirty="0" err="1" smtClean="0"/>
              <a:t>entre</a:t>
            </a:r>
            <a:r>
              <a:rPr lang="it-IT" sz="2000" dirty="0" smtClean="0"/>
              <a:t> le VIII  et le IX siècle, </a:t>
            </a:r>
            <a:r>
              <a:rPr lang="it-IT" sz="2000" dirty="0" err="1" smtClean="0"/>
              <a:t>puis</a:t>
            </a:r>
            <a:r>
              <a:rPr lang="it-IT" sz="2000" dirty="0" smtClean="0"/>
              <a:t> </a:t>
            </a:r>
            <a:r>
              <a:rPr lang="it-IT" sz="2000" dirty="0" err="1" smtClean="0"/>
              <a:t>restauré</a:t>
            </a:r>
            <a:r>
              <a:rPr lang="it-IT" sz="2000" dirty="0" smtClean="0"/>
              <a:t> par </a:t>
            </a:r>
            <a:r>
              <a:rPr lang="it-IT" sz="2000" dirty="0" err="1" smtClean="0"/>
              <a:t>les</a:t>
            </a:r>
            <a:r>
              <a:rPr lang="it-IT" sz="2000" dirty="0" smtClean="0"/>
              <a:t> </a:t>
            </a:r>
            <a:r>
              <a:rPr lang="it-IT" sz="2000" dirty="0" err="1" smtClean="0"/>
              <a:t>Normands</a:t>
            </a:r>
            <a:r>
              <a:rPr lang="it-IT" sz="2000" dirty="0" smtClean="0"/>
              <a:t> </a:t>
            </a:r>
            <a:r>
              <a:rPr lang="it-IT" sz="2000" dirty="0" err="1" smtClean="0"/>
              <a:t>au</a:t>
            </a:r>
            <a:r>
              <a:rPr lang="it-IT" sz="2000" dirty="0" smtClean="0"/>
              <a:t>  XI siècle. La </a:t>
            </a:r>
            <a:r>
              <a:rPr lang="it-IT" sz="2000" dirty="0" err="1" smtClean="0"/>
              <a:t>structure</a:t>
            </a:r>
            <a:r>
              <a:rPr lang="it-IT" sz="2000" dirty="0" smtClean="0"/>
              <a:t> </a:t>
            </a:r>
            <a:r>
              <a:rPr lang="it-IT" sz="2000" dirty="0" err="1" smtClean="0"/>
              <a:t>avait</a:t>
            </a:r>
            <a:r>
              <a:rPr lang="it-IT" sz="2000" dirty="0" smtClean="0"/>
              <a:t> le </a:t>
            </a:r>
            <a:r>
              <a:rPr lang="it-IT" sz="2000" dirty="0" err="1" smtClean="0"/>
              <a:t>but</a:t>
            </a:r>
            <a:r>
              <a:rPr lang="it-IT" sz="2000" dirty="0" smtClean="0"/>
              <a:t> de </a:t>
            </a:r>
            <a:r>
              <a:rPr lang="it-IT" sz="2000" dirty="0" err="1" smtClean="0"/>
              <a:t>fournir</a:t>
            </a:r>
            <a:r>
              <a:rPr lang="it-IT" sz="2000" dirty="0" smtClean="0"/>
              <a:t> l’eau </a:t>
            </a:r>
            <a:r>
              <a:rPr lang="it-IT" sz="2000" dirty="0" err="1" smtClean="0"/>
              <a:t>aux</a:t>
            </a:r>
            <a:r>
              <a:rPr lang="it-IT" sz="2000" dirty="0" smtClean="0"/>
              <a:t> </a:t>
            </a:r>
            <a:r>
              <a:rPr lang="it-IT" sz="2000" dirty="0" err="1" smtClean="0"/>
              <a:t>Monastères</a:t>
            </a:r>
            <a:r>
              <a:rPr lang="it-IT" sz="2000" dirty="0" smtClean="0"/>
              <a:t> de Saint Benedetto et </a:t>
            </a:r>
            <a:r>
              <a:rPr lang="it-IT" sz="2000" dirty="0" err="1" smtClean="0"/>
              <a:t>Piantanova</a:t>
            </a:r>
            <a:r>
              <a:rPr lang="it-IT" sz="2000" dirty="0" smtClean="0"/>
              <a:t>. </a:t>
            </a:r>
            <a:endParaRPr lang="it-IT" sz="2000" dirty="0"/>
          </a:p>
          <a:p>
            <a:pPr algn="ctr">
              <a:buNone/>
            </a:pPr>
            <a:endParaRPr lang="it-IT" sz="2000" dirty="0"/>
          </a:p>
        </p:txBody>
      </p:sp>
      <p:pic>
        <p:nvPicPr>
          <p:cNvPr id="9218" name="Picture 2" descr="Risultati immagini per l'acquedotto di salerno"/>
          <p:cNvPicPr>
            <a:picLocks noChangeAspect="1" noChangeArrowheads="1"/>
          </p:cNvPicPr>
          <p:nvPr/>
        </p:nvPicPr>
        <p:blipFill>
          <a:blip r:embed="rId2" cstate="print"/>
          <a:srcRect/>
          <a:stretch>
            <a:fillRect/>
          </a:stretch>
        </p:blipFill>
        <p:spPr bwMode="auto">
          <a:xfrm>
            <a:off x="1500166" y="3714752"/>
            <a:ext cx="6298741" cy="2901667"/>
          </a:xfrm>
          <a:prstGeom prst="rect">
            <a:avLst/>
          </a:prstGeom>
          <a:noFill/>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290"/>
            <a:ext cx="8229600" cy="1143000"/>
          </a:xfrm>
        </p:spPr>
        <p:txBody>
          <a:bodyPr/>
          <a:lstStyle/>
          <a:p>
            <a:pPr algn="ctr"/>
            <a:r>
              <a:rPr lang="it-IT" sz="4000" dirty="0" smtClean="0">
                <a:solidFill>
                  <a:schemeClr val="tx2">
                    <a:lumMod val="60000"/>
                    <a:lumOff val="40000"/>
                  </a:schemeClr>
                </a:solidFill>
              </a:rPr>
              <a:t>LA FONCTION</a:t>
            </a:r>
            <a:endParaRPr lang="it-IT" dirty="0">
              <a:solidFill>
                <a:schemeClr val="tx2">
                  <a:lumMod val="60000"/>
                  <a:lumOff val="40000"/>
                </a:schemeClr>
              </a:solidFill>
            </a:endParaRPr>
          </a:p>
        </p:txBody>
      </p:sp>
      <p:sp>
        <p:nvSpPr>
          <p:cNvPr id="3" name="Segnaposto contenuto 2"/>
          <p:cNvSpPr>
            <a:spLocks noGrp="1"/>
          </p:cNvSpPr>
          <p:nvPr>
            <p:ph idx="1"/>
          </p:nvPr>
        </p:nvSpPr>
        <p:spPr>
          <a:xfrm>
            <a:off x="500034" y="1571612"/>
            <a:ext cx="8229600" cy="4389120"/>
          </a:xfrm>
        </p:spPr>
        <p:txBody>
          <a:bodyPr>
            <a:normAutofit/>
          </a:bodyPr>
          <a:lstStyle/>
          <a:p>
            <a:pPr algn="ctr">
              <a:buNone/>
            </a:pPr>
            <a:r>
              <a:rPr lang="fr-FR" sz="2000" dirty="0"/>
              <a:t>L</a:t>
            </a:r>
            <a:r>
              <a:rPr lang="fr-FR" sz="2000" dirty="0" smtClean="0"/>
              <a:t>e sous-sol de la ville de Salerno est plein de cours d‘eau, torrents, ruisseaux, ruisselets; qui naissent dans la zone la plus ancienne de la ville et il était donc </a:t>
            </a:r>
            <a:r>
              <a:rPr lang="fr-FR" sz="2000" dirty="0" smtClean="0"/>
              <a:t>possible d’irriguer </a:t>
            </a:r>
            <a:r>
              <a:rPr lang="fr-FR" sz="2000" dirty="0" smtClean="0"/>
              <a:t>le </a:t>
            </a:r>
            <a:r>
              <a:rPr lang="fr-FR" sz="2000" dirty="0" err="1" smtClean="0"/>
              <a:t>Hortus</a:t>
            </a:r>
            <a:r>
              <a:rPr lang="fr-FR" sz="2000" dirty="0" smtClean="0"/>
              <a:t> Magnus de l'École Médical </a:t>
            </a:r>
            <a:r>
              <a:rPr lang="fr-FR" sz="2000" dirty="0" err="1" smtClean="0"/>
              <a:t>Salernitaine</a:t>
            </a:r>
            <a:r>
              <a:rPr lang="fr-FR" sz="2000" dirty="0" smtClean="0"/>
              <a:t>,  connu comme </a:t>
            </a:r>
            <a:r>
              <a:rPr lang="fr-FR" sz="2000" dirty="0" err="1" smtClean="0"/>
              <a:t>le"Jardin</a:t>
            </a:r>
            <a:r>
              <a:rPr lang="fr-FR" sz="2000" dirty="0" smtClean="0"/>
              <a:t> de la Minerve"</a:t>
            </a:r>
            <a:endParaRPr lang="it-IT" sz="2000" dirty="0"/>
          </a:p>
        </p:txBody>
      </p:sp>
      <p:pic>
        <p:nvPicPr>
          <p:cNvPr id="8196" name="Picture 4" descr="Immagine correlata"/>
          <p:cNvPicPr>
            <a:picLocks noChangeAspect="1" noChangeArrowheads="1"/>
          </p:cNvPicPr>
          <p:nvPr/>
        </p:nvPicPr>
        <p:blipFill>
          <a:blip r:embed="rId2" cstate="print"/>
          <a:stretch>
            <a:fillRect/>
          </a:stretch>
        </p:blipFill>
        <p:spPr bwMode="auto">
          <a:xfrm>
            <a:off x="2555776" y="3212976"/>
            <a:ext cx="4623711" cy="2778549"/>
          </a:xfrm>
          <a:prstGeom prst="rect">
            <a:avLst/>
          </a:prstGeom>
          <a:noFill/>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p:spPr>
        <p:txBody>
          <a:bodyPr>
            <a:normAutofit/>
          </a:bodyPr>
          <a:lstStyle/>
          <a:p>
            <a:pPr algn="ctr"/>
            <a:r>
              <a:rPr lang="it-IT" sz="4000" dirty="0" smtClean="0">
                <a:solidFill>
                  <a:schemeClr val="tx2">
                    <a:lumMod val="60000"/>
                    <a:lumOff val="40000"/>
                  </a:schemeClr>
                </a:solidFill>
              </a:rPr>
              <a:t> LA LÉGENDE    </a:t>
            </a:r>
            <a:endParaRPr lang="it-IT" sz="4000" dirty="0">
              <a:solidFill>
                <a:schemeClr val="tx2">
                  <a:lumMod val="60000"/>
                  <a:lumOff val="40000"/>
                </a:schemeClr>
              </a:solidFill>
            </a:endParaRPr>
          </a:p>
        </p:txBody>
      </p:sp>
      <p:sp>
        <p:nvSpPr>
          <p:cNvPr id="3" name="Segnaposto contenuto 2"/>
          <p:cNvSpPr>
            <a:spLocks noGrp="1"/>
          </p:cNvSpPr>
          <p:nvPr>
            <p:ph idx="1"/>
          </p:nvPr>
        </p:nvSpPr>
        <p:spPr>
          <a:xfrm>
            <a:off x="2786050" y="1700808"/>
            <a:ext cx="5602374" cy="4759990"/>
          </a:xfrm>
        </p:spPr>
        <p:txBody>
          <a:bodyPr anchor="ctr">
            <a:normAutofit/>
          </a:bodyPr>
          <a:lstStyle/>
          <a:p>
            <a:pPr algn="ctr">
              <a:buNone/>
            </a:pPr>
            <a:r>
              <a:rPr lang="fr-FR" sz="2000" dirty="0" smtClean="0"/>
              <a:t>Selon une légende, en effet, sous les ponts du Diable  se rencontrèrent, pour se réfugier dans une nuit orageuse, les quatre fondateurs de l'École de Médecine de Salerno, l'arabe Adela, le grec Ponto, le juif </a:t>
            </a:r>
            <a:r>
              <a:rPr lang="fr-FR" sz="2000" dirty="0" err="1" smtClean="0"/>
              <a:t>Elino</a:t>
            </a:r>
            <a:r>
              <a:rPr lang="fr-FR" sz="2000" dirty="0" smtClean="0"/>
              <a:t> et le latin Salerno. </a:t>
            </a:r>
          </a:p>
          <a:p>
            <a:pPr algn="ctr">
              <a:buNone/>
            </a:pPr>
            <a:r>
              <a:rPr lang="fr-FR" sz="2000" dirty="0" smtClean="0"/>
              <a:t>Les quatre était blessés et </a:t>
            </a:r>
            <a:r>
              <a:rPr lang="fr-FR" sz="2000" dirty="0" smtClean="0"/>
              <a:t>prirent </a:t>
            </a:r>
            <a:r>
              <a:rPr lang="fr-FR" sz="2000" dirty="0" smtClean="0"/>
              <a:t>à se soigner l'un l'autre; et ils restèrent séduits de la culture médicale des autres; et ainsi se consacra  origine de l'École </a:t>
            </a:r>
            <a:r>
              <a:rPr lang="fr-FR" sz="2000" dirty="0" smtClean="0"/>
              <a:t>de Médicine </a:t>
            </a:r>
            <a:r>
              <a:rPr lang="fr-FR" sz="2000" dirty="0" smtClean="0"/>
              <a:t>de Salerno</a:t>
            </a:r>
            <a:r>
              <a:rPr lang="fr-FR" sz="2000" dirty="0" smtClean="0"/>
              <a:t>. </a:t>
            </a:r>
            <a:endParaRPr lang="it-IT" sz="2000" dirty="0" smtClean="0"/>
          </a:p>
          <a:p>
            <a:pPr algn="ctr">
              <a:buNone/>
            </a:pPr>
            <a:r>
              <a:rPr lang="fr-FR" sz="2000" dirty="0" smtClean="0"/>
              <a:t>L'existence de cette légende est née près de l'aqueduc et pour cela les Ponts du Diable furent un endroit bien connu et reconnaissable </a:t>
            </a:r>
            <a:r>
              <a:rPr lang="fr-FR" sz="2000" dirty="0"/>
              <a:t>à</a:t>
            </a:r>
            <a:r>
              <a:rPr lang="fr-FR" sz="2000" dirty="0" smtClean="0"/>
              <a:t> Salerno et </a:t>
            </a:r>
            <a:r>
              <a:rPr lang="fr-FR" sz="2000" dirty="0" smtClean="0"/>
              <a:t>en </a:t>
            </a:r>
            <a:r>
              <a:rPr lang="fr-FR" sz="2000" dirty="0" smtClean="0"/>
              <a:t>toute l’Italie.</a:t>
            </a:r>
            <a:endParaRPr lang="it-IT" sz="2000" dirty="0"/>
          </a:p>
        </p:txBody>
      </p:sp>
      <p:sp>
        <p:nvSpPr>
          <p:cNvPr id="7170" name="AutoShape 2" descr="Risultati immagini per pergamena con bamb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172" name="AutoShape 4" descr="Risultati immagini per pergamena con bamb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74" name="Picture 6" descr="Risultati immagini per pergamena con bambini"/>
          <p:cNvPicPr>
            <a:picLocks noChangeAspect="1" noChangeArrowheads="1"/>
          </p:cNvPicPr>
          <p:nvPr/>
        </p:nvPicPr>
        <p:blipFill>
          <a:blip r:embed="rId2" cstate="print"/>
          <a:stretch>
            <a:fillRect/>
          </a:stretch>
        </p:blipFill>
        <p:spPr bwMode="auto">
          <a:xfrm>
            <a:off x="214282" y="2071678"/>
            <a:ext cx="2507657" cy="26432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428604"/>
            <a:ext cx="8229600" cy="1143000"/>
          </a:xfrm>
        </p:spPr>
        <p:txBody>
          <a:bodyPr>
            <a:normAutofit/>
          </a:bodyPr>
          <a:lstStyle/>
          <a:p>
            <a:pPr algn="ctr"/>
            <a:r>
              <a:rPr lang="it-IT" sz="4000" dirty="0" smtClean="0">
                <a:solidFill>
                  <a:schemeClr val="tx2">
                    <a:lumMod val="60000"/>
                    <a:lumOff val="40000"/>
                  </a:schemeClr>
                </a:solidFill>
              </a:rPr>
              <a:t>LA CATHÉDRALE DE SAINT MATHIEU</a:t>
            </a:r>
            <a:endParaRPr lang="it-IT" sz="4000" dirty="0">
              <a:solidFill>
                <a:schemeClr val="tx2">
                  <a:lumMod val="60000"/>
                  <a:lumOff val="40000"/>
                </a:schemeClr>
              </a:solidFill>
            </a:endParaRPr>
          </a:p>
        </p:txBody>
      </p:sp>
      <p:sp>
        <p:nvSpPr>
          <p:cNvPr id="3" name="Segnaposto contenuto 2"/>
          <p:cNvSpPr>
            <a:spLocks noGrp="1"/>
          </p:cNvSpPr>
          <p:nvPr>
            <p:ph idx="1"/>
          </p:nvPr>
        </p:nvSpPr>
        <p:spPr>
          <a:xfrm>
            <a:off x="467544" y="1700808"/>
            <a:ext cx="8229600" cy="4536504"/>
          </a:xfrm>
        </p:spPr>
        <p:txBody>
          <a:bodyPr anchor="ctr">
            <a:noAutofit/>
          </a:bodyPr>
          <a:lstStyle/>
          <a:p>
            <a:pPr algn="ctr">
              <a:buNone/>
            </a:pPr>
            <a:r>
              <a:rPr lang="fr-FR" sz="2100" dirty="0" smtClean="0"/>
              <a:t>La Cathédrale de Saint Mathieu, ou Cathédrale de Salerno, fut fondée par Roberto le Guiscard et consacrée par Pape Grégoire VII en mars 1084. </a:t>
            </a:r>
            <a:endParaRPr lang="fr-FR" sz="2100" dirty="0" smtClean="0"/>
          </a:p>
          <a:p>
            <a:pPr algn="ctr">
              <a:buNone/>
            </a:pPr>
            <a:r>
              <a:rPr lang="fr-FR" sz="2100" dirty="0"/>
              <a:t>Sur le méridional de la cathédrale on trouve le clocher qui remonte au XII siècle.</a:t>
            </a:r>
          </a:p>
          <a:p>
            <a:pPr algn="ctr">
              <a:buNone/>
            </a:pPr>
            <a:r>
              <a:rPr lang="fr-FR" sz="2100" dirty="0"/>
              <a:t>La cathédrale présente une plante articulée à trois nefs et trois absides</a:t>
            </a:r>
            <a:endParaRPr lang="fr-FR" sz="2100" dirty="0" smtClean="0"/>
          </a:p>
          <a:p>
            <a:pPr algn="ctr">
              <a:buNone/>
            </a:pPr>
            <a:r>
              <a:rPr lang="fr-FR" sz="2100" dirty="0" smtClean="0"/>
              <a:t>La structure actuelle remonte au tremblement de terre de 5 juin 1688, quand elle a été complètement reconstruite. </a:t>
            </a:r>
            <a:endParaRPr lang="fr-FR" sz="2100" dirty="0" smtClean="0"/>
          </a:p>
          <a:p>
            <a:pPr algn="ctr">
              <a:buNone/>
            </a:pPr>
            <a:r>
              <a:rPr lang="fr-FR" sz="2100" dirty="0" smtClean="0"/>
              <a:t>L'entrée </a:t>
            </a:r>
            <a:r>
              <a:rPr lang="fr-FR" sz="2100" dirty="0" smtClean="0"/>
              <a:t>principale a été modifiée, la cour est entourée par un passage couvert de vingt-huit colonnes simples avec des arcs et une série de tombes romaines</a:t>
            </a:r>
            <a:r>
              <a:rPr lang="fr-FR" sz="2100" dirty="0" smtClean="0"/>
              <a:t>.</a:t>
            </a:r>
            <a:endParaRPr lang="it-IT" sz="2100" dirty="0" smtClean="0"/>
          </a:p>
          <a:p>
            <a:pPr algn="ctr">
              <a:buNone/>
            </a:pPr>
            <a:r>
              <a:rPr lang="fr-FR" sz="2100" dirty="0" smtClean="0"/>
              <a:t> L' élément de nouveauté est donné par la forme de la crypte où reposent les dépouilles mortelles de Saint Mathieu.</a:t>
            </a:r>
            <a:endParaRPr lang="it-IT" sz="2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isultati immagini per cattedrale di san matteo"/>
          <p:cNvPicPr>
            <a:picLocks noChangeAspect="1" noChangeArrowheads="1"/>
          </p:cNvPicPr>
          <p:nvPr/>
        </p:nvPicPr>
        <p:blipFill>
          <a:blip r:embed="rId2" cstate="print"/>
          <a:srcRect/>
          <a:stretch>
            <a:fillRect/>
          </a:stretch>
        </p:blipFill>
        <p:spPr bwMode="auto">
          <a:xfrm>
            <a:off x="285720" y="857232"/>
            <a:ext cx="4286248" cy="2710099"/>
          </a:xfrm>
          <a:prstGeom prst="rect">
            <a:avLst/>
          </a:prstGeom>
          <a:noFill/>
          <a:effectLst>
            <a:outerShdw blurRad="50800" dist="38100" dir="16200000" rotWithShape="0">
              <a:prstClr val="black">
                <a:alpha val="40000"/>
              </a:prstClr>
            </a:outerShdw>
          </a:effectLst>
        </p:spPr>
      </p:pic>
      <p:pic>
        <p:nvPicPr>
          <p:cNvPr id="24580" name="Picture 4" descr="Risultati immagini per cattedrale di san matteo"/>
          <p:cNvPicPr>
            <a:picLocks noChangeAspect="1" noChangeArrowheads="1"/>
          </p:cNvPicPr>
          <p:nvPr/>
        </p:nvPicPr>
        <p:blipFill>
          <a:blip r:embed="rId3" cstate="print"/>
          <a:srcRect/>
          <a:stretch>
            <a:fillRect/>
          </a:stretch>
        </p:blipFill>
        <p:spPr bwMode="auto">
          <a:xfrm>
            <a:off x="4572000" y="3714752"/>
            <a:ext cx="4224818" cy="2814717"/>
          </a:xfrm>
          <a:prstGeom prst="rect">
            <a:avLst/>
          </a:prstGeom>
          <a:noFill/>
          <a:effectLst>
            <a:outerShdw blurRad="50800" dist="38100" dir="16200000" rotWithShape="0">
              <a:prstClr val="black">
                <a:alpha val="40000"/>
              </a:prstClr>
            </a:outerShdw>
          </a:effectLst>
        </p:spPr>
      </p:pic>
      <p:sp>
        <p:nvSpPr>
          <p:cNvPr id="6" name="CasellaDiTesto 5"/>
          <p:cNvSpPr txBox="1"/>
          <p:nvPr/>
        </p:nvSpPr>
        <p:spPr>
          <a:xfrm>
            <a:off x="5148064" y="1667849"/>
            <a:ext cx="3312368" cy="769441"/>
          </a:xfrm>
          <a:prstGeom prst="rect">
            <a:avLst/>
          </a:prstGeom>
          <a:noFill/>
        </p:spPr>
        <p:txBody>
          <a:bodyPr wrap="square" rtlCol="0">
            <a:spAutoFit/>
          </a:bodyPr>
          <a:lstStyle/>
          <a:p>
            <a:r>
              <a:rPr lang="it-IT" sz="4400" dirty="0" smtClean="0">
                <a:solidFill>
                  <a:schemeClr val="tx2">
                    <a:lumMod val="60000"/>
                    <a:lumOff val="40000"/>
                  </a:schemeClr>
                </a:solidFill>
              </a:rPr>
              <a:t>LE </a:t>
            </a:r>
            <a:r>
              <a:rPr lang="it-IT" sz="4000" dirty="0" smtClean="0">
                <a:solidFill>
                  <a:schemeClr val="tx2">
                    <a:lumMod val="60000"/>
                    <a:lumOff val="40000"/>
                  </a:schemeClr>
                </a:solidFill>
              </a:rPr>
              <a:t>CLOITRE</a:t>
            </a:r>
            <a:endParaRPr lang="it-IT" sz="4000" dirty="0">
              <a:solidFill>
                <a:schemeClr val="tx2">
                  <a:lumMod val="60000"/>
                  <a:lumOff val="40000"/>
                </a:schemeClr>
              </a:solidFill>
            </a:endParaRPr>
          </a:p>
        </p:txBody>
      </p:sp>
      <p:sp>
        <p:nvSpPr>
          <p:cNvPr id="7" name="CasellaDiTesto 6"/>
          <p:cNvSpPr txBox="1"/>
          <p:nvPr/>
        </p:nvSpPr>
        <p:spPr>
          <a:xfrm>
            <a:off x="899592" y="4149080"/>
            <a:ext cx="3096344" cy="707886"/>
          </a:xfrm>
          <a:prstGeom prst="rect">
            <a:avLst/>
          </a:prstGeom>
          <a:noFill/>
        </p:spPr>
        <p:txBody>
          <a:bodyPr wrap="square" rtlCol="0">
            <a:spAutoFit/>
          </a:bodyPr>
          <a:lstStyle/>
          <a:p>
            <a:r>
              <a:rPr lang="it-IT" sz="4000" dirty="0" smtClean="0">
                <a:solidFill>
                  <a:schemeClr val="tx2">
                    <a:lumMod val="60000"/>
                    <a:lumOff val="40000"/>
                  </a:schemeClr>
                </a:solidFill>
              </a:rPr>
              <a:t>LA CRYPTE</a:t>
            </a:r>
            <a:endParaRPr lang="it-IT" sz="40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t">
            <a:normAutofit/>
          </a:bodyPr>
          <a:lstStyle/>
          <a:p>
            <a:pPr algn="ctr"/>
            <a:r>
              <a:rPr lang="it-IT" sz="4000" dirty="0" smtClean="0">
                <a:solidFill>
                  <a:schemeClr val="tx2">
                    <a:lumMod val="60000"/>
                    <a:lumOff val="40000"/>
                  </a:schemeClr>
                </a:solidFill>
              </a:rPr>
              <a:t>LES PARTICULARITÉS</a:t>
            </a:r>
            <a:endParaRPr lang="it-IT" sz="4000" dirty="0">
              <a:solidFill>
                <a:schemeClr val="tx2">
                  <a:lumMod val="60000"/>
                  <a:lumOff val="40000"/>
                </a:schemeClr>
              </a:solidFill>
            </a:endParaRPr>
          </a:p>
        </p:txBody>
      </p:sp>
      <p:sp>
        <p:nvSpPr>
          <p:cNvPr id="3" name="Segnaposto contenuto 2"/>
          <p:cNvSpPr>
            <a:spLocks noGrp="1"/>
          </p:cNvSpPr>
          <p:nvPr>
            <p:ph idx="1"/>
          </p:nvPr>
        </p:nvSpPr>
        <p:spPr>
          <a:xfrm>
            <a:off x="571472" y="1428736"/>
            <a:ext cx="8229600" cy="4592552"/>
          </a:xfrm>
        </p:spPr>
        <p:txBody>
          <a:bodyPr anchor="t">
            <a:normAutofit/>
          </a:bodyPr>
          <a:lstStyle/>
          <a:p>
            <a:pPr algn="ctr">
              <a:buNone/>
            </a:pPr>
            <a:r>
              <a:rPr lang="fr-FR" sz="2000" dirty="0" smtClean="0"/>
              <a:t>La décoration sculpturale de toute le Cathédrale de Salerno est caractérisée par une forte présence </a:t>
            </a:r>
            <a:r>
              <a:rPr lang="fr-FR" sz="2000" dirty="0"/>
              <a:t>d'animaux</a:t>
            </a:r>
            <a:r>
              <a:rPr lang="fr-FR" sz="2000" dirty="0" smtClean="0"/>
              <a:t>: à l'entrée on trouve un lion et une lionne qu'il allaite son petit, symboles de la puissance et de la charité de l'église.</a:t>
            </a:r>
            <a:br>
              <a:rPr lang="fr-FR" sz="2000" dirty="0" smtClean="0"/>
            </a:br>
            <a:r>
              <a:rPr lang="fr-FR" sz="2000" dirty="0" smtClean="0"/>
              <a:t>L'architrave représente les dattes picorées par les oiseaux, une allusion à la nourriture spirituelle de l'âme et finalement, le singe et le lion mis aux extrêmes qui matérialisent, respectivement, l'hérésie et la vérité de l'église.</a:t>
            </a:r>
            <a:endParaRPr lang="it-IT" sz="2000" dirty="0"/>
          </a:p>
        </p:txBody>
      </p:sp>
      <p:pic>
        <p:nvPicPr>
          <p:cNvPr id="5122" name="Picture 2" descr="Immagine correlata"/>
          <p:cNvPicPr>
            <a:picLocks noChangeAspect="1" noChangeArrowheads="1"/>
          </p:cNvPicPr>
          <p:nvPr/>
        </p:nvPicPr>
        <p:blipFill>
          <a:blip r:embed="rId2" cstate="print"/>
          <a:srcRect/>
          <a:stretch>
            <a:fillRect/>
          </a:stretch>
        </p:blipFill>
        <p:spPr bwMode="auto">
          <a:xfrm>
            <a:off x="2771799" y="3925355"/>
            <a:ext cx="3816425" cy="1912176"/>
          </a:xfrm>
          <a:prstGeom prst="rect">
            <a:avLst/>
          </a:prstGeom>
          <a:noFill/>
          <a:effectLst>
            <a:outerShdw blurRad="50800" dist="38100" dir="16200000"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000108"/>
            <a:ext cx="8229600" cy="1143000"/>
          </a:xfrm>
        </p:spPr>
        <p:txBody>
          <a:bodyPr anchor="t">
            <a:normAutofit/>
          </a:bodyPr>
          <a:lstStyle/>
          <a:p>
            <a:pPr algn="ctr"/>
            <a:r>
              <a:rPr lang="fr-FR" sz="4000" smtClean="0">
                <a:solidFill>
                  <a:schemeClr val="tx2">
                    <a:lumMod val="60000"/>
                    <a:lumOff val="40000"/>
                  </a:schemeClr>
                </a:solidFill>
              </a:rPr>
              <a:t>LE JARDIN DE LA MINERVE</a:t>
            </a:r>
            <a:endParaRPr lang="it-IT" sz="4000" dirty="0">
              <a:solidFill>
                <a:schemeClr val="tx2">
                  <a:lumMod val="60000"/>
                  <a:lumOff val="40000"/>
                </a:schemeClr>
              </a:solidFill>
            </a:endParaRPr>
          </a:p>
        </p:txBody>
      </p:sp>
      <p:sp>
        <p:nvSpPr>
          <p:cNvPr id="3" name="Segnaposto contenuto 2"/>
          <p:cNvSpPr>
            <a:spLocks noGrp="1"/>
          </p:cNvSpPr>
          <p:nvPr>
            <p:ph idx="1"/>
          </p:nvPr>
        </p:nvSpPr>
        <p:spPr>
          <a:xfrm>
            <a:off x="357158" y="2357430"/>
            <a:ext cx="8072494" cy="3071834"/>
          </a:xfrm>
        </p:spPr>
        <p:txBody>
          <a:bodyPr>
            <a:noAutofit/>
          </a:bodyPr>
          <a:lstStyle/>
          <a:p>
            <a:pPr algn="ctr">
              <a:buNone/>
            </a:pPr>
            <a:r>
              <a:rPr lang="fr-FR" sz="2000" dirty="0" smtClean="0"/>
              <a:t>Dans le cœur du centre historique de Salerno on peut admirer le Jardin de la Minerve, un potager étagé.</a:t>
            </a:r>
          </a:p>
          <a:p>
            <a:pPr algn="ctr">
              <a:buNone/>
            </a:pPr>
            <a:r>
              <a:rPr lang="fr-FR" sz="2000" dirty="0" smtClean="0"/>
              <a:t> La valeur historique et culturelle du Jardin de la Minerve est liée à l'illustration d Matteo </a:t>
            </a:r>
            <a:r>
              <a:rPr lang="fr-FR" sz="2000" dirty="0" err="1" smtClean="0"/>
              <a:t>Silvatico</a:t>
            </a:r>
            <a:r>
              <a:rPr lang="fr-FR" sz="2000" dirty="0"/>
              <a:t> connaisseur de plantes pour la production de </a:t>
            </a:r>
            <a:r>
              <a:rPr lang="fr-FR" sz="2000" dirty="0" smtClean="0"/>
              <a:t>médicaments, </a:t>
            </a:r>
          </a:p>
          <a:p>
            <a:pPr algn="ctr">
              <a:buNone/>
            </a:pPr>
            <a:r>
              <a:rPr lang="fr-FR" sz="2000" dirty="0"/>
              <a:t>L</a:t>
            </a:r>
            <a:r>
              <a:rPr lang="fr-FR" sz="2000" dirty="0" smtClean="0"/>
              <a:t>e« jardin des simples" devint le premier  jardin botanique de l’occident et en particulier de la Méditerranée ,</a:t>
            </a:r>
          </a:p>
          <a:p>
            <a:pPr algn="ctr">
              <a:buNone/>
            </a:pPr>
            <a:r>
              <a:rPr lang="fr-FR" sz="2000" dirty="0" smtClean="0"/>
              <a:t> </a:t>
            </a:r>
            <a:r>
              <a:rPr lang="fr-FR" sz="2000" dirty="0"/>
              <a:t>I</a:t>
            </a:r>
            <a:r>
              <a:rPr lang="fr-FR" sz="2000" dirty="0" smtClean="0"/>
              <a:t>l sera l’ objet d’</a:t>
            </a:r>
            <a:r>
              <a:rPr lang="fr-FR" sz="2000" dirty="0"/>
              <a:t>é</a:t>
            </a:r>
            <a:r>
              <a:rPr lang="fr-FR" sz="2000" dirty="0" smtClean="0"/>
              <a:t>tudes scientifiques qui sont à la base de la naissance de la médicine naturaliste.</a:t>
            </a:r>
            <a:endParaRPr lang="it-IT"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350</TotalTime>
  <Words>412</Words>
  <Application>Microsoft Office PowerPoint</Application>
  <PresentationFormat>Presentazione su schermo (4:3)</PresentationFormat>
  <Paragraphs>34</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Equinozio</vt:lpstr>
      <vt:lpstr>a.s. 2016-20117</vt:lpstr>
      <vt:lpstr>Presentazione standard di PowerPoint</vt:lpstr>
      <vt:lpstr> L'AQUEDUC MEDIEVAL</vt:lpstr>
      <vt:lpstr>LA FONCTION</vt:lpstr>
      <vt:lpstr> LA LÉGENDE    </vt:lpstr>
      <vt:lpstr>LA CATHÉDRALE DE SAINT MATHIEU</vt:lpstr>
      <vt:lpstr>Presentazione standard di PowerPoint</vt:lpstr>
      <vt:lpstr>LES PARTICULARITÉS</vt:lpstr>
      <vt:lpstr>LE JARDIN DE LA MINERVE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Anna</cp:lastModifiedBy>
  <cp:revision>53</cp:revision>
  <dcterms:created xsi:type="dcterms:W3CDTF">2017-07-03T17:43:47Z</dcterms:created>
  <dcterms:modified xsi:type="dcterms:W3CDTF">2019-10-10T19:03:10Z</dcterms:modified>
</cp:coreProperties>
</file>