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93" r:id="rId2"/>
    <p:sldId id="257" r:id="rId3"/>
    <p:sldId id="258" r:id="rId4"/>
    <p:sldId id="286" r:id="rId5"/>
    <p:sldId id="287" r:id="rId6"/>
    <p:sldId id="259" r:id="rId7"/>
    <p:sldId id="260" r:id="rId8"/>
    <p:sldId id="261" r:id="rId9"/>
    <p:sldId id="289" r:id="rId10"/>
    <p:sldId id="262" r:id="rId11"/>
    <p:sldId id="263" r:id="rId12"/>
    <p:sldId id="290" r:id="rId13"/>
    <p:sldId id="273" r:id="rId14"/>
    <p:sldId id="292" r:id="rId15"/>
    <p:sldId id="291" r:id="rId16"/>
    <p:sldId id="275" r:id="rId17"/>
    <p:sldId id="285" r:id="rId18"/>
    <p:sldId id="281" r:id="rId19"/>
    <p:sldId id="282" r:id="rId20"/>
    <p:sldId id="283" r:id="rId21"/>
    <p:sldId id="284" r:id="rId22"/>
    <p:sldId id="278"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41A73-2001-4474-B69A-E47BAB4F4D45}" type="datetimeFigureOut">
              <a:rPr lang="it-IT" smtClean="0"/>
              <a:pPr/>
              <a:t>11/09/2019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A3BD1-1EEB-40EE-AFE4-903FBAC8F110}" type="slidenum">
              <a:rPr lang="it-IT" smtClean="0"/>
              <a:pPr/>
              <a:t>‹N›</a:t>
            </a:fld>
            <a:endParaRPr lang="it-IT"/>
          </a:p>
        </p:txBody>
      </p:sp>
    </p:spTree>
    <p:extLst>
      <p:ext uri="{BB962C8B-B14F-4D97-AF65-F5344CB8AC3E}">
        <p14:creationId xmlns:p14="http://schemas.microsoft.com/office/powerpoint/2010/main" val="12911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63A3BD1-1EEB-40EE-AFE4-903FBAC8F110}"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26C1AB8-5136-4DF7-B9D1-80A77D8196A1}" type="datetime1">
              <a:rPr lang="it-IT" smtClean="0"/>
              <a:pPr/>
              <a:t>11/09/2019</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B46B3B0-6EFF-4F4B-83B8-335224FF0C52}" type="datetime1">
              <a:rPr lang="it-IT" smtClean="0"/>
              <a:pPr/>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DC2F7C-FDD5-4BE4-8C14-8C31C71ED2E0}" type="datetime1">
              <a:rPr lang="it-IT" smtClean="0"/>
              <a:pPr/>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solidFill>
                  <a:prstClr val="black">
                    <a:tint val="75000"/>
                  </a:prstClr>
                </a:solidFill>
              </a:rPr>
              <a:pPr/>
              <a:t>11/09/2019</a:t>
            </a:fld>
            <a:endParaRPr lang="fr-FR">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fr-FR">
              <a:solidFill>
                <a:prstClr val="black">
                  <a:tint val="75000"/>
                </a:prstClr>
              </a:solidFill>
            </a:endParaRPr>
          </a:p>
        </p:txBody>
      </p:sp>
      <p:sp>
        <p:nvSpPr>
          <p:cNvPr id="6" name="Segnaposto numero diapositiva 5"/>
          <p:cNvSpPr>
            <a:spLocks noGrp="1"/>
          </p:cNvSpPr>
          <p:nvPr>
            <p:ph type="sldNum" sz="quarter" idx="12"/>
          </p:nvPr>
        </p:nvSpPr>
        <p:spPr/>
        <p:txBody>
          <a:bodyPr/>
          <a:lstStyle/>
          <a:p>
            <a:fld id="{9E59A1E0-DB34-44E7-830A-F231523EB1EE}" type="slidenum">
              <a:rPr lang="fr-FR" smtClean="0">
                <a:solidFill>
                  <a:prstClr val="black">
                    <a:tint val="75000"/>
                  </a:prstClr>
                </a:solidFill>
              </a:rPr>
              <a:pPr/>
              <a:t>‹N›</a:t>
            </a:fld>
            <a:endParaRPr lang="fr-FR">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3768" y="116632"/>
            <a:ext cx="4404742"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154744"/>
            <a:ext cx="18002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34D1BB9-2058-4913-B66E-DCF7981C5FF4}" type="datetime1">
              <a:rPr lang="it-IT" smtClean="0"/>
              <a:pPr/>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7538D3D-3614-43CF-85E2-6C63915D3216}" type="datetime1">
              <a:rPr lang="it-IT" smtClean="0"/>
              <a:pPr/>
              <a:t>11/09/2019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64A87CD-7B0E-4C54-AF03-B76F7EAEFCA3}" type="datetime1">
              <a:rPr lang="it-IT" smtClean="0"/>
              <a:pPr/>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0902207-D0D7-42E1-AAD9-B59D8D97D5D3}" type="datetime1">
              <a:rPr lang="it-IT" smtClean="0"/>
              <a:pPr/>
              <a:t>11/09/2019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69EC079-17DD-4144-95AB-358F2BA0037A}" type="datetime1">
              <a:rPr lang="it-IT" smtClean="0"/>
              <a:pPr/>
              <a:t>11/09/2019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D651C1-C7FE-4E55-8A5B-2DF20478954B}" type="datetime1">
              <a:rPr lang="it-IT" smtClean="0"/>
              <a:pPr/>
              <a:t>11/09/2019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2006A20-EE2F-4166-8158-43E73DEED13D}" type="datetime1">
              <a:rPr lang="it-IT" smtClean="0"/>
              <a:pPr/>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0B47F2D-77DD-4EB4-AF9D-62895064DC87}" type="datetime1">
              <a:rPr lang="it-IT" smtClean="0"/>
              <a:pPr/>
              <a:t>11/09/2019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E03336-E11A-4348-8B37-FC1028A27C9D}" type="datetime1">
              <a:rPr lang="it-IT" smtClean="0"/>
              <a:pPr/>
              <a:t>11/09/2019</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3545886" y="692696"/>
            <a:ext cx="1836204" cy="360040"/>
          </a:xfrm>
          <a:prstGeom prst="rect">
            <a:avLst/>
          </a:prstGeom>
        </p:spPr>
        <p:txBody>
          <a:bodyPr>
            <a:noAutofit/>
          </a:bodyPr>
          <a:lstStyle/>
          <a:p>
            <a:r>
              <a:rPr lang="fr-FR" sz="2400" b="1" dirty="0" err="1" smtClean="0">
                <a:solidFill>
                  <a:schemeClr val="bg1"/>
                </a:solidFill>
              </a:rPr>
              <a:t>a.s</a:t>
            </a:r>
            <a:r>
              <a:rPr lang="fr-FR" sz="2400" b="1" dirty="0" smtClean="0">
                <a:solidFill>
                  <a:schemeClr val="bg1"/>
                </a:solidFill>
              </a:rPr>
              <a:t>. 2018-2019</a:t>
            </a:r>
            <a:endParaRPr lang="fr-FR" sz="2400" b="1" dirty="0">
              <a:solidFill>
                <a:schemeClr val="bg1"/>
              </a:solidFill>
            </a:endParaRPr>
          </a:p>
        </p:txBody>
      </p:sp>
      <p:sp>
        <p:nvSpPr>
          <p:cNvPr id="3" name="Sottotitolo 2"/>
          <p:cNvSpPr>
            <a:spLocks noGrp="1"/>
          </p:cNvSpPr>
          <p:nvPr>
            <p:ph type="subTitle" idx="4294967295"/>
          </p:nvPr>
        </p:nvSpPr>
        <p:spPr>
          <a:xfrm>
            <a:off x="467544" y="1268760"/>
            <a:ext cx="8136904" cy="2952328"/>
          </a:xfrm>
          <a:prstGeom prst="rect">
            <a:avLst/>
          </a:prstGeom>
        </p:spPr>
        <p:txBody>
          <a:bodyPr>
            <a:noAutofit/>
          </a:bodyPr>
          <a:lstStyle/>
          <a:p>
            <a:pPr marL="0" indent="0" algn="ctr">
              <a:buNone/>
            </a:pPr>
            <a:r>
              <a:rPr lang="it-IT" sz="44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(2016-2017-2018)</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107504" y="4077072"/>
            <a:ext cx="8712968" cy="1754326"/>
          </a:xfrm>
          <a:prstGeom prst="rect">
            <a:avLst/>
          </a:prstGeom>
        </p:spPr>
        <p:txBody>
          <a:bodyPr wrap="square">
            <a:spAutoFit/>
          </a:bodyPr>
          <a:lstStyle/>
          <a:p>
            <a:pPr algn="ctr"/>
            <a:r>
              <a:rPr lang="fr-FR" sz="36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Titre du projet</a:t>
            </a:r>
          </a:p>
          <a:p>
            <a:pPr algn="ct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Unissons nos cœurs sans frontières</a:t>
            </a:r>
          </a:p>
          <a:p>
            <a:pPr algn="ct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a:t>
            </a: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a:t>
            </a: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a:t>
            </a: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hearts</a:t>
            </a: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a:t>
            </a:r>
            <a:r>
              <a:rPr lang="fr-F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6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borders</a:t>
            </a:r>
            <a:endParaRPr lang="fr-FR"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85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GB" b="1" dirty="0" smtClean="0"/>
              <a:t>The Status of Women in </a:t>
            </a:r>
            <a:r>
              <a:rPr lang="en-GB" b="1" dirty="0"/>
              <a:t/>
            </a:r>
            <a:br>
              <a:rPr lang="en-GB" b="1" dirty="0"/>
            </a:br>
            <a:r>
              <a:rPr lang="en-GB" b="1" dirty="0" smtClean="0"/>
              <a:t>Islam</a:t>
            </a:r>
            <a:endParaRPr lang="it-IT" b="1" dirty="0"/>
          </a:p>
        </p:txBody>
      </p:sp>
      <p:sp>
        <p:nvSpPr>
          <p:cNvPr id="9" name="Segnaposto testo 8"/>
          <p:cNvSpPr>
            <a:spLocks noGrp="1"/>
          </p:cNvSpPr>
          <p:nvPr>
            <p:ph type="body" idx="2"/>
          </p:nvPr>
        </p:nvSpPr>
        <p:spPr>
          <a:xfrm>
            <a:off x="609600" y="1752600"/>
            <a:ext cx="3176582" cy="4343400"/>
          </a:xfrm>
        </p:spPr>
        <p:txBody>
          <a:bodyPr>
            <a:noAutofit/>
          </a:bodyPr>
          <a:lstStyle/>
          <a:p>
            <a:r>
              <a:rPr lang="en-US" sz="2000" dirty="0" smtClean="0"/>
              <a:t>Islamic civilization considers women to be a   lesser class,  submissive to men.  In  some countries of c Islamic culture, there  is not a profound level of discrimination, such as in Tunisia, where women are free to dress as they want and have obtained many rights.</a:t>
            </a:r>
            <a:endParaRPr lang="it-IT" sz="2000" dirty="0"/>
          </a:p>
        </p:txBody>
      </p:sp>
      <p:pic>
        <p:nvPicPr>
          <p:cNvPr id="10" name="Segnaposto contenuto 9" descr="condizione femminile.jpg"/>
          <p:cNvPicPr>
            <a:picLocks noGrp="1" noChangeAspect="1"/>
          </p:cNvPicPr>
          <p:nvPr>
            <p:ph sz="half" idx="1"/>
          </p:nvPr>
        </p:nvPicPr>
        <p:blipFill>
          <a:blip r:embed="rId2"/>
          <a:stretch>
            <a:fillRect/>
          </a:stretch>
        </p:blipFill>
        <p:spPr>
          <a:xfrm>
            <a:off x="3929058" y="1500174"/>
            <a:ext cx="4786346" cy="3500462"/>
          </a:xfrm>
        </p:spPr>
      </p:pic>
      <p:sp>
        <p:nvSpPr>
          <p:cNvPr id="5" name="Segnaposto numero diapositiva 4"/>
          <p:cNvSpPr>
            <a:spLocks noGrp="1"/>
          </p:cNvSpPr>
          <p:nvPr>
            <p:ph type="sldNum" sz="quarter" idx="12"/>
          </p:nvPr>
        </p:nvSpPr>
        <p:spPr/>
        <p:txBody>
          <a:bodyPr>
            <a:normAutofit/>
          </a:bodyPr>
          <a:lstStyle/>
          <a:p>
            <a:fld id="{B007B441-5312-499D-93C3-6E37886527FA}"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2"/>
          </p:nvPr>
        </p:nvSpPr>
        <p:spPr>
          <a:xfrm>
            <a:off x="609600" y="1752600"/>
            <a:ext cx="2747954" cy="4343400"/>
          </a:xfrm>
        </p:spPr>
        <p:txBody>
          <a:bodyPr>
            <a:normAutofit/>
          </a:bodyPr>
          <a:lstStyle/>
          <a:p>
            <a:r>
              <a:rPr lang="en-US" sz="2000" dirty="0" smtClean="0"/>
              <a:t>In other countries the level of discrimination is much stronger: in Algeria women are raped and killed by Fundamentalist Muslims;  in Afghanistan women are "buried" in  a </a:t>
            </a:r>
            <a:r>
              <a:rPr lang="en-US" sz="2000" dirty="0" err="1" smtClean="0"/>
              <a:t>burqa</a:t>
            </a:r>
            <a:r>
              <a:rPr lang="en-US" sz="2000" dirty="0" smtClean="0"/>
              <a:t>,  a dress that does not leave  even glimpse of the eyes</a:t>
            </a:r>
            <a:r>
              <a:rPr lang="en-US" dirty="0" smtClean="0"/>
              <a:t>. </a:t>
            </a:r>
            <a:endParaRPr lang="it-IT" dirty="0"/>
          </a:p>
        </p:txBody>
      </p:sp>
      <p:pic>
        <p:nvPicPr>
          <p:cNvPr id="5" name="Segnaposto contenuto 4" descr="donne afgane.jpg"/>
          <p:cNvPicPr>
            <a:picLocks noGrp="1" noChangeAspect="1"/>
          </p:cNvPicPr>
          <p:nvPr>
            <p:ph sz="half" idx="1"/>
          </p:nvPr>
        </p:nvPicPr>
        <p:blipFill>
          <a:blip r:embed="rId2"/>
          <a:stretch>
            <a:fillRect/>
          </a:stretch>
        </p:blipFill>
        <p:spPr>
          <a:xfrm>
            <a:off x="3571868" y="1214422"/>
            <a:ext cx="5072098" cy="3929074"/>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1"/>
          </p:nvPr>
        </p:nvSpPr>
        <p:spPr>
          <a:xfrm>
            <a:off x="457200" y="642918"/>
            <a:ext cx="4038600" cy="5712007"/>
          </a:xfrm>
        </p:spPr>
        <p:txBody>
          <a:bodyPr/>
          <a:lstStyle/>
          <a:p>
            <a:pPr lvl="0">
              <a:buNone/>
            </a:pPr>
            <a:r>
              <a:rPr lang="it-IT" sz="2400" dirty="0" smtClean="0">
                <a:solidFill>
                  <a:srgbClr val="212121"/>
                </a:solidFill>
                <a:cs typeface="Arial" pitchFamily="34" charset="0"/>
              </a:rPr>
              <a:t>   In the </a:t>
            </a:r>
            <a:r>
              <a:rPr lang="it-IT" sz="2400" dirty="0" err="1" smtClean="0">
                <a:solidFill>
                  <a:srgbClr val="212121"/>
                </a:solidFill>
                <a:cs typeface="Arial" pitchFamily="34" charset="0"/>
              </a:rPr>
              <a:t>Taliban</a:t>
            </a:r>
            <a:r>
              <a:rPr lang="it-IT" sz="2400" dirty="0" smtClean="0">
                <a:solidFill>
                  <a:srgbClr val="212121"/>
                </a:solidFill>
                <a:cs typeface="Arial" pitchFamily="34" charset="0"/>
              </a:rPr>
              <a:t> </a:t>
            </a:r>
            <a:r>
              <a:rPr lang="it-IT" sz="2400" dirty="0" err="1" smtClean="0">
                <a:solidFill>
                  <a:srgbClr val="212121"/>
                </a:solidFill>
                <a:cs typeface="Arial" pitchFamily="34" charset="0"/>
              </a:rPr>
              <a:t>countries</a:t>
            </a:r>
            <a:r>
              <a:rPr lang="it-IT" sz="2400" dirty="0" smtClean="0">
                <a:solidFill>
                  <a:srgbClr val="212121"/>
                </a:solidFill>
                <a:cs typeface="Arial" pitchFamily="34" charset="0"/>
              </a:rPr>
              <a:t> women are </a:t>
            </a:r>
            <a:r>
              <a:rPr lang="it-IT" sz="2400" dirty="0" err="1" smtClean="0">
                <a:solidFill>
                  <a:srgbClr val="212121"/>
                </a:solidFill>
                <a:cs typeface="Arial" pitchFamily="34" charset="0"/>
              </a:rPr>
              <a:t>considered</a:t>
            </a:r>
            <a:r>
              <a:rPr lang="it-IT" sz="2400" dirty="0" smtClean="0">
                <a:solidFill>
                  <a:srgbClr val="212121"/>
                </a:solidFill>
                <a:cs typeface="Arial" pitchFamily="34" charset="0"/>
              </a:rPr>
              <a:t> </a:t>
            </a:r>
            <a:r>
              <a:rPr lang="it-IT" sz="2400" dirty="0">
                <a:solidFill>
                  <a:srgbClr val="212121"/>
                </a:solidFill>
                <a:cs typeface="Arial" pitchFamily="34" charset="0"/>
              </a:rPr>
              <a:t> </a:t>
            </a:r>
            <a:r>
              <a:rPr lang="it-IT" sz="2400" dirty="0" smtClean="0">
                <a:solidFill>
                  <a:srgbClr val="212121"/>
                </a:solidFill>
                <a:cs typeface="Arial" pitchFamily="34" charset="0"/>
              </a:rPr>
              <a:t>to be  </a:t>
            </a:r>
            <a:r>
              <a:rPr lang="it-IT" sz="2400" dirty="0" err="1" smtClean="0">
                <a:solidFill>
                  <a:srgbClr val="212121"/>
                </a:solidFill>
                <a:cs typeface="Arial" pitchFamily="34" charset="0"/>
              </a:rPr>
              <a:t>completely</a:t>
            </a:r>
            <a:r>
              <a:rPr lang="it-IT" sz="2400" dirty="0" smtClean="0">
                <a:solidFill>
                  <a:srgbClr val="212121"/>
                </a:solidFill>
                <a:cs typeface="Arial" pitchFamily="34" charset="0"/>
              </a:rPr>
              <a:t> </a:t>
            </a:r>
            <a:r>
              <a:rPr lang="it-IT" sz="2400" dirty="0" err="1" smtClean="0">
                <a:solidFill>
                  <a:srgbClr val="212121"/>
                </a:solidFill>
                <a:cs typeface="Arial" pitchFamily="34" charset="0"/>
              </a:rPr>
              <a:t>subservient</a:t>
            </a:r>
            <a:r>
              <a:rPr lang="it-IT" sz="2400" dirty="0" smtClean="0">
                <a:solidFill>
                  <a:srgbClr val="212121"/>
                </a:solidFill>
                <a:cs typeface="Arial" pitchFamily="34" charset="0"/>
              </a:rPr>
              <a:t>, </a:t>
            </a:r>
            <a:r>
              <a:rPr lang="it-IT" sz="2400" dirty="0" err="1" smtClean="0">
                <a:solidFill>
                  <a:srgbClr val="212121"/>
                </a:solidFill>
                <a:cs typeface="Arial" pitchFamily="34" charset="0"/>
              </a:rPr>
              <a:t>used</a:t>
            </a:r>
            <a:r>
              <a:rPr lang="it-IT" sz="2400" dirty="0" smtClean="0">
                <a:solidFill>
                  <a:srgbClr val="212121"/>
                </a:solidFill>
                <a:cs typeface="Arial" pitchFamily="34" charset="0"/>
              </a:rPr>
              <a:t> to </a:t>
            </a:r>
            <a:r>
              <a:rPr lang="it-IT" sz="2400" dirty="0" err="1" smtClean="0">
                <a:solidFill>
                  <a:srgbClr val="212121"/>
                </a:solidFill>
                <a:cs typeface="Arial" pitchFamily="34" charset="0"/>
              </a:rPr>
              <a:t>satisfy</a:t>
            </a:r>
            <a:r>
              <a:rPr lang="it-IT" sz="2400" dirty="0" smtClean="0">
                <a:solidFill>
                  <a:srgbClr val="212121"/>
                </a:solidFill>
                <a:cs typeface="Arial" pitchFamily="34" charset="0"/>
              </a:rPr>
              <a:t> the </a:t>
            </a:r>
            <a:r>
              <a:rPr lang="it-IT" sz="2400" dirty="0" err="1" smtClean="0">
                <a:solidFill>
                  <a:srgbClr val="212121"/>
                </a:solidFill>
                <a:cs typeface="Arial" pitchFamily="34" charset="0"/>
              </a:rPr>
              <a:t>sexual</a:t>
            </a:r>
            <a:r>
              <a:rPr lang="it-IT" sz="2400" dirty="0" smtClean="0">
                <a:solidFill>
                  <a:srgbClr val="212121"/>
                </a:solidFill>
                <a:cs typeface="Arial" pitchFamily="34" charset="0"/>
              </a:rPr>
              <a:t> </a:t>
            </a:r>
            <a:r>
              <a:rPr lang="it-IT" sz="2400" dirty="0" err="1" smtClean="0">
                <a:solidFill>
                  <a:srgbClr val="212121"/>
                </a:solidFill>
                <a:cs typeface="Arial" pitchFamily="34" charset="0"/>
              </a:rPr>
              <a:t>needs</a:t>
            </a:r>
            <a:r>
              <a:rPr lang="it-IT" sz="2400" dirty="0" smtClean="0">
                <a:solidFill>
                  <a:srgbClr val="212121"/>
                </a:solidFill>
                <a:cs typeface="Arial" pitchFamily="34" charset="0"/>
              </a:rPr>
              <a:t> of men and to take care of the home and </a:t>
            </a:r>
            <a:r>
              <a:rPr lang="it-IT" sz="2400" dirty="0" err="1" smtClean="0">
                <a:solidFill>
                  <a:srgbClr val="212121"/>
                </a:solidFill>
                <a:cs typeface="Arial" pitchFamily="34" charset="0"/>
              </a:rPr>
              <a:t>children</a:t>
            </a:r>
            <a:r>
              <a:rPr lang="it-IT" sz="2400" dirty="0" smtClean="0">
                <a:solidFill>
                  <a:srgbClr val="212121"/>
                </a:solidFill>
                <a:cs typeface="Arial" pitchFamily="34" charset="0"/>
              </a:rPr>
              <a:t>; </a:t>
            </a:r>
            <a:r>
              <a:rPr lang="it-IT" sz="2400" dirty="0" err="1" smtClean="0">
                <a:solidFill>
                  <a:srgbClr val="212121"/>
                </a:solidFill>
                <a:cs typeface="Arial" pitchFamily="34" charset="0"/>
              </a:rPr>
              <a:t>according</a:t>
            </a:r>
            <a:r>
              <a:rPr lang="it-IT" sz="2400" dirty="0" smtClean="0">
                <a:solidFill>
                  <a:srgbClr val="212121"/>
                </a:solidFill>
                <a:cs typeface="Arial" pitchFamily="34" charset="0"/>
              </a:rPr>
              <a:t> to some </a:t>
            </a:r>
            <a:r>
              <a:rPr lang="it-IT" sz="2400" dirty="0" err="1" smtClean="0">
                <a:solidFill>
                  <a:srgbClr val="212121"/>
                </a:solidFill>
                <a:cs typeface="Arial" pitchFamily="34" charset="0"/>
              </a:rPr>
              <a:t>verses</a:t>
            </a:r>
            <a:r>
              <a:rPr lang="it-IT" sz="2400" dirty="0" smtClean="0">
                <a:solidFill>
                  <a:srgbClr val="212121"/>
                </a:solidFill>
                <a:cs typeface="Arial" pitchFamily="34" charset="0"/>
              </a:rPr>
              <a:t> of the </a:t>
            </a:r>
            <a:r>
              <a:rPr lang="it-IT" sz="2400" dirty="0" err="1" smtClean="0">
                <a:solidFill>
                  <a:srgbClr val="212121"/>
                </a:solidFill>
                <a:cs typeface="Arial" pitchFamily="34" charset="0"/>
              </a:rPr>
              <a:t>Koran</a:t>
            </a:r>
            <a:r>
              <a:rPr lang="it-IT" sz="2400" dirty="0" smtClean="0">
                <a:solidFill>
                  <a:srgbClr val="212121"/>
                </a:solidFill>
                <a:cs typeface="Arial" pitchFamily="34" charset="0"/>
              </a:rPr>
              <a:t> - </a:t>
            </a:r>
            <a:r>
              <a:rPr lang="it-IT" sz="2400" dirty="0" err="1" smtClean="0">
                <a:solidFill>
                  <a:srgbClr val="212121"/>
                </a:solidFill>
                <a:cs typeface="Arial" pitchFamily="34" charset="0"/>
              </a:rPr>
              <a:t>like</a:t>
            </a:r>
            <a:r>
              <a:rPr lang="it-IT" sz="2400" dirty="0" smtClean="0">
                <a:solidFill>
                  <a:srgbClr val="212121"/>
                </a:solidFill>
                <a:cs typeface="Arial" pitchFamily="34" charset="0"/>
              </a:rPr>
              <a:t>: "</a:t>
            </a:r>
            <a:r>
              <a:rPr lang="it-IT" sz="2400" dirty="0" err="1" smtClean="0">
                <a:solidFill>
                  <a:srgbClr val="212121"/>
                </a:solidFill>
                <a:cs typeface="Arial" pitchFamily="34" charset="0"/>
              </a:rPr>
              <a:t>yours</a:t>
            </a:r>
            <a:r>
              <a:rPr lang="it-IT" sz="2400" dirty="0" smtClean="0">
                <a:solidFill>
                  <a:srgbClr val="212121"/>
                </a:solidFill>
                <a:cs typeface="Arial" pitchFamily="34" charset="0"/>
              </a:rPr>
              <a:t> women are </a:t>
            </a:r>
            <a:r>
              <a:rPr lang="it-IT" sz="2400" dirty="0" err="1" smtClean="0">
                <a:solidFill>
                  <a:srgbClr val="212121"/>
                </a:solidFill>
                <a:cs typeface="Arial" pitchFamily="34" charset="0"/>
              </a:rPr>
              <a:t>like</a:t>
            </a:r>
            <a:r>
              <a:rPr lang="it-IT" sz="2400" dirty="0" smtClean="0">
                <a:solidFill>
                  <a:srgbClr val="212121"/>
                </a:solidFill>
                <a:cs typeface="Arial" pitchFamily="34" charset="0"/>
              </a:rPr>
              <a:t> a </a:t>
            </a:r>
            <a:r>
              <a:rPr lang="it-IT" sz="2400" dirty="0" err="1" smtClean="0">
                <a:solidFill>
                  <a:srgbClr val="212121"/>
                </a:solidFill>
                <a:cs typeface="Arial" pitchFamily="34" charset="0"/>
              </a:rPr>
              <a:t>seed</a:t>
            </a:r>
            <a:r>
              <a:rPr lang="it-IT" sz="2400" dirty="0" smtClean="0">
                <a:solidFill>
                  <a:srgbClr val="212121"/>
                </a:solidFill>
                <a:cs typeface="Arial" pitchFamily="34" charset="0"/>
              </a:rPr>
              <a:t> to </a:t>
            </a:r>
            <a:r>
              <a:rPr lang="it-IT" sz="2400" dirty="0" err="1" smtClean="0">
                <a:solidFill>
                  <a:srgbClr val="212121"/>
                </a:solidFill>
                <a:cs typeface="Arial" pitchFamily="34" charset="0"/>
              </a:rPr>
              <a:t>cultivate</a:t>
            </a:r>
            <a:r>
              <a:rPr lang="it-IT" sz="2400" dirty="0" smtClean="0">
                <a:solidFill>
                  <a:srgbClr val="212121"/>
                </a:solidFill>
                <a:cs typeface="Arial" pitchFamily="34" charset="0"/>
              </a:rPr>
              <a:t> and so </a:t>
            </a:r>
            <a:r>
              <a:rPr lang="it-IT" sz="2400" dirty="0" err="1" smtClean="0">
                <a:solidFill>
                  <a:srgbClr val="212121"/>
                </a:solidFill>
                <a:cs typeface="Arial" pitchFamily="34" charset="0"/>
              </a:rPr>
              <a:t>you</a:t>
            </a:r>
            <a:r>
              <a:rPr lang="it-IT" sz="2400" dirty="0" smtClean="0">
                <a:solidFill>
                  <a:srgbClr val="212121"/>
                </a:solidFill>
                <a:cs typeface="Arial" pitchFamily="34" charset="0"/>
              </a:rPr>
              <a:t> can do </a:t>
            </a:r>
            <a:r>
              <a:rPr lang="it-IT" sz="2400" dirty="0" err="1" smtClean="0">
                <a:solidFill>
                  <a:srgbClr val="212121"/>
                </a:solidFill>
                <a:cs typeface="Arial" pitchFamily="34" charset="0"/>
              </a:rPr>
              <a:t>what</a:t>
            </a:r>
            <a:r>
              <a:rPr lang="it-IT" sz="2400" dirty="0" smtClean="0">
                <a:solidFill>
                  <a:srgbClr val="212121"/>
                </a:solidFill>
                <a:cs typeface="Arial" pitchFamily="34" charset="0"/>
              </a:rPr>
              <a:t> </a:t>
            </a:r>
            <a:r>
              <a:rPr lang="it-IT" sz="2400" dirty="0" err="1" smtClean="0">
                <a:solidFill>
                  <a:srgbClr val="212121"/>
                </a:solidFill>
                <a:cs typeface="Arial" pitchFamily="34" charset="0"/>
              </a:rPr>
              <a:t>you</a:t>
            </a:r>
            <a:r>
              <a:rPr lang="it-IT" sz="2400" dirty="0" smtClean="0">
                <a:solidFill>
                  <a:srgbClr val="212121"/>
                </a:solidFill>
                <a:cs typeface="Arial" pitchFamily="34" charset="0"/>
              </a:rPr>
              <a:t> </a:t>
            </a:r>
            <a:r>
              <a:rPr lang="it-IT" sz="2400" dirty="0" err="1" smtClean="0">
                <a:solidFill>
                  <a:srgbClr val="212121"/>
                </a:solidFill>
                <a:cs typeface="Arial" pitchFamily="34" charset="0"/>
              </a:rPr>
              <a:t>want</a:t>
            </a:r>
            <a:r>
              <a:rPr lang="it-IT" sz="2400" dirty="0" smtClean="0">
                <a:solidFill>
                  <a:srgbClr val="212121"/>
                </a:solidFill>
                <a:cs typeface="Arial" pitchFamily="34" charset="0"/>
              </a:rPr>
              <a:t> "(2: 223) - men </a:t>
            </a:r>
            <a:r>
              <a:rPr lang="it-IT" sz="2400" dirty="0" err="1" smtClean="0">
                <a:solidFill>
                  <a:srgbClr val="212121"/>
                </a:solidFill>
                <a:cs typeface="Arial" pitchFamily="34" charset="0"/>
              </a:rPr>
              <a:t>have</a:t>
            </a:r>
            <a:r>
              <a:rPr lang="it-IT" sz="2400" dirty="0" smtClean="0">
                <a:solidFill>
                  <a:srgbClr val="212121"/>
                </a:solidFill>
                <a:cs typeface="Arial" pitchFamily="34" charset="0"/>
              </a:rPr>
              <a:t> </a:t>
            </a:r>
            <a:r>
              <a:rPr lang="it-IT" sz="2400" dirty="0" err="1" smtClean="0">
                <a:solidFill>
                  <a:srgbClr val="212121"/>
                </a:solidFill>
                <a:cs typeface="Arial" pitchFamily="34" charset="0"/>
              </a:rPr>
              <a:t>absolute</a:t>
            </a:r>
            <a:r>
              <a:rPr lang="it-IT" sz="2400" dirty="0" smtClean="0">
                <a:solidFill>
                  <a:srgbClr val="212121"/>
                </a:solidFill>
                <a:cs typeface="Arial" pitchFamily="34" charset="0"/>
              </a:rPr>
              <a:t> </a:t>
            </a:r>
            <a:r>
              <a:rPr lang="it-IT" sz="2400" dirty="0" err="1" smtClean="0">
                <a:solidFill>
                  <a:srgbClr val="212121"/>
                </a:solidFill>
                <a:cs typeface="Arial" pitchFamily="34" charset="0"/>
              </a:rPr>
              <a:t>power</a:t>
            </a:r>
            <a:r>
              <a:rPr lang="it-IT" sz="2400" dirty="0" smtClean="0">
                <a:solidFill>
                  <a:srgbClr val="212121"/>
                </a:solidFill>
                <a:cs typeface="Arial" pitchFamily="34" charset="0"/>
              </a:rPr>
              <a:t> over women and  </a:t>
            </a:r>
            <a:r>
              <a:rPr lang="it-IT" sz="2400" dirty="0" err="1" smtClean="0">
                <a:solidFill>
                  <a:srgbClr val="212121"/>
                </a:solidFill>
                <a:cs typeface="Arial" pitchFamily="34" charset="0"/>
              </a:rPr>
              <a:t>they</a:t>
            </a:r>
            <a:r>
              <a:rPr lang="it-IT" sz="2400" dirty="0" smtClean="0">
                <a:solidFill>
                  <a:srgbClr val="212121"/>
                </a:solidFill>
                <a:cs typeface="Arial" pitchFamily="34" charset="0"/>
              </a:rPr>
              <a:t> are </a:t>
            </a:r>
            <a:r>
              <a:rPr lang="it-IT" sz="2400" dirty="0" err="1" smtClean="0">
                <a:solidFill>
                  <a:srgbClr val="212121"/>
                </a:solidFill>
                <a:cs typeface="Arial" pitchFamily="34" charset="0"/>
              </a:rPr>
              <a:t>deprived</a:t>
            </a:r>
            <a:r>
              <a:rPr lang="it-IT" sz="2400" dirty="0" smtClean="0">
                <a:solidFill>
                  <a:srgbClr val="212121"/>
                </a:solidFill>
                <a:cs typeface="Arial" pitchFamily="34" charset="0"/>
              </a:rPr>
              <a:t> of </a:t>
            </a:r>
            <a:r>
              <a:rPr lang="it-IT" sz="2400" dirty="0" err="1" smtClean="0">
                <a:solidFill>
                  <a:srgbClr val="212121"/>
                </a:solidFill>
                <a:cs typeface="Arial" pitchFamily="34" charset="0"/>
              </a:rPr>
              <a:t>all</a:t>
            </a:r>
            <a:r>
              <a:rPr lang="it-IT" sz="2400" dirty="0" smtClean="0">
                <a:solidFill>
                  <a:srgbClr val="212121"/>
                </a:solidFill>
                <a:cs typeface="Arial" pitchFamily="34" charset="0"/>
              </a:rPr>
              <a:t> </a:t>
            </a:r>
            <a:r>
              <a:rPr lang="it-IT" sz="2400" dirty="0" err="1" smtClean="0">
                <a:solidFill>
                  <a:srgbClr val="212121"/>
                </a:solidFill>
                <a:cs typeface="Arial" pitchFamily="34" charset="0"/>
              </a:rPr>
              <a:t>rights</a:t>
            </a:r>
            <a:r>
              <a:rPr lang="it-IT" sz="2400" dirty="0" smtClean="0">
                <a:solidFill>
                  <a:srgbClr val="212121"/>
                </a:solidFill>
                <a:cs typeface="Arial" pitchFamily="34" charset="0"/>
              </a:rPr>
              <a:t>.</a:t>
            </a:r>
            <a:endParaRPr lang="it-IT" sz="2400" dirty="0" smtClean="0">
              <a:cs typeface="Arial" pitchFamily="34" charset="0"/>
            </a:endParaRPr>
          </a:p>
          <a:p>
            <a:endParaRPr lang="it-IT" dirty="0"/>
          </a:p>
        </p:txBody>
      </p:sp>
      <p:pic>
        <p:nvPicPr>
          <p:cNvPr id="8" name="Segnaposto contenuto 7" descr="images.jpg"/>
          <p:cNvPicPr>
            <a:picLocks noGrp="1" noChangeAspect="1"/>
          </p:cNvPicPr>
          <p:nvPr>
            <p:ph sz="half" idx="2"/>
          </p:nvPr>
        </p:nvPicPr>
        <p:blipFill>
          <a:blip r:embed="rId2"/>
          <a:stretch>
            <a:fillRect/>
          </a:stretch>
        </p:blipFill>
        <p:spPr>
          <a:xfrm>
            <a:off x="4714876" y="1071546"/>
            <a:ext cx="4143404" cy="4143404"/>
          </a:xfrm>
        </p:spPr>
      </p:pic>
      <p:sp>
        <p:nvSpPr>
          <p:cNvPr id="4" name="Segnaposto numero diapositiva 3"/>
          <p:cNvSpPr>
            <a:spLocks noGrp="1"/>
          </p:cNvSpPr>
          <p:nvPr>
            <p:ph type="sldNum" sz="quarter" idx="12"/>
          </p:nvPr>
        </p:nvSpPr>
        <p:spPr/>
        <p:txBody>
          <a:bodyPr/>
          <a:lstStyle/>
          <a:p>
            <a:fld id="{B007B441-5312-499D-93C3-6E37886527FA}"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285860"/>
          </a:xfrm>
        </p:spPr>
        <p:txBody>
          <a:bodyPr/>
          <a:lstStyle/>
          <a:p>
            <a:pPr algn="ctr"/>
            <a:r>
              <a:rPr lang="en-GB" b="1" dirty="0" smtClean="0"/>
              <a:t>Western Women</a:t>
            </a:r>
            <a:endParaRPr lang="it-IT" b="1" dirty="0"/>
          </a:p>
        </p:txBody>
      </p:sp>
      <p:sp>
        <p:nvSpPr>
          <p:cNvPr id="3" name="Segnaposto contenuto 2"/>
          <p:cNvSpPr>
            <a:spLocks noGrp="1"/>
          </p:cNvSpPr>
          <p:nvPr>
            <p:ph idx="1"/>
          </p:nvPr>
        </p:nvSpPr>
        <p:spPr>
          <a:xfrm>
            <a:off x="428596" y="1357298"/>
            <a:ext cx="8429684" cy="4995866"/>
          </a:xfrm>
        </p:spPr>
        <p:txBody>
          <a:bodyPr/>
          <a:lstStyle/>
          <a:p>
            <a:pPr algn="just">
              <a:buNone/>
            </a:pPr>
            <a:r>
              <a:rPr lang="en-US" dirty="0" smtClean="0"/>
              <a:t>   </a:t>
            </a:r>
            <a:r>
              <a:rPr lang="en-US" sz="2400" dirty="0" smtClean="0"/>
              <a:t>Today the condition of the western woman has clearly improved compared to the past. Women have obtained significant results, gaining independence and work experience. </a:t>
            </a:r>
          </a:p>
          <a:p>
            <a:pPr algn="just">
              <a:buNone/>
            </a:pPr>
            <a:r>
              <a:rPr lang="en-US" sz="2400" dirty="0" smtClean="0"/>
              <a:t>    </a:t>
            </a:r>
            <a:endParaRPr lang="it-IT" sz="2400" dirty="0"/>
          </a:p>
        </p:txBody>
      </p:sp>
      <p:sp>
        <p:nvSpPr>
          <p:cNvPr id="4" name="Segnaposto numero diapositiva 3"/>
          <p:cNvSpPr>
            <a:spLocks noGrp="1"/>
          </p:cNvSpPr>
          <p:nvPr>
            <p:ph type="sldNum" sz="quarter" idx="12"/>
          </p:nvPr>
        </p:nvSpPr>
        <p:spPr/>
        <p:txBody>
          <a:bodyPr>
            <a:normAutofit/>
          </a:bodyPr>
          <a:lstStyle/>
          <a:p>
            <a:fld id="{B007B441-5312-499D-93C3-6E37886527FA}" type="slidenum">
              <a:rPr lang="it-IT" smtClean="0"/>
              <a:pPr/>
              <a:t>13</a:t>
            </a:fld>
            <a:endParaRPr lang="it-IT"/>
          </a:p>
        </p:txBody>
      </p:sp>
      <p:pic>
        <p:nvPicPr>
          <p:cNvPr id="5" name="Immagine 4" descr="Simbolo_uomo_donna.jpg"/>
          <p:cNvPicPr>
            <a:picLocks noChangeAspect="1"/>
          </p:cNvPicPr>
          <p:nvPr/>
        </p:nvPicPr>
        <p:blipFill>
          <a:blip r:embed="rId2"/>
          <a:stretch>
            <a:fillRect/>
          </a:stretch>
        </p:blipFill>
        <p:spPr>
          <a:xfrm>
            <a:off x="2857488" y="3286124"/>
            <a:ext cx="4381500" cy="32146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1"/>
          </p:nvPr>
        </p:nvSpPr>
        <p:spPr>
          <a:xfrm>
            <a:off x="457200" y="928670"/>
            <a:ext cx="4038600" cy="5426255"/>
          </a:xfrm>
        </p:spPr>
        <p:txBody>
          <a:bodyPr/>
          <a:lstStyle/>
          <a:p>
            <a:r>
              <a:rPr lang="en-US" dirty="0" smtClean="0"/>
              <a:t>In any case, even in the most prestigious places, women remain in the minority on the social scale,  suffering more than males from the economic crisis and unemployment.</a:t>
            </a:r>
            <a:endParaRPr lang="it-IT" dirty="0" smtClean="0"/>
          </a:p>
          <a:p>
            <a:endParaRPr lang="it-IT" dirty="0"/>
          </a:p>
        </p:txBody>
      </p:sp>
      <p:pic>
        <p:nvPicPr>
          <p:cNvPr id="8" name="Segnaposto contenuto 7" descr="donne_ue2.png"/>
          <p:cNvPicPr>
            <a:picLocks noGrp="1" noChangeAspect="1"/>
          </p:cNvPicPr>
          <p:nvPr>
            <p:ph sz="half" idx="2"/>
          </p:nvPr>
        </p:nvPicPr>
        <p:blipFill>
          <a:blip r:embed="rId2"/>
          <a:stretch>
            <a:fillRect/>
          </a:stretch>
        </p:blipFill>
        <p:spPr>
          <a:xfrm>
            <a:off x="4648200" y="928670"/>
            <a:ext cx="4281518" cy="5214973"/>
          </a:xfrm>
        </p:spPr>
      </p:pic>
      <p:sp>
        <p:nvSpPr>
          <p:cNvPr id="4" name="Segnaposto numero diapositiva 3"/>
          <p:cNvSpPr>
            <a:spLocks noGrp="1"/>
          </p:cNvSpPr>
          <p:nvPr>
            <p:ph type="sldNum" sz="quarter" idx="12"/>
          </p:nvPr>
        </p:nvSpPr>
        <p:spPr/>
        <p:txBody>
          <a:bodyPr/>
          <a:lstStyle/>
          <a:p>
            <a:fld id="{B007B441-5312-499D-93C3-6E37886527FA}"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285720" y="928670"/>
            <a:ext cx="2714644" cy="4857784"/>
          </a:xfrm>
        </p:spPr>
        <p:txBody>
          <a:bodyPr>
            <a:normAutofit fontScale="85000" lnSpcReduction="10000"/>
          </a:bodyPr>
          <a:lstStyle/>
          <a:p>
            <a:r>
              <a:rPr lang="it-IT" sz="2400" dirty="0" err="1" smtClean="0">
                <a:solidFill>
                  <a:srgbClr val="212121"/>
                </a:solidFill>
                <a:cs typeface="Arial" pitchFamily="34" charset="0"/>
              </a:rPr>
              <a:t>Even</a:t>
            </a:r>
            <a:r>
              <a:rPr lang="it-IT" sz="2400" dirty="0" smtClean="0">
                <a:solidFill>
                  <a:srgbClr val="212121"/>
                </a:solidFill>
                <a:cs typeface="Arial" pitchFamily="34" charset="0"/>
              </a:rPr>
              <a:t> </a:t>
            </a:r>
            <a:r>
              <a:rPr lang="it-IT" sz="2400" dirty="0" err="1" smtClean="0">
                <a:solidFill>
                  <a:srgbClr val="212121"/>
                </a:solidFill>
                <a:cs typeface="Arial" pitchFamily="34" charset="0"/>
              </a:rPr>
              <a:t>if</a:t>
            </a:r>
            <a:r>
              <a:rPr lang="it-IT" sz="2400" dirty="0" smtClean="0">
                <a:solidFill>
                  <a:srgbClr val="212121"/>
                </a:solidFill>
                <a:cs typeface="Arial" pitchFamily="34" charset="0"/>
              </a:rPr>
              <a:t> gender </a:t>
            </a:r>
            <a:r>
              <a:rPr lang="it-IT" sz="2400" dirty="0" err="1" smtClean="0">
                <a:solidFill>
                  <a:srgbClr val="212121"/>
                </a:solidFill>
                <a:cs typeface="Arial" pitchFamily="34" charset="0"/>
              </a:rPr>
              <a:t>equality</a:t>
            </a:r>
            <a:r>
              <a:rPr lang="it-IT" sz="2400" dirty="0" smtClean="0">
                <a:solidFill>
                  <a:srgbClr val="212121"/>
                </a:solidFill>
                <a:cs typeface="Arial" pitchFamily="34" charset="0"/>
              </a:rPr>
              <a:t> </a:t>
            </a:r>
            <a:r>
              <a:rPr lang="it-IT" sz="2400" dirty="0" err="1" smtClean="0">
                <a:solidFill>
                  <a:srgbClr val="212121"/>
                </a:solidFill>
                <a:cs typeface="Arial" pitchFamily="34" charset="0"/>
              </a:rPr>
              <a:t>is</a:t>
            </a:r>
            <a:r>
              <a:rPr lang="it-IT" sz="2400" dirty="0" smtClean="0">
                <a:solidFill>
                  <a:srgbClr val="212121"/>
                </a:solidFill>
                <a:cs typeface="Arial" pitchFamily="34" charset="0"/>
              </a:rPr>
              <a:t> </a:t>
            </a:r>
            <a:r>
              <a:rPr lang="it-IT" sz="2400" dirty="0" err="1" smtClean="0">
                <a:solidFill>
                  <a:srgbClr val="212121"/>
                </a:solidFill>
                <a:cs typeface="Arial" pitchFamily="34" charset="0"/>
              </a:rPr>
              <a:t>officially</a:t>
            </a:r>
            <a:r>
              <a:rPr lang="it-IT" sz="2400" dirty="0" smtClean="0">
                <a:solidFill>
                  <a:srgbClr val="212121"/>
                </a:solidFill>
                <a:cs typeface="Arial" pitchFamily="34" charset="0"/>
              </a:rPr>
              <a:t> </a:t>
            </a:r>
            <a:r>
              <a:rPr lang="it-IT" sz="2400" dirty="0" err="1" smtClean="0">
                <a:solidFill>
                  <a:srgbClr val="212121"/>
                </a:solidFill>
                <a:cs typeface="Arial" pitchFamily="34" charset="0"/>
              </a:rPr>
              <a:t>established</a:t>
            </a:r>
            <a:r>
              <a:rPr lang="it-IT" sz="2400" dirty="0" smtClean="0">
                <a:solidFill>
                  <a:srgbClr val="212121"/>
                </a:solidFill>
                <a:cs typeface="Arial" pitchFamily="34" charset="0"/>
              </a:rPr>
              <a:t> by </a:t>
            </a:r>
            <a:r>
              <a:rPr lang="it-IT" sz="2400" dirty="0" err="1" smtClean="0">
                <a:solidFill>
                  <a:srgbClr val="212121"/>
                </a:solidFill>
                <a:cs typeface="Arial" pitchFamily="34" charset="0"/>
              </a:rPr>
              <a:t>numerous</a:t>
            </a:r>
            <a:r>
              <a:rPr lang="it-IT" sz="2400" dirty="0" smtClean="0">
                <a:solidFill>
                  <a:srgbClr val="212121"/>
                </a:solidFill>
                <a:cs typeface="Arial" pitchFamily="34" charset="0"/>
              </a:rPr>
              <a:t> </a:t>
            </a:r>
            <a:r>
              <a:rPr lang="it-IT" sz="2400" dirty="0" err="1" smtClean="0">
                <a:solidFill>
                  <a:srgbClr val="212121"/>
                </a:solidFill>
                <a:cs typeface="Arial" pitchFamily="34" charset="0"/>
              </a:rPr>
              <a:t>laws</a:t>
            </a:r>
            <a:r>
              <a:rPr lang="it-IT" sz="2400" dirty="0" smtClean="0">
                <a:solidFill>
                  <a:srgbClr val="212121"/>
                </a:solidFill>
                <a:cs typeface="Arial" pitchFamily="34" charset="0"/>
              </a:rPr>
              <a:t>, the balance </a:t>
            </a:r>
            <a:r>
              <a:rPr lang="it-IT" sz="2400" dirty="0" err="1" smtClean="0">
                <a:solidFill>
                  <a:srgbClr val="212121"/>
                </a:solidFill>
                <a:cs typeface="Arial" pitchFamily="34" charset="0"/>
              </a:rPr>
              <a:t>between</a:t>
            </a:r>
            <a:r>
              <a:rPr lang="it-IT" sz="2400" dirty="0" smtClean="0">
                <a:solidFill>
                  <a:srgbClr val="212121"/>
                </a:solidFill>
                <a:cs typeface="Arial" pitchFamily="34" charset="0"/>
              </a:rPr>
              <a:t> the </a:t>
            </a:r>
            <a:r>
              <a:rPr lang="it-IT" sz="2400" dirty="0" err="1" smtClean="0">
                <a:solidFill>
                  <a:srgbClr val="212121"/>
                </a:solidFill>
                <a:cs typeface="Arial" pitchFamily="34" charset="0"/>
              </a:rPr>
              <a:t>sexes</a:t>
            </a:r>
            <a:r>
              <a:rPr lang="it-IT" sz="2400" dirty="0" smtClean="0">
                <a:solidFill>
                  <a:srgbClr val="212121"/>
                </a:solidFill>
                <a:cs typeface="Arial" pitchFamily="34" charset="0"/>
              </a:rPr>
              <a:t> </a:t>
            </a:r>
            <a:r>
              <a:rPr lang="it-IT" sz="2400" dirty="0" err="1" smtClean="0">
                <a:solidFill>
                  <a:srgbClr val="212121"/>
                </a:solidFill>
                <a:cs typeface="Arial" pitchFamily="34" charset="0"/>
              </a:rPr>
              <a:t>has</a:t>
            </a:r>
            <a:r>
              <a:rPr lang="it-IT" sz="2400" dirty="0" smtClean="0">
                <a:solidFill>
                  <a:srgbClr val="212121"/>
                </a:solidFill>
                <a:cs typeface="Arial" pitchFamily="34" charset="0"/>
              </a:rPr>
              <a:t> </a:t>
            </a:r>
            <a:r>
              <a:rPr lang="it-IT" sz="2400" dirty="0" err="1" smtClean="0">
                <a:solidFill>
                  <a:srgbClr val="212121"/>
                </a:solidFill>
                <a:cs typeface="Arial" pitchFamily="34" charset="0"/>
              </a:rPr>
              <a:t>not</a:t>
            </a:r>
            <a:r>
              <a:rPr lang="it-IT" sz="2400" dirty="0" smtClean="0">
                <a:solidFill>
                  <a:srgbClr val="212121"/>
                </a:solidFill>
                <a:cs typeface="Arial" pitchFamily="34" charset="0"/>
              </a:rPr>
              <a:t> </a:t>
            </a:r>
            <a:r>
              <a:rPr lang="it-IT" sz="2400" dirty="0" err="1" smtClean="0">
                <a:solidFill>
                  <a:srgbClr val="212121"/>
                </a:solidFill>
                <a:cs typeface="Arial" pitchFamily="34" charset="0"/>
              </a:rPr>
              <a:t>yet</a:t>
            </a:r>
            <a:r>
              <a:rPr lang="it-IT" sz="2400" dirty="0" smtClean="0">
                <a:solidFill>
                  <a:srgbClr val="212121"/>
                </a:solidFill>
                <a:cs typeface="Arial" pitchFamily="34" charset="0"/>
              </a:rPr>
              <a:t> </a:t>
            </a:r>
            <a:r>
              <a:rPr lang="it-IT" sz="2400" dirty="0" err="1" smtClean="0">
                <a:solidFill>
                  <a:srgbClr val="212121"/>
                </a:solidFill>
                <a:cs typeface="Arial" pitchFamily="34" charset="0"/>
              </a:rPr>
              <a:t>been</a:t>
            </a:r>
            <a:r>
              <a:rPr lang="it-IT" sz="2400" dirty="0" smtClean="0">
                <a:solidFill>
                  <a:srgbClr val="212121"/>
                </a:solidFill>
                <a:cs typeface="Arial" pitchFamily="34" charset="0"/>
              </a:rPr>
              <a:t> </a:t>
            </a:r>
            <a:r>
              <a:rPr lang="it-IT" sz="2400" dirty="0" err="1" smtClean="0">
                <a:solidFill>
                  <a:srgbClr val="212121"/>
                </a:solidFill>
                <a:cs typeface="Arial" pitchFamily="34" charset="0"/>
              </a:rPr>
              <a:t>reached</a:t>
            </a:r>
            <a:r>
              <a:rPr lang="it-IT" sz="2400" dirty="0" smtClean="0">
                <a:solidFill>
                  <a:srgbClr val="212121"/>
                </a:solidFill>
                <a:cs typeface="Arial" pitchFamily="34" charset="0"/>
              </a:rPr>
              <a:t>: </a:t>
            </a:r>
            <a:r>
              <a:rPr lang="it-IT" sz="2400" dirty="0" err="1" smtClean="0">
                <a:solidFill>
                  <a:srgbClr val="212121"/>
                </a:solidFill>
                <a:cs typeface="Arial" pitchFamily="34" charset="0"/>
              </a:rPr>
              <a:t>often</a:t>
            </a:r>
            <a:r>
              <a:rPr lang="it-IT" sz="2400" dirty="0" smtClean="0">
                <a:solidFill>
                  <a:srgbClr val="212121"/>
                </a:solidFill>
                <a:cs typeface="Arial" pitchFamily="34" charset="0"/>
              </a:rPr>
              <a:t> the work of the woman out of the family </a:t>
            </a:r>
            <a:r>
              <a:rPr lang="it-IT" sz="2400" dirty="0" err="1" smtClean="0">
                <a:solidFill>
                  <a:srgbClr val="212121"/>
                </a:solidFill>
                <a:cs typeface="Arial" pitchFamily="34" charset="0"/>
              </a:rPr>
              <a:t>setting</a:t>
            </a:r>
            <a:r>
              <a:rPr lang="it-IT" sz="2400" dirty="0" smtClean="0">
                <a:solidFill>
                  <a:srgbClr val="212121"/>
                </a:solidFill>
                <a:cs typeface="Arial" pitchFamily="34" charset="0"/>
              </a:rPr>
              <a:t> </a:t>
            </a:r>
            <a:r>
              <a:rPr lang="it-IT" sz="2400" dirty="0" err="1" smtClean="0">
                <a:solidFill>
                  <a:srgbClr val="212121"/>
                </a:solidFill>
                <a:cs typeface="Arial" pitchFamily="34" charset="0"/>
              </a:rPr>
              <a:t>results</a:t>
            </a:r>
            <a:r>
              <a:rPr lang="it-IT" sz="2400" dirty="0" smtClean="0">
                <a:solidFill>
                  <a:srgbClr val="212121"/>
                </a:solidFill>
                <a:cs typeface="Arial" pitchFamily="34" charset="0"/>
              </a:rPr>
              <a:t>  in a double </a:t>
            </a:r>
            <a:r>
              <a:rPr lang="it-IT" sz="2400" dirty="0" err="1" smtClean="0">
                <a:solidFill>
                  <a:srgbClr val="212121"/>
                </a:solidFill>
                <a:cs typeface="Arial" pitchFamily="34" charset="0"/>
              </a:rPr>
              <a:t>exploitation</a:t>
            </a:r>
            <a:r>
              <a:rPr lang="it-IT" sz="2400" dirty="0" smtClean="0">
                <a:solidFill>
                  <a:srgbClr val="212121"/>
                </a:solidFill>
                <a:cs typeface="Arial" pitchFamily="34" charset="0"/>
              </a:rPr>
              <a:t>, inside and </a:t>
            </a:r>
            <a:r>
              <a:rPr lang="it-IT" sz="2400" dirty="0" err="1" smtClean="0">
                <a:solidFill>
                  <a:srgbClr val="212121"/>
                </a:solidFill>
                <a:cs typeface="Arial" pitchFamily="34" charset="0"/>
              </a:rPr>
              <a:t>outside</a:t>
            </a:r>
            <a:r>
              <a:rPr lang="it-IT" sz="2400" dirty="0" smtClean="0">
                <a:solidFill>
                  <a:srgbClr val="212121"/>
                </a:solidFill>
                <a:cs typeface="Arial" pitchFamily="34" charset="0"/>
              </a:rPr>
              <a:t> the home, </a:t>
            </a:r>
            <a:r>
              <a:rPr lang="it-IT" sz="2400" dirty="0" err="1" smtClean="0">
                <a:solidFill>
                  <a:srgbClr val="212121"/>
                </a:solidFill>
                <a:cs typeface="Arial" pitchFamily="34" charset="0"/>
              </a:rPr>
              <a:t>as</a:t>
            </a:r>
            <a:r>
              <a:rPr lang="it-IT" sz="2400" dirty="0" smtClean="0">
                <a:solidFill>
                  <a:srgbClr val="212121"/>
                </a:solidFill>
                <a:cs typeface="Arial" pitchFamily="34" charset="0"/>
              </a:rPr>
              <a:t> the  </a:t>
            </a:r>
            <a:r>
              <a:rPr lang="it-IT" sz="2400" dirty="0" err="1" smtClean="0">
                <a:solidFill>
                  <a:srgbClr val="212121"/>
                </a:solidFill>
                <a:cs typeface="Arial" pitchFamily="34" charset="0"/>
              </a:rPr>
              <a:t>domestic</a:t>
            </a:r>
            <a:r>
              <a:rPr lang="it-IT" sz="2400" dirty="0" smtClean="0">
                <a:solidFill>
                  <a:srgbClr val="212121"/>
                </a:solidFill>
                <a:cs typeface="Arial" pitchFamily="34" charset="0"/>
              </a:rPr>
              <a:t> </a:t>
            </a:r>
            <a:r>
              <a:rPr lang="it-IT" sz="2400" dirty="0" err="1" smtClean="0">
                <a:solidFill>
                  <a:srgbClr val="212121"/>
                </a:solidFill>
                <a:cs typeface="Arial" pitchFamily="34" charset="0"/>
              </a:rPr>
              <a:t>load</a:t>
            </a:r>
            <a:r>
              <a:rPr lang="it-IT" sz="2400" dirty="0" smtClean="0">
                <a:solidFill>
                  <a:srgbClr val="212121"/>
                </a:solidFill>
                <a:cs typeface="Arial" pitchFamily="34" charset="0"/>
              </a:rPr>
              <a:t>,  and </a:t>
            </a:r>
            <a:r>
              <a:rPr lang="it-IT" sz="2400" dirty="0" err="1" smtClean="0">
                <a:solidFill>
                  <a:srgbClr val="212121"/>
                </a:solidFill>
                <a:cs typeface="Arial" pitchFamily="34" charset="0"/>
              </a:rPr>
              <a:t>caring</a:t>
            </a:r>
            <a:r>
              <a:rPr lang="it-IT" sz="2400" dirty="0" smtClean="0">
                <a:solidFill>
                  <a:srgbClr val="212121"/>
                </a:solidFill>
                <a:cs typeface="Arial" pitchFamily="34" charset="0"/>
              </a:rPr>
              <a:t> for </a:t>
            </a:r>
            <a:r>
              <a:rPr lang="it-IT" sz="2400" dirty="0" err="1" smtClean="0">
                <a:solidFill>
                  <a:srgbClr val="212121"/>
                </a:solidFill>
                <a:cs typeface="Arial" pitchFamily="34" charset="0"/>
              </a:rPr>
              <a:t>children</a:t>
            </a:r>
            <a:r>
              <a:rPr lang="it-IT" sz="2400" dirty="0" smtClean="0">
                <a:solidFill>
                  <a:srgbClr val="212121"/>
                </a:solidFill>
                <a:cs typeface="Arial" pitchFamily="34" charset="0"/>
              </a:rPr>
              <a:t>, the </a:t>
            </a:r>
            <a:r>
              <a:rPr lang="it-IT" sz="2400" dirty="0" err="1" smtClean="0">
                <a:solidFill>
                  <a:srgbClr val="212121"/>
                </a:solidFill>
                <a:cs typeface="Arial" pitchFamily="34" charset="0"/>
              </a:rPr>
              <a:t>sick</a:t>
            </a:r>
            <a:r>
              <a:rPr lang="it-IT" sz="2400" dirty="0" smtClean="0">
                <a:solidFill>
                  <a:srgbClr val="212121"/>
                </a:solidFill>
                <a:cs typeface="Arial" pitchFamily="34" charset="0"/>
              </a:rPr>
              <a:t>, and the </a:t>
            </a:r>
            <a:r>
              <a:rPr lang="it-IT" sz="2400" dirty="0" err="1" smtClean="0">
                <a:solidFill>
                  <a:srgbClr val="212121"/>
                </a:solidFill>
                <a:cs typeface="Arial" pitchFamily="34" charset="0"/>
              </a:rPr>
              <a:t>old</a:t>
            </a:r>
            <a:r>
              <a:rPr lang="it-IT" sz="2400" dirty="0" smtClean="0">
                <a:solidFill>
                  <a:srgbClr val="212121"/>
                </a:solidFill>
                <a:cs typeface="Arial" pitchFamily="34" charset="0"/>
              </a:rPr>
              <a:t>, </a:t>
            </a:r>
            <a:r>
              <a:rPr lang="it-IT" sz="2400" dirty="0" err="1" smtClean="0">
                <a:solidFill>
                  <a:srgbClr val="212121"/>
                </a:solidFill>
                <a:cs typeface="Arial" pitchFamily="34" charset="0"/>
              </a:rPr>
              <a:t>continues</a:t>
            </a:r>
            <a:r>
              <a:rPr lang="it-IT" sz="2400" dirty="0" smtClean="0">
                <a:solidFill>
                  <a:srgbClr val="212121"/>
                </a:solidFill>
                <a:cs typeface="Arial" pitchFamily="34" charset="0"/>
              </a:rPr>
              <a:t>  to </a:t>
            </a:r>
            <a:r>
              <a:rPr lang="it-IT" sz="2400" dirty="0" err="1" smtClean="0">
                <a:solidFill>
                  <a:srgbClr val="212121"/>
                </a:solidFill>
                <a:cs typeface="Arial" pitchFamily="34" charset="0"/>
              </a:rPr>
              <a:t>weigh</a:t>
            </a:r>
            <a:r>
              <a:rPr lang="it-IT" sz="2400" dirty="0" smtClean="0">
                <a:solidFill>
                  <a:srgbClr val="212121"/>
                </a:solidFill>
                <a:cs typeface="Arial" pitchFamily="34" charset="0"/>
              </a:rPr>
              <a:t> on </a:t>
            </a:r>
            <a:r>
              <a:rPr lang="it-IT" sz="2400" dirty="0" err="1" smtClean="0">
                <a:solidFill>
                  <a:srgbClr val="212121"/>
                </a:solidFill>
                <a:cs typeface="Arial" pitchFamily="34" charset="0"/>
              </a:rPr>
              <a:t>their</a:t>
            </a:r>
            <a:r>
              <a:rPr lang="it-IT" sz="2400" dirty="0" smtClean="0">
                <a:solidFill>
                  <a:srgbClr val="212121"/>
                </a:solidFill>
                <a:cs typeface="Arial" pitchFamily="34" charset="0"/>
              </a:rPr>
              <a:t>  </a:t>
            </a:r>
            <a:r>
              <a:rPr lang="it-IT" sz="2400" dirty="0" err="1" smtClean="0">
                <a:solidFill>
                  <a:srgbClr val="212121"/>
                </a:solidFill>
                <a:cs typeface="Arial" pitchFamily="34" charset="0"/>
              </a:rPr>
              <a:t>shoulders</a:t>
            </a:r>
            <a:r>
              <a:rPr lang="it-IT" sz="2400" dirty="0" smtClean="0">
                <a:solidFill>
                  <a:srgbClr val="212121"/>
                </a:solidFill>
                <a:cs typeface="Arial" pitchFamily="34" charset="0"/>
              </a:rPr>
              <a:t>.</a:t>
            </a:r>
            <a:endParaRPr lang="it-IT" sz="2400" dirty="0" smtClean="0"/>
          </a:p>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15</a:t>
            </a:fld>
            <a:endParaRPr lang="it-IT"/>
          </a:p>
        </p:txBody>
      </p:sp>
      <p:pic>
        <p:nvPicPr>
          <p:cNvPr id="6" name="Segnaposto immagine 5" descr="download (1).jpg"/>
          <p:cNvPicPr>
            <a:picLocks noGrp="1" noChangeAspect="1"/>
          </p:cNvPicPr>
          <p:nvPr>
            <p:ph type="pic" idx="1"/>
          </p:nvPr>
        </p:nvPicPr>
        <p:blipFill>
          <a:blip r:embed="rId2"/>
          <a:srcRect t="6756" b="6756"/>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612648" y="714356"/>
            <a:ext cx="8153400" cy="2554545"/>
          </a:xfrm>
          <a:prstGeom prst="rect">
            <a:avLst/>
          </a:prstGeom>
        </p:spPr>
        <p:txBody>
          <a:bodyPr wrap="square">
            <a:spAutoFit/>
          </a:bodyPr>
          <a:lstStyle/>
          <a:p>
            <a:pPr lvl="0" algn="just" fontAlgn="base">
              <a:spcBef>
                <a:spcPct val="0"/>
              </a:spcBef>
              <a:spcAft>
                <a:spcPct val="0"/>
              </a:spcAft>
              <a:buNone/>
            </a:pPr>
            <a:r>
              <a:rPr lang="it-IT" sz="3200" dirty="0" smtClean="0">
                <a:solidFill>
                  <a:srgbClr val="212121"/>
                </a:solidFill>
                <a:cs typeface="Arial" pitchFamily="34" charset="0"/>
              </a:rPr>
              <a:t>   </a:t>
            </a:r>
          </a:p>
          <a:p>
            <a:pPr lvl="0" algn="just" fontAlgn="base">
              <a:spcBef>
                <a:spcPct val="0"/>
              </a:spcBef>
              <a:spcAft>
                <a:spcPct val="0"/>
              </a:spcAft>
              <a:buNone/>
            </a:pPr>
            <a:r>
              <a:rPr lang="it-IT" sz="3200" dirty="0" smtClean="0">
                <a:solidFill>
                  <a:srgbClr val="212121"/>
                </a:solidFill>
                <a:cs typeface="Arial" pitchFamily="34" charset="0"/>
              </a:rPr>
              <a:t>   </a:t>
            </a:r>
            <a:r>
              <a:rPr lang="it-IT" sz="3200" dirty="0" err="1" smtClean="0">
                <a:solidFill>
                  <a:srgbClr val="212121"/>
                </a:solidFill>
                <a:cs typeface="Arial" pitchFamily="34" charset="0"/>
              </a:rPr>
              <a:t>Even</a:t>
            </a:r>
            <a:r>
              <a:rPr lang="it-IT" sz="3200" dirty="0" smtClean="0">
                <a:solidFill>
                  <a:srgbClr val="212121"/>
                </a:solidFill>
                <a:cs typeface="Arial" pitchFamily="34" charset="0"/>
              </a:rPr>
              <a:t> </a:t>
            </a:r>
            <a:r>
              <a:rPr lang="it-IT" sz="3200" dirty="0" err="1" smtClean="0">
                <a:solidFill>
                  <a:srgbClr val="212121"/>
                </a:solidFill>
                <a:cs typeface="Arial" pitchFamily="34" charset="0"/>
              </a:rPr>
              <a:t>today</a:t>
            </a:r>
            <a:r>
              <a:rPr lang="it-IT" sz="3200" dirty="0" smtClean="0">
                <a:solidFill>
                  <a:srgbClr val="212121"/>
                </a:solidFill>
                <a:cs typeface="Arial" pitchFamily="34" charset="0"/>
              </a:rPr>
              <a:t>, in </a:t>
            </a:r>
            <a:r>
              <a:rPr lang="it-IT" sz="3200" dirty="0" err="1" smtClean="0">
                <a:solidFill>
                  <a:srgbClr val="212121"/>
                </a:solidFill>
                <a:cs typeface="Arial" pitchFamily="34" charset="0"/>
              </a:rPr>
              <a:t>our</a:t>
            </a:r>
            <a:r>
              <a:rPr lang="it-IT" sz="3200" dirty="0" smtClean="0">
                <a:solidFill>
                  <a:srgbClr val="212121"/>
                </a:solidFill>
                <a:cs typeface="Arial" pitchFamily="34" charset="0"/>
              </a:rPr>
              <a:t> </a:t>
            </a:r>
            <a:r>
              <a:rPr lang="it-IT" sz="3200" dirty="0" err="1" smtClean="0">
                <a:solidFill>
                  <a:srgbClr val="212121"/>
                </a:solidFill>
                <a:cs typeface="Arial" pitchFamily="34" charset="0"/>
              </a:rPr>
              <a:t>highly</a:t>
            </a:r>
            <a:r>
              <a:rPr lang="it-IT" sz="3200" dirty="0" smtClean="0">
                <a:solidFill>
                  <a:srgbClr val="212121"/>
                </a:solidFill>
                <a:cs typeface="Arial" pitchFamily="34" charset="0"/>
              </a:rPr>
              <a:t> </a:t>
            </a:r>
            <a:r>
              <a:rPr lang="it-IT" sz="3200" dirty="0" err="1" smtClean="0">
                <a:solidFill>
                  <a:srgbClr val="212121"/>
                </a:solidFill>
                <a:cs typeface="Arial" pitchFamily="34" charset="0"/>
              </a:rPr>
              <a:t>civilized</a:t>
            </a:r>
            <a:r>
              <a:rPr lang="it-IT" sz="3200" dirty="0" smtClean="0">
                <a:solidFill>
                  <a:srgbClr val="212121"/>
                </a:solidFill>
                <a:cs typeface="Arial" pitchFamily="34" charset="0"/>
              </a:rPr>
              <a:t> society, </a:t>
            </a:r>
            <a:r>
              <a:rPr lang="it-IT" sz="3200" dirty="0" err="1" smtClean="0">
                <a:solidFill>
                  <a:srgbClr val="212121"/>
                </a:solidFill>
                <a:cs typeface="Arial" pitchFamily="34" charset="0"/>
              </a:rPr>
              <a:t>ruthless</a:t>
            </a:r>
            <a:r>
              <a:rPr lang="it-IT" sz="3200" dirty="0" smtClean="0">
                <a:solidFill>
                  <a:srgbClr val="212121"/>
                </a:solidFill>
                <a:cs typeface="Arial" pitchFamily="34" charset="0"/>
              </a:rPr>
              <a:t> </a:t>
            </a:r>
            <a:r>
              <a:rPr lang="it-IT" sz="3200" dirty="0" err="1" smtClean="0">
                <a:solidFill>
                  <a:srgbClr val="212121"/>
                </a:solidFill>
                <a:cs typeface="Arial" pitchFamily="34" charset="0"/>
              </a:rPr>
              <a:t>forms</a:t>
            </a:r>
            <a:r>
              <a:rPr lang="it-IT" sz="3200" dirty="0" smtClean="0">
                <a:solidFill>
                  <a:srgbClr val="212121"/>
                </a:solidFill>
                <a:cs typeface="Arial" pitchFamily="34" charset="0"/>
              </a:rPr>
              <a:t> of </a:t>
            </a:r>
            <a:r>
              <a:rPr lang="it-IT" sz="3200" dirty="0" err="1" smtClean="0">
                <a:solidFill>
                  <a:srgbClr val="212121"/>
                </a:solidFill>
                <a:cs typeface="Arial" pitchFamily="34" charset="0"/>
              </a:rPr>
              <a:t>marginalization</a:t>
            </a:r>
            <a:r>
              <a:rPr lang="it-IT" sz="3200" dirty="0" smtClean="0">
                <a:solidFill>
                  <a:srgbClr val="212121"/>
                </a:solidFill>
                <a:cs typeface="Arial" pitchFamily="34" charset="0"/>
              </a:rPr>
              <a:t> of </a:t>
            </a:r>
            <a:r>
              <a:rPr lang="it-IT" sz="3200" dirty="0" err="1" smtClean="0">
                <a:solidFill>
                  <a:srgbClr val="212121"/>
                </a:solidFill>
                <a:cs typeface="Arial" pitchFamily="34" charset="0"/>
              </a:rPr>
              <a:t>women</a:t>
            </a:r>
            <a:r>
              <a:rPr lang="it-IT" sz="3200" dirty="0" smtClean="0">
                <a:solidFill>
                  <a:srgbClr val="212121"/>
                </a:solidFill>
                <a:cs typeface="Arial" pitchFamily="34" charset="0"/>
              </a:rPr>
              <a:t>, </a:t>
            </a:r>
            <a:r>
              <a:rPr lang="it-IT" sz="3200" dirty="0" err="1" smtClean="0">
                <a:solidFill>
                  <a:srgbClr val="212121"/>
                </a:solidFill>
                <a:cs typeface="Arial" pitchFamily="34" charset="0"/>
              </a:rPr>
              <a:t>sometimes</a:t>
            </a:r>
            <a:r>
              <a:rPr lang="it-IT" sz="3200" dirty="0" smtClean="0">
                <a:solidFill>
                  <a:srgbClr val="212121"/>
                </a:solidFill>
                <a:cs typeface="Arial" pitchFamily="34" charset="0"/>
              </a:rPr>
              <a:t> </a:t>
            </a:r>
            <a:r>
              <a:rPr lang="it-IT" sz="3200" dirty="0" err="1" smtClean="0">
                <a:solidFill>
                  <a:srgbClr val="212121"/>
                </a:solidFill>
                <a:cs typeface="Arial" pitchFamily="34" charset="0"/>
              </a:rPr>
              <a:t>result</a:t>
            </a:r>
            <a:r>
              <a:rPr lang="it-IT" sz="3200" dirty="0" smtClean="0">
                <a:solidFill>
                  <a:srgbClr val="212121"/>
                </a:solidFill>
                <a:cs typeface="Arial" pitchFamily="34" charset="0"/>
              </a:rPr>
              <a:t> in rape and </a:t>
            </a:r>
            <a:r>
              <a:rPr lang="it-IT" sz="3200" dirty="0" err="1" smtClean="0">
                <a:solidFill>
                  <a:srgbClr val="212121"/>
                </a:solidFill>
                <a:cs typeface="Arial" pitchFamily="34" charset="0"/>
              </a:rPr>
              <a:t>other</a:t>
            </a:r>
            <a:r>
              <a:rPr lang="it-IT" sz="3200" dirty="0" smtClean="0">
                <a:solidFill>
                  <a:srgbClr val="212121"/>
                </a:solidFill>
                <a:cs typeface="Arial" pitchFamily="34" charset="0"/>
              </a:rPr>
              <a:t> </a:t>
            </a:r>
            <a:r>
              <a:rPr lang="it-IT" sz="3200" dirty="0" err="1" smtClean="0">
                <a:solidFill>
                  <a:srgbClr val="212121"/>
                </a:solidFill>
                <a:cs typeface="Arial" pitchFamily="34" charset="0"/>
              </a:rPr>
              <a:t>violence</a:t>
            </a:r>
            <a:r>
              <a:rPr lang="it-IT" sz="3200" dirty="0" smtClean="0">
                <a:solidFill>
                  <a:srgbClr val="212121"/>
                </a:solidFill>
                <a:cs typeface="Arial" pitchFamily="34" charset="0"/>
              </a:rPr>
              <a:t>.</a:t>
            </a:r>
            <a:r>
              <a:rPr lang="it-IT" sz="3200" dirty="0" smtClean="0">
                <a:cs typeface="Arial" pitchFamily="34" charset="0"/>
              </a:rPr>
              <a:t> </a:t>
            </a:r>
          </a:p>
        </p:txBody>
      </p:sp>
      <p:sp>
        <p:nvSpPr>
          <p:cNvPr id="3" name="Segnaposto numero diapositiva 2"/>
          <p:cNvSpPr>
            <a:spLocks noGrp="1"/>
          </p:cNvSpPr>
          <p:nvPr>
            <p:ph type="sldNum" sz="quarter" idx="12"/>
          </p:nvPr>
        </p:nvSpPr>
        <p:spPr/>
        <p:txBody>
          <a:bodyPr>
            <a:normAutofit/>
          </a:bodyPr>
          <a:lstStyle/>
          <a:p>
            <a:fld id="{B007B441-5312-499D-93C3-6E37886527FA}" type="slidenum">
              <a:rPr lang="it-IT" smtClean="0"/>
              <a:pPr/>
              <a:t>16</a:t>
            </a:fld>
            <a:endParaRPr lang="it-IT"/>
          </a:p>
        </p:txBody>
      </p:sp>
      <p:pic>
        <p:nvPicPr>
          <p:cNvPr id="5" name="Immagine 4" descr="images (1).jpg"/>
          <p:cNvPicPr>
            <a:picLocks noChangeAspect="1"/>
          </p:cNvPicPr>
          <p:nvPr/>
        </p:nvPicPr>
        <p:blipFill>
          <a:blip r:embed="rId2"/>
          <a:stretch>
            <a:fillRect/>
          </a:stretch>
        </p:blipFill>
        <p:spPr>
          <a:xfrm>
            <a:off x="2714612" y="3429000"/>
            <a:ext cx="4786346" cy="27860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  </a:t>
            </a:r>
            <a:endParaRPr lang="it-IT" dirty="0"/>
          </a:p>
        </p:txBody>
      </p:sp>
      <p:sp>
        <p:nvSpPr>
          <p:cNvPr id="4" name="Segnaposto contenuto 3"/>
          <p:cNvSpPr>
            <a:spLocks noGrp="1"/>
          </p:cNvSpPr>
          <p:nvPr>
            <p:ph idx="1"/>
          </p:nvPr>
        </p:nvSpPr>
        <p:spPr>
          <a:xfrm>
            <a:off x="457200" y="571480"/>
            <a:ext cx="8229600" cy="5753120"/>
          </a:xfrm>
        </p:spPr>
        <p:txBody>
          <a:bodyPr/>
          <a:lstStyle/>
          <a:p>
            <a:pPr>
              <a:buNone/>
            </a:pPr>
            <a:r>
              <a:rPr lang="en-US" dirty="0" smtClean="0"/>
              <a:t>  </a:t>
            </a:r>
          </a:p>
          <a:p>
            <a:pPr>
              <a:buNone/>
            </a:pPr>
            <a:r>
              <a:rPr lang="en-US" dirty="0" smtClean="0"/>
              <a:t>   How can we stop this?... we like to remember those women who are still engaged in the struggle of civil rights and women's rights ... </a:t>
            </a:r>
            <a:r>
              <a:rPr lang="en-US" dirty="0"/>
              <a:t>L</a:t>
            </a:r>
            <a:r>
              <a:rPr lang="en-US" dirty="0" smtClean="0"/>
              <a:t>et us  be inspired:</a:t>
            </a:r>
            <a:endParaRPr lang="it-IT" dirty="0"/>
          </a:p>
        </p:txBody>
      </p:sp>
      <p:sp>
        <p:nvSpPr>
          <p:cNvPr id="3" name="Segnaposto numero diapositiva 2"/>
          <p:cNvSpPr>
            <a:spLocks noGrp="1"/>
          </p:cNvSpPr>
          <p:nvPr>
            <p:ph type="sldNum" sz="quarter" idx="12"/>
          </p:nvPr>
        </p:nvSpPr>
        <p:spPr/>
        <p:txBody>
          <a:bodyPr>
            <a:normAutofit/>
          </a:bodyPr>
          <a:lstStyle/>
          <a:p>
            <a:fld id="{B007B441-5312-499D-93C3-6E37886527FA}" type="slidenum">
              <a:rPr lang="it-IT" smtClean="0"/>
              <a:pPr/>
              <a:t>17</a:t>
            </a:fld>
            <a:endParaRPr lang="it-IT"/>
          </a:p>
        </p:txBody>
      </p:sp>
      <p:pic>
        <p:nvPicPr>
          <p:cNvPr id="5" name="Immagine 4" descr="images (3).jpg"/>
          <p:cNvPicPr>
            <a:picLocks noChangeAspect="1"/>
          </p:cNvPicPr>
          <p:nvPr/>
        </p:nvPicPr>
        <p:blipFill>
          <a:blip r:embed="rId2"/>
          <a:stretch>
            <a:fillRect/>
          </a:stretch>
        </p:blipFill>
        <p:spPr>
          <a:xfrm>
            <a:off x="1247913" y="2754630"/>
            <a:ext cx="6610235" cy="353189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Malala</a:t>
            </a:r>
            <a:r>
              <a:rPr lang="it-IT" b="1" dirty="0" smtClean="0"/>
              <a:t> </a:t>
            </a:r>
            <a:r>
              <a:rPr lang="it-IT" b="1" dirty="0" err="1" smtClean="0"/>
              <a:t>Yousafzai</a:t>
            </a:r>
            <a:r>
              <a:rPr lang="it-IT" b="1" dirty="0" smtClean="0"/>
              <a:t/>
            </a:r>
            <a:br>
              <a:rPr lang="it-IT" b="1" dirty="0" smtClean="0"/>
            </a:br>
            <a:endParaRPr lang="it-IT" dirty="0"/>
          </a:p>
        </p:txBody>
      </p:sp>
      <p:sp>
        <p:nvSpPr>
          <p:cNvPr id="5" name="Segnaposto testo 4"/>
          <p:cNvSpPr>
            <a:spLocks noGrp="1"/>
          </p:cNvSpPr>
          <p:nvPr>
            <p:ph type="body" idx="2"/>
          </p:nvPr>
        </p:nvSpPr>
        <p:spPr>
          <a:xfrm>
            <a:off x="785786" y="1643050"/>
            <a:ext cx="2357454" cy="4343400"/>
          </a:xfrm>
        </p:spPr>
        <p:txBody>
          <a:bodyPr>
            <a:normAutofit/>
          </a:bodyPr>
          <a:lstStyle/>
          <a:p>
            <a:r>
              <a:rPr lang="en-US" sz="2000" dirty="0" smtClean="0"/>
              <a:t>Winner of a Nobel Peace Prize, </a:t>
            </a:r>
            <a:r>
              <a:rPr lang="en-US" sz="2000" dirty="0" err="1" smtClean="0"/>
              <a:t>Malala</a:t>
            </a:r>
            <a:r>
              <a:rPr lang="en-US" sz="2000" dirty="0" smtClean="0"/>
              <a:t> is a Pakistani activist known for her commitment to the affirmation of civil rights and the right to education of women</a:t>
            </a:r>
            <a:endParaRPr lang="it-IT" sz="2000" dirty="0"/>
          </a:p>
        </p:txBody>
      </p:sp>
      <p:pic>
        <p:nvPicPr>
          <p:cNvPr id="4" name="Segnaposto contenuto 3" descr="Malala.jpg"/>
          <p:cNvPicPr>
            <a:picLocks noGrp="1" noChangeAspect="1"/>
          </p:cNvPicPr>
          <p:nvPr>
            <p:ph sz="half" idx="1"/>
          </p:nvPr>
        </p:nvPicPr>
        <p:blipFill>
          <a:blip r:embed="rId2"/>
          <a:stretch>
            <a:fillRect/>
          </a:stretch>
        </p:blipFill>
        <p:spPr>
          <a:xfrm>
            <a:off x="3575050" y="2524720"/>
            <a:ext cx="5111750" cy="2875359"/>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Aung</a:t>
            </a:r>
            <a:r>
              <a:rPr lang="it-IT" b="1" dirty="0" smtClean="0"/>
              <a:t> San </a:t>
            </a:r>
            <a:r>
              <a:rPr lang="it-IT" b="1" dirty="0" err="1" smtClean="0"/>
              <a:t>Suu</a:t>
            </a:r>
            <a:r>
              <a:rPr lang="it-IT" b="1" dirty="0" smtClean="0"/>
              <a:t> </a:t>
            </a:r>
            <a:r>
              <a:rPr lang="it-IT" b="1" dirty="0" err="1" smtClean="0"/>
              <a:t>Ky</a:t>
            </a:r>
            <a:r>
              <a:rPr lang="it-IT" b="1" dirty="0" smtClean="0"/>
              <a:t/>
            </a:r>
            <a:br>
              <a:rPr lang="it-IT" b="1" dirty="0" smtClean="0"/>
            </a:br>
            <a:endParaRPr lang="it-IT" dirty="0"/>
          </a:p>
        </p:txBody>
      </p:sp>
      <p:sp>
        <p:nvSpPr>
          <p:cNvPr id="3" name="Segnaposto testo 2"/>
          <p:cNvSpPr>
            <a:spLocks noGrp="1"/>
          </p:cNvSpPr>
          <p:nvPr>
            <p:ph type="body" idx="2"/>
          </p:nvPr>
        </p:nvSpPr>
        <p:spPr/>
        <p:txBody>
          <a:bodyPr>
            <a:normAutofit/>
          </a:bodyPr>
          <a:lstStyle/>
          <a:p>
            <a:r>
              <a:rPr lang="en-US" sz="2400" dirty="0" smtClean="0"/>
              <a:t>She  is a Burmese politician, active for many years in the defense of human rights and  awarded the Nobel Peace Prize in 1991. For her struggle she renounced both  freedom and her family.</a:t>
            </a:r>
            <a:endParaRPr lang="it-IT" sz="2400" dirty="0"/>
          </a:p>
        </p:txBody>
      </p:sp>
      <p:pic>
        <p:nvPicPr>
          <p:cNvPr id="5" name="Segnaposto contenuto 4" descr="aung-san-suu-kyi-2-900x625.jpg"/>
          <p:cNvPicPr>
            <a:picLocks noGrp="1" noChangeAspect="1"/>
          </p:cNvPicPr>
          <p:nvPr>
            <p:ph sz="half" idx="1"/>
          </p:nvPr>
        </p:nvPicPr>
        <p:blipFill>
          <a:blip r:embed="rId2"/>
          <a:stretch>
            <a:fillRect/>
          </a:stretch>
        </p:blipFill>
        <p:spPr>
          <a:xfrm>
            <a:off x="3575050" y="2187487"/>
            <a:ext cx="5111750" cy="3549826"/>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332656"/>
            <a:ext cx="2212848" cy="3537888"/>
          </a:xfrm>
        </p:spPr>
        <p:txBody>
          <a:bodyPr>
            <a:normAutofit/>
          </a:bodyPr>
          <a:lstStyle/>
          <a:p>
            <a:r>
              <a:rPr lang="en-GB" sz="4800" dirty="0" smtClean="0"/>
              <a:t>HUMAN RIGHTS</a:t>
            </a:r>
            <a:endParaRPr lang="it-IT" sz="4800"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2</a:t>
            </a:fld>
            <a:endParaRPr lang="it-IT"/>
          </a:p>
        </p:txBody>
      </p:sp>
      <p:pic>
        <p:nvPicPr>
          <p:cNvPr id="7" name="Segnaposto immagine 6" descr="list_hr18.jpg"/>
          <p:cNvPicPr>
            <a:picLocks noGrp="1" noChangeAspect="1"/>
          </p:cNvPicPr>
          <p:nvPr>
            <p:ph type="pic" idx="1"/>
          </p:nvPr>
        </p:nvPicPr>
        <p:blipFill>
          <a:blip r:embed="rId2"/>
          <a:srcRect l="16957" r="16957"/>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Shirin</a:t>
            </a:r>
            <a:r>
              <a:rPr lang="it-IT" b="1" dirty="0" smtClean="0"/>
              <a:t> </a:t>
            </a:r>
            <a:r>
              <a:rPr lang="it-IT" b="1" dirty="0" err="1" smtClean="0"/>
              <a:t>Ebadi</a:t>
            </a:r>
            <a:r>
              <a:rPr lang="it-IT" b="1" dirty="0" smtClean="0"/>
              <a:t/>
            </a:r>
            <a:br>
              <a:rPr lang="it-IT" b="1" dirty="0" smtClean="0"/>
            </a:br>
            <a:endParaRPr lang="it-IT" dirty="0"/>
          </a:p>
        </p:txBody>
      </p:sp>
      <p:sp>
        <p:nvSpPr>
          <p:cNvPr id="3" name="Segnaposto testo 2"/>
          <p:cNvSpPr>
            <a:spLocks noGrp="1"/>
          </p:cNvSpPr>
          <p:nvPr>
            <p:ph type="body" idx="2"/>
          </p:nvPr>
        </p:nvSpPr>
        <p:spPr/>
        <p:txBody>
          <a:bodyPr>
            <a:normAutofit/>
          </a:bodyPr>
          <a:lstStyle/>
          <a:p>
            <a:r>
              <a:rPr lang="en-US" sz="2400" dirty="0" smtClean="0"/>
              <a:t>She is an Iranian lawyer and pacifist and on December 10th, 2003 she was awarded the Nobel Peace Prize: she was the first Iranian and the first Muslim woman to get this recognition</a:t>
            </a:r>
            <a:endParaRPr lang="it-IT" sz="2400" dirty="0"/>
          </a:p>
        </p:txBody>
      </p:sp>
      <p:pic>
        <p:nvPicPr>
          <p:cNvPr id="5" name="Segnaposto contenuto 4" descr="ebadi.jpg"/>
          <p:cNvPicPr>
            <a:picLocks noGrp="1" noChangeAspect="1"/>
          </p:cNvPicPr>
          <p:nvPr>
            <p:ph sz="half" idx="1"/>
          </p:nvPr>
        </p:nvPicPr>
        <p:blipFill>
          <a:blip r:embed="rId2"/>
          <a:stretch>
            <a:fillRect/>
          </a:stretch>
        </p:blipFill>
        <p:spPr>
          <a:xfrm>
            <a:off x="3575050" y="2370049"/>
            <a:ext cx="5111750" cy="3184701"/>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Tawakkul</a:t>
            </a:r>
            <a:r>
              <a:rPr lang="it-IT" b="1" dirty="0" smtClean="0"/>
              <a:t> Karman</a:t>
            </a:r>
            <a:br>
              <a:rPr lang="it-IT" b="1" dirty="0" smtClean="0"/>
            </a:br>
            <a:endParaRPr lang="it-IT" dirty="0"/>
          </a:p>
        </p:txBody>
      </p:sp>
      <p:sp>
        <p:nvSpPr>
          <p:cNvPr id="3" name="Segnaposto testo 2"/>
          <p:cNvSpPr>
            <a:spLocks noGrp="1"/>
          </p:cNvSpPr>
          <p:nvPr>
            <p:ph type="body" idx="2"/>
          </p:nvPr>
        </p:nvSpPr>
        <p:spPr>
          <a:xfrm>
            <a:off x="214282" y="1785926"/>
            <a:ext cx="2928958" cy="4343400"/>
          </a:xfrm>
        </p:spPr>
        <p:txBody>
          <a:bodyPr>
            <a:normAutofit fontScale="62500" lnSpcReduction="20000"/>
          </a:bodyPr>
          <a:lstStyle/>
          <a:p>
            <a:r>
              <a:rPr lang="en-US" dirty="0" smtClean="0"/>
              <a:t/>
            </a:r>
            <a:br>
              <a:rPr lang="en-US" dirty="0" smtClean="0"/>
            </a:br>
            <a:r>
              <a:rPr lang="en-US" sz="3300" dirty="0" smtClean="0"/>
              <a:t>She  is  a Yemeni political and activist, member of the Al-</a:t>
            </a:r>
            <a:r>
              <a:rPr lang="en-US" sz="3300" dirty="0" err="1" smtClean="0"/>
              <a:t>Islah</a:t>
            </a:r>
            <a:r>
              <a:rPr lang="en-US" sz="3300" dirty="0" smtClean="0"/>
              <a:t> party (Yemeni Congregation for Reformation, the Yemeni branch of the Muslim Brotherhood) and leader since 2005 of the movement  “Women Journalists Without chains”, a humanitarian group created by her. As mentioned above, she won the Nobel Peace Prize in 2011.</a:t>
            </a:r>
            <a:endParaRPr lang="it-IT" sz="3300" dirty="0"/>
          </a:p>
        </p:txBody>
      </p:sp>
      <p:pic>
        <p:nvPicPr>
          <p:cNvPr id="5" name="Segnaposto contenuto 4" descr="1305584053235-900x600.jpeg"/>
          <p:cNvPicPr>
            <a:picLocks noGrp="1" noChangeAspect="1"/>
          </p:cNvPicPr>
          <p:nvPr>
            <p:ph sz="half" idx="1"/>
          </p:nvPr>
        </p:nvPicPr>
        <p:blipFill>
          <a:blip r:embed="rId2"/>
          <a:stretch>
            <a:fillRect/>
          </a:stretch>
        </p:blipFill>
        <p:spPr>
          <a:xfrm>
            <a:off x="3575050" y="2258483"/>
            <a:ext cx="5111750" cy="3407833"/>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85720" y="714356"/>
            <a:ext cx="8401080" cy="1143008"/>
          </a:xfrm>
        </p:spPr>
        <p:txBody>
          <a:bodyPr>
            <a:normAutofit fontScale="90000"/>
          </a:bodyPr>
          <a:lstStyle/>
          <a:p>
            <a:r>
              <a:rPr lang="it-IT" sz="3100" dirty="0" smtClean="0"/>
              <a:t/>
            </a:r>
            <a:br>
              <a:rPr lang="it-IT" sz="3100" dirty="0" smtClean="0"/>
            </a:br>
            <a:r>
              <a:rPr lang="en-US" sz="3100" b="1" dirty="0" smtClean="0"/>
              <a:t>And finally we would like to remember the words of Pope John Paul II according to whom.. </a:t>
            </a:r>
            <a:r>
              <a:rPr lang="it-IT" dirty="0" smtClean="0"/>
              <a:t/>
            </a:r>
            <a:br>
              <a:rPr lang="it-IT" dirty="0" smtClean="0"/>
            </a:br>
            <a:endParaRPr lang="it-IT" dirty="0"/>
          </a:p>
        </p:txBody>
      </p:sp>
      <p:sp>
        <p:nvSpPr>
          <p:cNvPr id="7" name="Segnaposto testo 6"/>
          <p:cNvSpPr>
            <a:spLocks noGrp="1"/>
          </p:cNvSpPr>
          <p:nvPr>
            <p:ph type="body" idx="2"/>
          </p:nvPr>
        </p:nvSpPr>
        <p:spPr>
          <a:xfrm>
            <a:off x="609600" y="1752600"/>
            <a:ext cx="2890830" cy="4343400"/>
          </a:xfrm>
        </p:spPr>
        <p:txBody>
          <a:bodyPr/>
          <a:lstStyle/>
          <a:p>
            <a:r>
              <a:rPr lang="en-US" dirty="0" smtClean="0"/>
              <a:t>"</a:t>
            </a:r>
            <a:r>
              <a:rPr lang="en-US" sz="2000" b="1" dirty="0" smtClean="0"/>
              <a:t>Where there is no respect for human rights - I mean the inalienable rights inherent in man as a man - there can be no peace, because any violation of personal dignity favors resentment and the spirit of revenge</a:t>
            </a:r>
            <a:r>
              <a:rPr lang="en-US" dirty="0" smtClean="0"/>
              <a:t>.“</a:t>
            </a:r>
          </a:p>
        </p:txBody>
      </p:sp>
      <p:pic>
        <p:nvPicPr>
          <p:cNvPr id="8" name="Segnaposto contenuto 7" descr="thumb_person-karol-jozef-wojtyla.140x140_q95_box-150,35,490,375.jpg"/>
          <p:cNvPicPr>
            <a:picLocks noGrp="1" noChangeAspect="1"/>
          </p:cNvPicPr>
          <p:nvPr>
            <p:ph sz="half" idx="1"/>
          </p:nvPr>
        </p:nvPicPr>
        <p:blipFill>
          <a:blip r:embed="rId3"/>
          <a:stretch>
            <a:fillRect/>
          </a:stretch>
        </p:blipFill>
        <p:spPr>
          <a:xfrm>
            <a:off x="4429124" y="2000240"/>
            <a:ext cx="3357586" cy="3163895"/>
          </a:xfrm>
        </p:spPr>
      </p:pic>
      <p:sp>
        <p:nvSpPr>
          <p:cNvPr id="6" name="Segnaposto numero diapositiva 5"/>
          <p:cNvSpPr>
            <a:spLocks noGrp="1"/>
          </p:cNvSpPr>
          <p:nvPr>
            <p:ph type="sldNum" sz="quarter" idx="12"/>
          </p:nvPr>
        </p:nvSpPr>
        <p:spPr/>
        <p:txBody>
          <a:bodyPr>
            <a:normAutofit/>
          </a:bodyPr>
          <a:lstStyle/>
          <a:p>
            <a:fld id="{B007B441-5312-499D-93C3-6E37886527FA}" type="slidenum">
              <a:rPr lang="it-IT" smtClean="0"/>
              <a:pPr/>
              <a:t>22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are your human rights?</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a:lstStyle/>
          <a:p>
            <a:pPr algn="just">
              <a:buNone/>
            </a:pPr>
            <a:r>
              <a:rPr lang="en-US" dirty="0" smtClean="0"/>
              <a:t>   Human rights are rights inherent to all human beings, whatever our nationality, place of residence, sex, national or ethnic origin, </a:t>
            </a:r>
            <a:r>
              <a:rPr lang="en-US" dirty="0" err="1" smtClean="0"/>
              <a:t>colour</a:t>
            </a:r>
            <a:r>
              <a:rPr lang="en-US" dirty="0" smtClean="0"/>
              <a:t>, religion, language, or any other status. We are all equally entitled to our human rights without discrimination.   </a:t>
            </a:r>
          </a:p>
          <a:p>
            <a:endParaRPr lang="it-IT" dirty="0"/>
          </a:p>
        </p:txBody>
      </p:sp>
      <p:sp>
        <p:nvSpPr>
          <p:cNvPr id="4" name="Segnaposto numero diapositiva 3"/>
          <p:cNvSpPr>
            <a:spLocks noGrp="1"/>
          </p:cNvSpPr>
          <p:nvPr>
            <p:ph type="sldNum" sz="quarter" idx="12"/>
          </p:nvPr>
        </p:nvSpPr>
        <p:spPr/>
        <p:txBody>
          <a:bodyPr>
            <a:normAutofit/>
          </a:bodyPr>
          <a:lstStyle/>
          <a:p>
            <a:fld id="{B007B441-5312-499D-93C3-6E37886527FA}" type="slidenum">
              <a:rPr lang="it-IT" smtClean="0"/>
              <a:pPr/>
              <a:t>3</a:t>
            </a:fld>
            <a:endParaRPr lang="it-IT"/>
          </a:p>
        </p:txBody>
      </p:sp>
      <p:pic>
        <p:nvPicPr>
          <p:cNvPr id="5" name="Immagine 4" descr="th (1).jpg"/>
          <p:cNvPicPr>
            <a:picLocks noChangeAspect="1"/>
          </p:cNvPicPr>
          <p:nvPr/>
        </p:nvPicPr>
        <p:blipFill>
          <a:blip r:embed="rId2"/>
          <a:stretch>
            <a:fillRect/>
          </a:stretch>
        </p:blipFill>
        <p:spPr>
          <a:xfrm>
            <a:off x="1428728" y="4214794"/>
            <a:ext cx="6786610" cy="26432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357166"/>
            <a:ext cx="8229600" cy="928694"/>
          </a:xfrm>
        </p:spPr>
        <p:txBody>
          <a:bodyPr/>
          <a:lstStyle/>
          <a:p>
            <a:r>
              <a:rPr lang="it-IT" dirty="0"/>
              <a:t>T</a:t>
            </a:r>
            <a:r>
              <a:rPr lang="it-IT" dirty="0" smtClean="0"/>
              <a:t>he </a:t>
            </a:r>
            <a:r>
              <a:rPr lang="it-IT" dirty="0"/>
              <a:t>A</a:t>
            </a:r>
            <a:r>
              <a:rPr lang="it-IT" dirty="0" smtClean="0"/>
              <a:t>ge of </a:t>
            </a:r>
            <a:r>
              <a:rPr lang="it-IT" dirty="0" err="1" smtClean="0"/>
              <a:t>Codification</a:t>
            </a:r>
            <a:endParaRPr lang="it-IT" dirty="0"/>
          </a:p>
        </p:txBody>
      </p:sp>
      <p:sp>
        <p:nvSpPr>
          <p:cNvPr id="10" name="Segnaposto contenuto 9"/>
          <p:cNvSpPr>
            <a:spLocks noGrp="1"/>
          </p:cNvSpPr>
          <p:nvPr>
            <p:ph sz="half" idx="1"/>
          </p:nvPr>
        </p:nvSpPr>
        <p:spPr>
          <a:xfrm>
            <a:off x="285720" y="1920085"/>
            <a:ext cx="4210080" cy="4434840"/>
          </a:xfrm>
        </p:spPr>
        <p:txBody>
          <a:bodyPr>
            <a:normAutofit fontScale="85000" lnSpcReduction="20000"/>
          </a:bodyPr>
          <a:lstStyle/>
          <a:p>
            <a:pPr>
              <a:buNone/>
            </a:pPr>
            <a:r>
              <a:rPr lang="en-US" dirty="0" smtClean="0"/>
              <a:t>    On July 4th, 1776, the representatives of the 13 colonies met in Philadelphia and signed the Declaration of Independence, decreeing the birth of the United States of America. The Declaration, written by Thomas Jefferson followed the principles of the Enlightenment: </a:t>
            </a:r>
          </a:p>
          <a:p>
            <a:pPr>
              <a:buNone/>
            </a:pPr>
            <a:r>
              <a:rPr lang="en-US" dirty="0" smtClean="0"/>
              <a:t>    He affirmed the equality of all American citizens </a:t>
            </a:r>
          </a:p>
          <a:p>
            <a:pPr>
              <a:buNone/>
            </a:pPr>
            <a:r>
              <a:rPr lang="en-US" dirty="0" smtClean="0"/>
              <a:t>    He affirmed the right of every citizen to freedom and happiness</a:t>
            </a:r>
            <a:endParaRPr lang="it-IT" dirty="0"/>
          </a:p>
        </p:txBody>
      </p:sp>
      <p:pic>
        <p:nvPicPr>
          <p:cNvPr id="12" name="Segnaposto contenuto 11" descr="indipendenza-americana-orig.jpeg"/>
          <p:cNvPicPr>
            <a:picLocks noGrp="1" noChangeAspect="1"/>
          </p:cNvPicPr>
          <p:nvPr>
            <p:ph sz="half" idx="2"/>
          </p:nvPr>
        </p:nvPicPr>
        <p:blipFill>
          <a:blip r:embed="rId2" cstate="print"/>
          <a:stretch>
            <a:fillRect/>
          </a:stretch>
        </p:blipFill>
        <p:spPr>
          <a:xfrm>
            <a:off x="4648200" y="2792016"/>
            <a:ext cx="4038600" cy="2691606"/>
          </a:xfrm>
        </p:spPr>
      </p:pic>
      <p:sp>
        <p:nvSpPr>
          <p:cNvPr id="2" name="Segnaposto numero diapositiva 1"/>
          <p:cNvSpPr>
            <a:spLocks noGrp="1"/>
          </p:cNvSpPr>
          <p:nvPr>
            <p:ph type="sldNum" sz="quarter" idx="12"/>
          </p:nvPr>
        </p:nvSpPr>
        <p:spPr/>
        <p:txBody>
          <a:bodyPr/>
          <a:lstStyle/>
          <a:p>
            <a:fld id="{B007B441-5312-499D-93C3-6E37886527FA}" type="slidenum">
              <a:rPr lang="it-IT" smtClean="0"/>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sz="half" idx="1"/>
          </p:nvPr>
        </p:nvSpPr>
        <p:spPr>
          <a:xfrm>
            <a:off x="457200" y="500042"/>
            <a:ext cx="4038600" cy="5854883"/>
          </a:xfrm>
        </p:spPr>
        <p:txBody>
          <a:bodyPr>
            <a:normAutofit/>
          </a:bodyPr>
          <a:lstStyle/>
          <a:p>
            <a:pPr>
              <a:buNone/>
            </a:pPr>
            <a:r>
              <a:rPr lang="fr-FR" dirty="0" smtClean="0"/>
              <a:t>   La </a:t>
            </a:r>
            <a:r>
              <a:rPr lang="fr-FR" b="1" i="1" dirty="0" smtClean="0"/>
              <a:t>Déclaration des droits de l'homme et du citoyen</a:t>
            </a:r>
            <a:r>
              <a:rPr lang="fr-FR" b="1" i="1" baseline="30000" dirty="0" smtClean="0"/>
              <a:t> </a:t>
            </a:r>
            <a:r>
              <a:rPr lang="fr-FR" dirty="0" smtClean="0"/>
              <a:t>est un texte fondamental de la Révolution </a:t>
            </a:r>
            <a:r>
              <a:rPr lang="fr-FR" dirty="0" err="1" smtClean="0"/>
              <a:t>francaise</a:t>
            </a:r>
            <a:r>
              <a:rPr lang="fr-FR" u="sng" dirty="0" smtClean="0"/>
              <a:t>, </a:t>
            </a:r>
            <a:r>
              <a:rPr lang="fr-FR" dirty="0" smtClean="0"/>
              <a:t>qui énonce un ensemble de  naturels individuels et les conditions de leur mise en œuvre. Ses derniers articles sont adoptés le 26 /08/1789.</a:t>
            </a:r>
            <a:endParaRPr lang="it-IT" dirty="0"/>
          </a:p>
        </p:txBody>
      </p:sp>
      <p:pic>
        <p:nvPicPr>
          <p:cNvPr id="16" name="Segnaposto contenuto 15" descr="Le_Barbier_Dichiarazione_dei_diritti_dell'uomo.jpg"/>
          <p:cNvPicPr>
            <a:picLocks noGrp="1" noChangeAspect="1"/>
          </p:cNvPicPr>
          <p:nvPr>
            <p:ph sz="half" idx="2"/>
          </p:nvPr>
        </p:nvPicPr>
        <p:blipFill>
          <a:blip r:embed="rId2" cstate="print"/>
          <a:stretch>
            <a:fillRect/>
          </a:stretch>
        </p:blipFill>
        <p:spPr>
          <a:xfrm>
            <a:off x="4648200" y="657831"/>
            <a:ext cx="4038600" cy="5539164"/>
          </a:xfrm>
        </p:spPr>
      </p:pic>
      <p:sp>
        <p:nvSpPr>
          <p:cNvPr id="5" name="Segnaposto numero diapositiva 4"/>
          <p:cNvSpPr>
            <a:spLocks noGrp="1"/>
          </p:cNvSpPr>
          <p:nvPr>
            <p:ph type="sldNum" sz="quarter" idx="12"/>
          </p:nvPr>
        </p:nvSpPr>
        <p:spPr/>
        <p:txBody>
          <a:bodyPr/>
          <a:lstStyle/>
          <a:p>
            <a:fld id="{B007B441-5312-499D-93C3-6E37886527FA}" type="slidenum">
              <a:rPr lang="it-IT" smtClean="0"/>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9"/>
            <a:ext cx="3143272" cy="1928826"/>
          </a:xfrm>
        </p:spPr>
        <p:txBody>
          <a:bodyPr>
            <a:normAutofit fontScale="90000"/>
          </a:bodyPr>
          <a:lstStyle/>
          <a:p>
            <a:pPr algn="ctr"/>
            <a:r>
              <a:rPr lang="en-US" b="1" dirty="0" smtClean="0"/>
              <a:t/>
            </a:r>
            <a:br>
              <a:rPr lang="en-US" b="1" dirty="0" smtClean="0"/>
            </a:br>
            <a:r>
              <a:rPr lang="en-US" b="1" dirty="0" smtClean="0"/>
              <a:t/>
            </a:r>
            <a:br>
              <a:rPr lang="en-US" b="1" dirty="0" smtClean="0"/>
            </a:br>
            <a:r>
              <a:rPr lang="en-US" dirty="0" smtClean="0"/>
              <a:t/>
            </a:r>
            <a:br>
              <a:rPr lang="en-US" dirty="0" smtClean="0"/>
            </a:b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Universal Declaration of</a:t>
            </a:r>
            <a:b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 Rights</a:t>
            </a:r>
            <a:r>
              <a:rPr lang="en-US" b="1" dirty="0" smtClean="0"/>
              <a:t/>
            </a:r>
            <a:br>
              <a:rPr lang="en-US" b="1" dirty="0" smtClean="0"/>
            </a:br>
            <a:endParaRPr lang="it-IT" dirty="0"/>
          </a:p>
        </p:txBody>
      </p:sp>
      <p:sp>
        <p:nvSpPr>
          <p:cNvPr id="3" name="Segnaposto contenuto 2"/>
          <p:cNvSpPr>
            <a:spLocks noGrp="1"/>
          </p:cNvSpPr>
          <p:nvPr>
            <p:ph type="body" sz="half" idx="2"/>
          </p:nvPr>
        </p:nvSpPr>
        <p:spPr>
          <a:xfrm>
            <a:off x="214282" y="2071679"/>
            <a:ext cx="2605118" cy="4786322"/>
          </a:xfrm>
        </p:spPr>
        <p:txBody>
          <a:bodyPr>
            <a:normAutofit/>
          </a:bodyPr>
          <a:lstStyle/>
          <a:p>
            <a:pPr>
              <a:buNone/>
            </a:pPr>
            <a:endParaRPr lang="en-US" dirty="0" smtClean="0"/>
          </a:p>
          <a:p>
            <a:pPr>
              <a:buNone/>
            </a:pPr>
            <a:r>
              <a:rPr lang="en-US" dirty="0" smtClean="0"/>
              <a:t> </a:t>
            </a:r>
            <a:r>
              <a:rPr lang="en-US" sz="2000" dirty="0" smtClean="0"/>
              <a:t>Formally adopted by the United Nations on December 10th, 1948, it is the most universal human rights document in existence, delineating the thirty fundamental rights that form the basis for a democratic society.</a:t>
            </a:r>
          </a:p>
          <a:p>
            <a:endParaRPr lang="it-IT" dirty="0"/>
          </a:p>
        </p:txBody>
      </p:sp>
      <p:sp>
        <p:nvSpPr>
          <p:cNvPr id="4" name="Segnaposto numero diapositiva 3"/>
          <p:cNvSpPr>
            <a:spLocks noGrp="1"/>
          </p:cNvSpPr>
          <p:nvPr>
            <p:ph type="sldNum" sz="quarter" idx="12"/>
          </p:nvPr>
        </p:nvSpPr>
        <p:spPr/>
        <p:txBody>
          <a:bodyPr>
            <a:normAutofit/>
          </a:bodyPr>
          <a:lstStyle/>
          <a:p>
            <a:fld id="{B007B441-5312-499D-93C3-6E37886527FA}" type="slidenum">
              <a:rPr lang="it-IT" smtClean="0"/>
              <a:pPr/>
              <a:t>6</a:t>
            </a:fld>
            <a:endParaRPr lang="it-IT"/>
          </a:p>
        </p:txBody>
      </p:sp>
      <p:pic>
        <p:nvPicPr>
          <p:cNvPr id="7" name="Segnaposto immagine 6" descr="th (2).jpg"/>
          <p:cNvPicPr>
            <a:picLocks noGrp="1" noChangeAspect="1"/>
          </p:cNvPicPr>
          <p:nvPr>
            <p:ph type="pic" idx="1"/>
          </p:nvPr>
        </p:nvPicPr>
        <p:blipFill>
          <a:blip r:embed="rId2"/>
          <a:srcRect l="14927" r="14927"/>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en-US" sz="3600" b="1" dirty="0" smtClean="0"/>
              <a:t>Universal Declaration of</a:t>
            </a:r>
            <a:br>
              <a:rPr lang="en-US" sz="3600" b="1" dirty="0" smtClean="0"/>
            </a:br>
            <a:r>
              <a:rPr lang="en-US" sz="3600" b="1" dirty="0" smtClean="0"/>
              <a:t>Human Rights</a:t>
            </a:r>
            <a:endParaRPr lang="it-IT" sz="3600" dirty="0"/>
          </a:p>
        </p:txBody>
      </p:sp>
      <p:sp>
        <p:nvSpPr>
          <p:cNvPr id="3" name="Segnaposto contenuto 2"/>
          <p:cNvSpPr>
            <a:spLocks noGrp="1"/>
          </p:cNvSpPr>
          <p:nvPr>
            <p:ph idx="1"/>
          </p:nvPr>
        </p:nvSpPr>
        <p:spPr/>
        <p:txBody>
          <a:bodyPr/>
          <a:lstStyle/>
          <a:p>
            <a:pPr algn="just">
              <a:buNone/>
            </a:pPr>
            <a:r>
              <a:rPr lang="en-US" sz="3200" dirty="0" smtClean="0"/>
              <a:t>   In its preamble and in Article 1, the Declaration unequivocally proclaims the inherent rights of all human beings:</a:t>
            </a:r>
          </a:p>
          <a:p>
            <a:pPr algn="just"/>
            <a:endParaRPr lang="en-US" sz="3200" dirty="0" smtClean="0"/>
          </a:p>
          <a:p>
            <a:pPr algn="just">
              <a:buNone/>
            </a:pPr>
            <a:r>
              <a:rPr lang="en-US" sz="3200" b="1" i="1" dirty="0" smtClean="0"/>
              <a:t>   “……All human beings are born free and equal in dignity and rights.” </a:t>
            </a:r>
          </a:p>
          <a:p>
            <a:endParaRPr lang="it-IT" dirty="0"/>
          </a:p>
        </p:txBody>
      </p:sp>
      <p:sp>
        <p:nvSpPr>
          <p:cNvPr id="4" name="Segnaposto numero diapositiva 3"/>
          <p:cNvSpPr>
            <a:spLocks noGrp="1"/>
          </p:cNvSpPr>
          <p:nvPr>
            <p:ph type="sldNum" sz="quarter" idx="12"/>
          </p:nvPr>
        </p:nvSpPr>
        <p:spPr/>
        <p:txBody>
          <a:bodyPr>
            <a:normAutofit/>
          </a:bodyPr>
          <a:lstStyle/>
          <a:p>
            <a:fld id="{B007B441-5312-499D-93C3-6E37886527FA}"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the Declaration of Human Rights still more  a dream than a reality?</a:t>
            </a:r>
            <a:endParaRPr lang="it-IT"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a:normAutofit lnSpcReduction="10000"/>
          </a:bodyPr>
          <a:lstStyle/>
          <a:p>
            <a:pPr>
              <a:buNone/>
            </a:pPr>
            <a:r>
              <a:rPr lang="en-US" sz="3200" dirty="0" smtClean="0"/>
              <a:t>   Human rights exist, they are recognized by most nations and form the heart of many national constitutions. </a:t>
            </a:r>
          </a:p>
          <a:p>
            <a:pPr>
              <a:buNone/>
            </a:pPr>
            <a:r>
              <a:rPr lang="en-US" sz="3200" dirty="0" smtClean="0"/>
              <a:t>   Yet the actual situation in the world is far distant from the ideals envisioned in the Declaration.</a:t>
            </a:r>
          </a:p>
          <a:p>
            <a:pPr algn="just">
              <a:buNone/>
            </a:pPr>
            <a:r>
              <a:rPr lang="en-US" sz="3200" dirty="0" smtClean="0"/>
              <a:t>   </a:t>
            </a:r>
            <a:r>
              <a:rPr lang="en-US" sz="3200" b="1" dirty="0" smtClean="0"/>
              <a:t>Women and children in particular are marginalized in numerous ways</a:t>
            </a:r>
          </a:p>
          <a:p>
            <a:pPr algn="just">
              <a:buNone/>
            </a:pPr>
            <a:r>
              <a:rPr lang="en-US" dirty="0" smtClean="0"/>
              <a:t>   </a:t>
            </a:r>
            <a:endParaRPr lang="it-IT" b="1" dirty="0"/>
          </a:p>
        </p:txBody>
      </p:sp>
      <p:sp>
        <p:nvSpPr>
          <p:cNvPr id="4" name="Segnaposto numero diapositiva 3"/>
          <p:cNvSpPr>
            <a:spLocks noGrp="1"/>
          </p:cNvSpPr>
          <p:nvPr>
            <p:ph type="sldNum" sz="quarter" idx="12"/>
          </p:nvPr>
        </p:nvSpPr>
        <p:spPr/>
        <p:txBody>
          <a:bodyPr>
            <a:normAutofit/>
          </a:bodyPr>
          <a:lstStyle/>
          <a:p>
            <a:fld id="{B007B441-5312-499D-93C3-6E37886527FA}"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1176997"/>
            <a:ext cx="2212848" cy="608930"/>
          </a:xfrm>
        </p:spPr>
        <p:txBody>
          <a:bodyPr>
            <a:normAutofit fontScale="90000"/>
          </a:bodyPr>
          <a:lstStyle/>
          <a:p>
            <a:r>
              <a:rPr lang="en-GB"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Women’s rights</a:t>
            </a:r>
            <a:endParaRPr lang="it-IT" sz="2800" dirty="0"/>
          </a:p>
        </p:txBody>
      </p:sp>
      <p:sp>
        <p:nvSpPr>
          <p:cNvPr id="6" name="Segnaposto testo 5"/>
          <p:cNvSpPr>
            <a:spLocks noGrp="1"/>
          </p:cNvSpPr>
          <p:nvPr>
            <p:ph type="body" sz="half" idx="2"/>
          </p:nvPr>
        </p:nvSpPr>
        <p:spPr>
          <a:xfrm>
            <a:off x="609600" y="1785926"/>
            <a:ext cx="2209800" cy="3222179"/>
          </a:xfrm>
        </p:spPr>
        <p:txBody>
          <a:bodyPr>
            <a:normAutofit fontScale="92500" lnSpcReduction="20000"/>
          </a:bodyPr>
          <a:lstStyle/>
          <a:p>
            <a:r>
              <a:rPr lang="en-US" sz="2200" dirty="0" smtClean="0"/>
              <a:t>Human rights are important, particularly the </a:t>
            </a:r>
            <a:r>
              <a:rPr lang="en-US" sz="2200" i="1" dirty="0" smtClean="0"/>
              <a:t>situation of women</a:t>
            </a:r>
            <a:r>
              <a:rPr lang="en-US" sz="2200" dirty="0" smtClean="0"/>
              <a:t>. </a:t>
            </a:r>
          </a:p>
          <a:p>
            <a:endParaRPr lang="en-US" sz="2200" dirty="0" smtClean="0"/>
          </a:p>
          <a:p>
            <a:r>
              <a:rPr lang="en-US" sz="2200" dirty="0" smtClean="0"/>
              <a:t>The </a:t>
            </a:r>
            <a:r>
              <a:rPr lang="en-US" sz="2200" i="1" dirty="0" smtClean="0"/>
              <a:t>situation of women</a:t>
            </a:r>
            <a:r>
              <a:rPr lang="en-US" sz="2200" dirty="0" smtClean="0"/>
              <a:t> is particularly alarming in Islamist countries such as Turkey.</a:t>
            </a:r>
          </a:p>
          <a:p>
            <a:endParaRPr lang="it-IT" dirty="0"/>
          </a:p>
        </p:txBody>
      </p:sp>
      <p:sp>
        <p:nvSpPr>
          <p:cNvPr id="3" name="Segnaposto numero diapositiva 2"/>
          <p:cNvSpPr>
            <a:spLocks noGrp="1"/>
          </p:cNvSpPr>
          <p:nvPr>
            <p:ph type="sldNum" sz="quarter" idx="12"/>
          </p:nvPr>
        </p:nvSpPr>
        <p:spPr/>
        <p:txBody>
          <a:bodyPr/>
          <a:lstStyle/>
          <a:p>
            <a:fld id="{B007B441-5312-499D-93C3-6E37886527FA}" type="slidenum">
              <a:rPr lang="it-IT" smtClean="0"/>
              <a:pPr/>
              <a:t>9</a:t>
            </a:fld>
            <a:endParaRPr lang="it-IT"/>
          </a:p>
        </p:txBody>
      </p:sp>
      <p:pic>
        <p:nvPicPr>
          <p:cNvPr id="9" name="Segnaposto immagine 8" descr="untitled.png"/>
          <p:cNvPicPr>
            <a:picLocks noGrp="1" noChangeAspect="1"/>
          </p:cNvPicPr>
          <p:nvPr>
            <p:ph type="pic" idx="1"/>
          </p:nvPr>
        </p:nvPicPr>
        <p:blipFill>
          <a:blip r:embed="rId2"/>
          <a:srcRect l="16982" r="16982"/>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369</TotalTime>
  <Words>882</Words>
  <Application>Microsoft Office PowerPoint</Application>
  <PresentationFormat>Presentazione su schermo (4:3)</PresentationFormat>
  <Paragraphs>78</Paragraphs>
  <Slides>22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Constantia</vt:lpstr>
      <vt:lpstr>Wingdings 2</vt:lpstr>
      <vt:lpstr>Equinozio</vt:lpstr>
      <vt:lpstr>a.s. 2018-2019</vt:lpstr>
      <vt:lpstr>HUMAN RIGHTS</vt:lpstr>
      <vt:lpstr>What are your human rights?</vt:lpstr>
      <vt:lpstr>The Age of Codification</vt:lpstr>
      <vt:lpstr>Presentazione standard di PowerPoint</vt:lpstr>
      <vt:lpstr>   Universal Declaration of Human Rights </vt:lpstr>
      <vt:lpstr>Universal Declaration of Human Rights</vt:lpstr>
      <vt:lpstr>Is the Declaration of Human Rights still more  a dream than a reality?</vt:lpstr>
      <vt:lpstr>Women’s rights</vt:lpstr>
      <vt:lpstr>The Status of Women in  Islam</vt:lpstr>
      <vt:lpstr>Presentazione standard di PowerPoint</vt:lpstr>
      <vt:lpstr>Presentazione standard di PowerPoint</vt:lpstr>
      <vt:lpstr>Western Women</vt:lpstr>
      <vt:lpstr>Presentazione standard di PowerPoint</vt:lpstr>
      <vt:lpstr>Presentazione standard di PowerPoint</vt:lpstr>
      <vt:lpstr>Presentazione standard di PowerPoint</vt:lpstr>
      <vt:lpstr>  </vt:lpstr>
      <vt:lpstr>Malala Yousafzai </vt:lpstr>
      <vt:lpstr>Aung San Suu Ky </vt:lpstr>
      <vt:lpstr>Shirin Ebadi </vt:lpstr>
      <vt:lpstr>Tawakkul Karman </vt:lpstr>
      <vt:lpstr> And finally we would like to remember the words of Pope John Paul II according to whom..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RIGHTS</dc:title>
  <dc:creator>maxsenza 151</dc:creator>
  <cp:lastModifiedBy>GIUSEPPE GALLUCCI</cp:lastModifiedBy>
  <cp:revision>78</cp:revision>
  <dcterms:created xsi:type="dcterms:W3CDTF">2018-09-25T14:25:50Z</dcterms:created>
  <dcterms:modified xsi:type="dcterms:W3CDTF">2019-09-11T13:56:21Z</dcterms:modified>
</cp:coreProperties>
</file>