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11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8C2B-AAA9-4C2C-9C3C-49368FE83A97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5C4E-B48B-4339-831A-77A3F2BC4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6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65C4E-B48B-4339-831A-77A3F2BC4C7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5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C23269-C24F-4CC5-8267-B37141A9D103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6AD316-541E-421A-A144-8FCE181DDE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Californian FB" pitchFamily="18" charset="0"/>
              </a:rPr>
              <a:t>L’HISTOIRE DE  SALERNO</a:t>
            </a:r>
            <a:endParaRPr lang="it-IT" sz="4000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emma della citt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1905000" cy="1847851"/>
          </a:xfrm>
          <a:prstGeom prst="rect">
            <a:avLst/>
          </a:prstGeom>
          <a:noFill/>
        </p:spPr>
      </p:pic>
      <p:pic>
        <p:nvPicPr>
          <p:cNvPr id="22534" name="Picture 6" descr="Risultati immagini per teatro verdi sale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578673" cy="1584000"/>
          </a:xfrm>
          <a:prstGeom prst="rect">
            <a:avLst/>
          </a:prstGeom>
          <a:noFill/>
        </p:spPr>
      </p:pic>
      <p:pic>
        <p:nvPicPr>
          <p:cNvPr id="22536" name="Picture 8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3222390" cy="2160000"/>
          </a:xfrm>
          <a:prstGeom prst="rect">
            <a:avLst/>
          </a:prstGeom>
          <a:noFill/>
        </p:spPr>
      </p:pic>
      <p:pic>
        <p:nvPicPr>
          <p:cNvPr id="22540" name="Picture 12" descr="Risultati immagini per comune di saler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6672"/>
            <a:ext cx="4505325" cy="276225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47664" y="1916832"/>
            <a:ext cx="235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L'</a:t>
            </a:r>
            <a:r>
              <a:rPr lang="it-IT" sz="2400" b="1" dirty="0" err="1" smtClean="0">
                <a:latin typeface="Californian FB" pitchFamily="18" charset="0"/>
              </a:rPr>
              <a:t>Hôtel</a:t>
            </a:r>
            <a:r>
              <a:rPr lang="it-IT" sz="2400" b="1" dirty="0" smtClean="0">
                <a:latin typeface="Californian FB" pitchFamily="18" charset="0"/>
              </a:rPr>
              <a:t> </a:t>
            </a:r>
            <a:r>
              <a:rPr lang="it-IT" sz="2400" b="1" dirty="0" smtClean="0">
                <a:latin typeface="Californian FB" pitchFamily="18" charset="0"/>
              </a:rPr>
              <a:t>de Ville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5445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 </a:t>
            </a:r>
            <a:r>
              <a:rPr lang="it-IT" sz="2400" b="1" dirty="0" err="1" smtClean="0">
                <a:latin typeface="Californian FB" pitchFamily="18" charset="0"/>
              </a:rPr>
              <a:t>Théâtre</a:t>
            </a:r>
            <a:r>
              <a:rPr lang="it-IT" sz="2400" b="1" dirty="0" smtClean="0">
                <a:latin typeface="Californian FB" pitchFamily="18" charset="0"/>
              </a:rPr>
              <a:t> Verdi</a:t>
            </a:r>
            <a:endParaRPr lang="it-IT" sz="2400" b="1" dirty="0">
              <a:latin typeface="Californian FB" pitchFamily="18" charset="0"/>
            </a:endParaRPr>
          </a:p>
        </p:txBody>
      </p:sp>
      <p:cxnSp>
        <p:nvCxnSpPr>
          <p:cNvPr id="21" name="Connettore 7 20"/>
          <p:cNvCxnSpPr/>
          <p:nvPr/>
        </p:nvCxnSpPr>
        <p:spPr>
          <a:xfrm>
            <a:off x="4067944" y="4221088"/>
            <a:ext cx="1080120" cy="100811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72419" cy="1800000"/>
          </a:xfrm>
          <a:prstGeom prst="rect">
            <a:avLst/>
          </a:prstGeom>
          <a:noFill/>
        </p:spPr>
      </p:pic>
      <p:pic>
        <p:nvPicPr>
          <p:cNvPr id="30724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847980" cy="216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11560" y="692696"/>
            <a:ext cx="374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 Le </a:t>
            </a:r>
            <a:r>
              <a:rPr lang="it-IT" sz="2400" b="1" dirty="0" err="1" smtClean="0">
                <a:latin typeface="Californian FB" pitchFamily="18" charset="0"/>
              </a:rPr>
              <a:t>Crescent</a:t>
            </a:r>
            <a:endParaRPr lang="it-IT" sz="2400" b="1" dirty="0" smtClean="0">
              <a:latin typeface="Californian FB" pitchFamily="18" charset="0"/>
            </a:endParaRPr>
          </a:p>
          <a:p>
            <a:r>
              <a:rPr lang="fr-FR" sz="2400" b="1" dirty="0">
                <a:latin typeface="Californian FB" pitchFamily="18" charset="0"/>
              </a:rPr>
              <a:t>Complexe immobilier de prestige </a:t>
            </a:r>
            <a:r>
              <a:rPr lang="fr-FR" sz="2400" b="1" dirty="0" smtClean="0">
                <a:latin typeface="Californian FB" pitchFamily="18" charset="0"/>
              </a:rPr>
              <a:t>au bord de  mer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6249" y="3214689"/>
            <a:ext cx="30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Le </a:t>
            </a:r>
            <a:r>
              <a:rPr lang="it-IT" sz="2400" b="1" dirty="0" err="1" smtClean="0">
                <a:latin typeface="Californian FB" pitchFamily="18" charset="0"/>
              </a:rPr>
              <a:t>port</a:t>
            </a:r>
            <a:r>
              <a:rPr lang="it-IT" sz="2400" b="1" dirty="0" smtClean="0">
                <a:latin typeface="Californian FB" pitchFamily="18" charset="0"/>
              </a:rPr>
              <a:t> de </a:t>
            </a:r>
            <a:r>
              <a:rPr lang="it-IT" sz="2400" b="1" dirty="0" err="1" smtClean="0">
                <a:latin typeface="Californian FB" pitchFamily="18" charset="0"/>
              </a:rPr>
              <a:t>plaisance</a:t>
            </a:r>
            <a:r>
              <a:rPr lang="it-IT" sz="2400" b="1" dirty="0" smtClean="0">
                <a:latin typeface="Californian FB" pitchFamily="18" charset="0"/>
              </a:rPr>
              <a:t> </a:t>
            </a:r>
          </a:p>
          <a:p>
            <a:r>
              <a:rPr lang="it-IT" sz="2400" b="1" dirty="0" smtClean="0">
                <a:latin typeface="Californian FB" pitchFamily="18" charset="0"/>
              </a:rPr>
              <a:t>Marina </a:t>
            </a:r>
            <a:r>
              <a:rPr lang="it-IT" sz="2400" b="1" dirty="0" smtClean="0">
                <a:latin typeface="Californian FB" pitchFamily="18" charset="0"/>
              </a:rPr>
              <a:t>D’</a:t>
            </a:r>
            <a:r>
              <a:rPr lang="it-IT" sz="2400" b="1" dirty="0" err="1">
                <a:latin typeface="Californian FB" pitchFamily="18" charset="0"/>
              </a:rPr>
              <a:t>A</a:t>
            </a:r>
            <a:r>
              <a:rPr lang="it-IT" sz="2400" b="1" dirty="0" err="1" smtClean="0">
                <a:latin typeface="Californian FB" pitchFamily="18" charset="0"/>
              </a:rPr>
              <a:t>rechi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38482" y="5085184"/>
            <a:ext cx="321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Le </a:t>
            </a:r>
            <a:r>
              <a:rPr lang="it-IT" sz="2400" b="1" dirty="0" err="1">
                <a:latin typeface="Californian FB" pitchFamily="18" charset="0"/>
              </a:rPr>
              <a:t>P</a:t>
            </a:r>
            <a:r>
              <a:rPr lang="it-IT" sz="2400" b="1" dirty="0" err="1" smtClean="0">
                <a:latin typeface="Californian FB" pitchFamily="18" charset="0"/>
              </a:rPr>
              <a:t>alais</a:t>
            </a:r>
            <a:r>
              <a:rPr lang="it-IT" sz="2400" b="1" dirty="0" smtClean="0">
                <a:latin typeface="Californian FB" pitchFamily="18" charset="0"/>
              </a:rPr>
              <a:t> de </a:t>
            </a:r>
            <a:r>
              <a:rPr lang="it-IT" sz="2400" b="1" dirty="0" err="1" smtClean="0">
                <a:latin typeface="Californian FB" pitchFamily="18" charset="0"/>
              </a:rPr>
              <a:t>Justice</a:t>
            </a:r>
            <a:endParaRPr lang="it-IT" sz="2400" b="1" dirty="0">
              <a:latin typeface="Californian FB" pitchFamily="18" charset="0"/>
            </a:endParaRPr>
          </a:p>
        </p:txBody>
      </p:sp>
      <p:pic>
        <p:nvPicPr>
          <p:cNvPr id="3074" name="Picture 2" descr="https://upload.wikimedia.org/wikipedia/commons/thumb/d/da/Palazzo_di_giustizia_salerno.jpg/220px-Palazzo_di_giustizia_saler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503999" cy="262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00594"/>
          </a:xfrm>
        </p:spPr>
        <p:txBody>
          <a:bodyPr>
            <a:noAutofit/>
          </a:bodyPr>
          <a:lstStyle/>
          <a:p>
            <a:pPr algn="ctr" fontAlgn="ctr"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200" dirty="0" smtClean="0">
                <a:latin typeface="Californian FB" pitchFamily="18" charset="0"/>
              </a:rPr>
              <a:t>La première </a:t>
            </a:r>
            <a:r>
              <a:rPr lang="it-IT" sz="2200" dirty="0" err="1">
                <a:latin typeface="Californian FB" pitchFamily="18" charset="0"/>
              </a:rPr>
              <a:t>installation</a:t>
            </a:r>
            <a:r>
              <a:rPr lang="it-IT" sz="2200" dirty="0">
                <a:latin typeface="Californian FB" pitchFamily="18" charset="0"/>
              </a:rPr>
              <a:t> </a:t>
            </a:r>
            <a:r>
              <a:rPr lang="it-IT" sz="2200" dirty="0" err="1">
                <a:latin typeface="Californian FB" pitchFamily="18" charset="0"/>
              </a:rPr>
              <a:t>documentée</a:t>
            </a:r>
            <a:r>
              <a:rPr lang="it-IT" sz="2200" dirty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sur</a:t>
            </a:r>
            <a:r>
              <a:rPr lang="it-IT" sz="2200" dirty="0" smtClean="0">
                <a:latin typeface="Californian FB" pitchFamily="18" charset="0"/>
              </a:rPr>
              <a:t> le </a:t>
            </a:r>
            <a:r>
              <a:rPr lang="it-IT" sz="2200" dirty="0" err="1" smtClean="0">
                <a:latin typeface="Californian FB" pitchFamily="18" charset="0"/>
              </a:rPr>
              <a:t>territoire</a:t>
            </a:r>
            <a:r>
              <a:rPr lang="it-IT" sz="2200" dirty="0" smtClean="0">
                <a:latin typeface="Californian FB" pitchFamily="18" charset="0"/>
              </a:rPr>
              <a:t> de Salerno  </a:t>
            </a:r>
            <a:r>
              <a:rPr lang="it-IT" sz="2200" dirty="0" err="1" smtClean="0">
                <a:latin typeface="Californian FB" pitchFamily="18" charset="0"/>
              </a:rPr>
              <a:t>remonte</a:t>
            </a:r>
            <a:r>
              <a:rPr lang="it-IT" sz="2200" dirty="0" smtClean="0">
                <a:latin typeface="Californian FB" pitchFamily="18" charset="0"/>
              </a:rPr>
              <a:t> al VI </a:t>
            </a:r>
            <a:r>
              <a:rPr lang="it-IT" sz="2200" dirty="0" err="1" smtClean="0">
                <a:latin typeface="Californian FB" pitchFamily="18" charset="0"/>
              </a:rPr>
              <a:t>siècle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avant</a:t>
            </a:r>
            <a:r>
              <a:rPr lang="it-IT" sz="2200" dirty="0" smtClean="0">
                <a:latin typeface="Californian FB" pitchFamily="18" charset="0"/>
              </a:rPr>
              <a:t> J.C., il s'</a:t>
            </a:r>
            <a:r>
              <a:rPr lang="it-IT" sz="2200" dirty="0" err="1" smtClean="0">
                <a:latin typeface="Californian FB" pitchFamily="18" charset="0"/>
              </a:rPr>
              <a:t>agit</a:t>
            </a:r>
            <a:r>
              <a:rPr lang="it-IT" sz="2200" dirty="0" smtClean="0">
                <a:latin typeface="Californian FB" pitchFamily="18" charset="0"/>
              </a:rPr>
              <a:t> d'un centre </a:t>
            </a:r>
            <a:r>
              <a:rPr lang="it-IT" sz="2200" dirty="0" smtClean="0">
                <a:latin typeface="Californian FB" pitchFamily="18" charset="0"/>
              </a:rPr>
              <a:t>Osco-</a:t>
            </a:r>
            <a:r>
              <a:rPr lang="it-IT" sz="2200" dirty="0" err="1" smtClean="0">
                <a:latin typeface="Californian FB" pitchFamily="18" charset="0"/>
              </a:rPr>
              <a:t>Etrusque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smtClean="0">
                <a:latin typeface="Californian FB" pitchFamily="18" charset="0"/>
              </a:rPr>
              <a:t>qui </a:t>
            </a:r>
            <a:r>
              <a:rPr lang="it-IT" sz="2200" dirty="0" smtClean="0">
                <a:latin typeface="Californian FB" pitchFamily="18" charset="0"/>
              </a:rPr>
              <a:t>s’</a:t>
            </a:r>
            <a:r>
              <a:rPr lang="it-IT" sz="2200" dirty="0" err="1" smtClean="0">
                <a:latin typeface="Californian FB" pitchFamily="18" charset="0"/>
              </a:rPr>
              <a:t>élève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sur</a:t>
            </a:r>
            <a:r>
              <a:rPr lang="it-IT" sz="2200" dirty="0" smtClean="0">
                <a:latin typeface="Californian FB" pitchFamily="18" charset="0"/>
              </a:rPr>
              <a:t> le </a:t>
            </a:r>
            <a:r>
              <a:rPr lang="it-IT" sz="2200" dirty="0" err="1" smtClean="0">
                <a:latin typeface="Californian FB" pitchFamily="18" charset="0"/>
              </a:rPr>
              <a:t>fleuve</a:t>
            </a:r>
            <a:r>
              <a:rPr lang="it-IT" sz="2200" dirty="0" smtClean="0">
                <a:latin typeface="Californian FB" pitchFamily="18" charset="0"/>
              </a:rPr>
              <a:t> Irno, </a:t>
            </a:r>
            <a:r>
              <a:rPr lang="it-IT" sz="2200" dirty="0" err="1" smtClean="0">
                <a:latin typeface="Californian FB" pitchFamily="18" charset="0"/>
              </a:rPr>
              <a:t>loin</a:t>
            </a:r>
            <a:r>
              <a:rPr lang="it-IT" sz="2200" dirty="0" smtClean="0">
                <a:latin typeface="Californian FB" pitchFamily="18" charset="0"/>
              </a:rPr>
              <a:t> de la côte </a:t>
            </a:r>
            <a:r>
              <a:rPr lang="it-IT" sz="2200" dirty="0" err="1" smtClean="0">
                <a:latin typeface="Californian FB" pitchFamily="18" charset="0"/>
              </a:rPr>
              <a:t>dans</a:t>
            </a:r>
            <a:r>
              <a:rPr lang="it-IT" sz="2200" dirty="0" smtClean="0">
                <a:latin typeface="Californian FB" pitchFamily="18" charset="0"/>
              </a:rPr>
              <a:t> un </a:t>
            </a:r>
            <a:r>
              <a:rPr lang="it-IT" sz="2200" dirty="0" err="1" smtClean="0">
                <a:latin typeface="Californian FB" pitchFamily="18" charset="0"/>
              </a:rPr>
              <a:t>point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stratégique</a:t>
            </a:r>
            <a:r>
              <a:rPr lang="it-IT" sz="2200" dirty="0" smtClean="0">
                <a:latin typeface="Californian FB" pitchFamily="18" charset="0"/>
              </a:rPr>
              <a:t> pour </a:t>
            </a:r>
            <a:r>
              <a:rPr lang="it-IT" sz="2200" dirty="0" err="1" smtClean="0">
                <a:latin typeface="Californian FB" pitchFamily="18" charset="0"/>
              </a:rPr>
              <a:t>les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voies</a:t>
            </a:r>
            <a:r>
              <a:rPr lang="it-IT" sz="2200" dirty="0" smtClean="0">
                <a:latin typeface="Californian FB" pitchFamily="18" charset="0"/>
              </a:rPr>
              <a:t> de </a:t>
            </a:r>
            <a:r>
              <a:rPr lang="it-IT" sz="2200" dirty="0" err="1" smtClean="0">
                <a:latin typeface="Californian FB" pitchFamily="18" charset="0"/>
              </a:rPr>
              <a:t>communication</a:t>
            </a:r>
            <a:r>
              <a:rPr lang="it-IT" sz="2200" dirty="0" smtClean="0">
                <a:latin typeface="Californian FB" pitchFamily="18" charset="0"/>
              </a:rPr>
              <a:t> de l'époque.</a:t>
            </a:r>
          </a:p>
          <a:p>
            <a:pPr algn="ctr">
              <a:buNone/>
            </a:pPr>
            <a:r>
              <a:rPr lang="it-IT" sz="2200" dirty="0" smtClean="0">
                <a:latin typeface="Californian FB" pitchFamily="18" charset="0"/>
              </a:rPr>
              <a:t>En 199 </a:t>
            </a:r>
            <a:r>
              <a:rPr lang="it-IT" sz="2200" dirty="0" err="1" smtClean="0">
                <a:latin typeface="Californian FB" pitchFamily="18" charset="0"/>
              </a:rPr>
              <a:t>avant</a:t>
            </a:r>
            <a:r>
              <a:rPr lang="it-IT" sz="2200" dirty="0" smtClean="0">
                <a:latin typeface="Californian FB" pitchFamily="18" charset="0"/>
              </a:rPr>
              <a:t> J.C. la ville se </a:t>
            </a:r>
            <a:r>
              <a:rPr lang="it-IT" sz="2200" dirty="0" err="1" smtClean="0">
                <a:latin typeface="Californian FB" pitchFamily="18" charset="0"/>
              </a:rPr>
              <a:t>répand</a:t>
            </a:r>
            <a:r>
              <a:rPr lang="it-IT" sz="2200" dirty="0" smtClean="0">
                <a:latin typeface="Californian FB" pitchFamily="18" charset="0"/>
              </a:rPr>
              <a:t> et pendant l'empire de </a:t>
            </a:r>
            <a:r>
              <a:rPr lang="it-IT" sz="2200" dirty="0" err="1" smtClean="0">
                <a:latin typeface="Californian FB" pitchFamily="18" charset="0"/>
              </a:rPr>
              <a:t>Dioclétien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devient</a:t>
            </a:r>
            <a:r>
              <a:rPr lang="it-IT" sz="2200" dirty="0" smtClean="0">
                <a:latin typeface="Californian FB" pitchFamily="18" charset="0"/>
              </a:rPr>
              <a:t> le centre </a:t>
            </a:r>
            <a:r>
              <a:rPr lang="it-IT" sz="2200" dirty="0" err="1" smtClean="0">
                <a:latin typeface="Californian FB" pitchFamily="18" charset="0"/>
              </a:rPr>
              <a:t>du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département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 err="1" smtClean="0">
                <a:latin typeface="Californian FB" pitchFamily="18" charset="0"/>
              </a:rPr>
              <a:t>administratif</a:t>
            </a:r>
            <a:r>
              <a:rPr lang="it-IT" sz="2200" dirty="0" smtClean="0">
                <a:latin typeface="Californian FB" pitchFamily="18" charset="0"/>
              </a:rPr>
              <a:t> de la  Lucania et </a:t>
            </a:r>
            <a:r>
              <a:rPr lang="it-IT" sz="2200" dirty="0" err="1" smtClean="0">
                <a:latin typeface="Californian FB" pitchFamily="18" charset="0"/>
              </a:rPr>
              <a:t>du</a:t>
            </a:r>
            <a:r>
              <a:rPr lang="it-IT" sz="2200" dirty="0" smtClean="0">
                <a:latin typeface="Californian FB" pitchFamily="18" charset="0"/>
              </a:rPr>
              <a:t> Bruzio.</a:t>
            </a:r>
          </a:p>
          <a:p>
            <a:pPr algn="ctr">
              <a:buNone/>
            </a:pPr>
            <a:r>
              <a:rPr lang="it-IT" sz="2200" dirty="0" smtClean="0">
                <a:latin typeface="Californian FB" pitchFamily="18" charset="0"/>
              </a:rPr>
              <a:t>Salerno est </a:t>
            </a:r>
            <a:r>
              <a:rPr lang="it-IT" sz="2200" dirty="0" err="1" smtClean="0">
                <a:latin typeface="Californian FB" pitchFamily="18" charset="0"/>
              </a:rPr>
              <a:t>traversé</a:t>
            </a:r>
            <a:r>
              <a:rPr lang="it-IT" sz="2200" dirty="0" smtClean="0">
                <a:latin typeface="Californian FB" pitchFamily="18" charset="0"/>
              </a:rPr>
              <a:t> par la rue </a:t>
            </a:r>
            <a:r>
              <a:rPr lang="it-IT" sz="2200" dirty="0" err="1" smtClean="0">
                <a:latin typeface="Californian FB" pitchFamily="18" charset="0"/>
              </a:rPr>
              <a:t>Popilia</a:t>
            </a:r>
            <a:r>
              <a:rPr lang="it-IT" sz="2200" dirty="0" smtClean="0">
                <a:latin typeface="Californian FB" pitchFamily="18" charset="0"/>
              </a:rPr>
              <a:t> (l’</a:t>
            </a:r>
            <a:r>
              <a:rPr lang="it-IT" sz="2200" dirty="0" err="1" smtClean="0">
                <a:latin typeface="Californian FB" pitchFamily="18" charset="0"/>
              </a:rPr>
              <a:t>actuelle</a:t>
            </a:r>
            <a:r>
              <a:rPr lang="it-IT" sz="2200" dirty="0" smtClean="0">
                <a:latin typeface="Californian FB" pitchFamily="18" charset="0"/>
              </a:rPr>
              <a:t> rue Tasso, qui la </a:t>
            </a:r>
            <a:r>
              <a:rPr lang="it-IT" sz="2200" dirty="0" err="1" smtClean="0">
                <a:latin typeface="Californian FB" pitchFamily="18" charset="0"/>
              </a:rPr>
              <a:t>réunissait</a:t>
            </a:r>
            <a:r>
              <a:rPr lang="it-IT" sz="2200" dirty="0" smtClean="0">
                <a:latin typeface="Californian FB" pitchFamily="18" charset="0"/>
              </a:rPr>
              <a:t> </a:t>
            </a:r>
            <a:r>
              <a:rPr lang="it-IT" sz="2200" dirty="0">
                <a:latin typeface="Californian FB" pitchFamily="18" charset="0"/>
              </a:rPr>
              <a:t>à</a:t>
            </a:r>
            <a:r>
              <a:rPr lang="it-IT" sz="2200" dirty="0" smtClean="0">
                <a:latin typeface="Californian FB" pitchFamily="18" charset="0"/>
              </a:rPr>
              <a:t> Pompei,  à Neapolis et à  la Lucania.)</a:t>
            </a:r>
          </a:p>
          <a:p>
            <a:pPr algn="ctr">
              <a:buNone/>
            </a:pPr>
            <a:endParaRPr lang="it-IT" sz="2200" dirty="0" smtClean="0">
              <a:latin typeface="Californian FB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effectLst/>
                <a:latin typeface="Californian FB" pitchFamily="18" charset="0"/>
              </a:rPr>
              <a:t>Epoque</a:t>
            </a:r>
            <a:r>
              <a:rPr lang="it-IT" sz="4000" dirty="0" smtClean="0">
                <a:effectLst/>
                <a:latin typeface="Californian FB" pitchFamily="18" charset="0"/>
              </a:rPr>
              <a:t> Antique</a:t>
            </a:r>
            <a:endParaRPr lang="it-IT" sz="4000" dirty="0">
              <a:effectLst/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gallery dir="l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5799" t="7731"/>
          <a:stretch>
            <a:fillRect/>
          </a:stretch>
        </p:blipFill>
        <p:spPr bwMode="auto">
          <a:xfrm>
            <a:off x="642910" y="500042"/>
            <a:ext cx="3481686" cy="255768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3372" y="128586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alifornian FB" pitchFamily="18" charset="0"/>
              </a:rPr>
              <a:t>Le </a:t>
            </a:r>
            <a:r>
              <a:rPr lang="it-IT" sz="2800" b="1" dirty="0" err="1" smtClean="0">
                <a:latin typeface="Californian FB" pitchFamily="18" charset="0"/>
              </a:rPr>
              <a:t>fleuve</a:t>
            </a:r>
            <a:r>
              <a:rPr lang="it-IT" sz="2800" b="1" dirty="0" smtClean="0">
                <a:latin typeface="Californian FB" pitchFamily="18" charset="0"/>
              </a:rPr>
              <a:t> </a:t>
            </a:r>
            <a:r>
              <a:rPr lang="it-IT" sz="2800" b="1" dirty="0" err="1" smtClean="0">
                <a:latin typeface="Californian FB" pitchFamily="18" charset="0"/>
              </a:rPr>
              <a:t>Irno</a:t>
            </a:r>
            <a:r>
              <a:rPr lang="it-IT" sz="2800" b="1" dirty="0" smtClean="0">
                <a:latin typeface="Californian FB" pitchFamily="18" charset="0"/>
              </a:rPr>
              <a:t> </a:t>
            </a:r>
            <a:endParaRPr lang="it-IT" sz="2800" b="1" dirty="0">
              <a:latin typeface="Californian FB" pitchFamily="18" charset="0"/>
            </a:endParaRPr>
          </a:p>
        </p:txBody>
      </p:sp>
      <p:pic>
        <p:nvPicPr>
          <p:cNvPr id="14340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80"/>
            <a:ext cx="3744000" cy="1872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643042" y="521495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latin typeface="Californian FB" pitchFamily="18" charset="0"/>
              </a:rPr>
              <a:t>La rue Tasso</a:t>
            </a:r>
            <a:endParaRPr lang="it-IT" sz="2800" b="1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447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Avec  la chute de l’Empire Romain, la ville tombe dans les  mains des  Lombards  et devient partie du duché de Bénévent.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Avec le prince </a:t>
            </a:r>
            <a:r>
              <a:rPr lang="fr-FR" sz="2000" dirty="0" err="1" smtClean="0">
                <a:latin typeface="Californian FB" pitchFamily="18" charset="0"/>
              </a:rPr>
              <a:t>Arechi</a:t>
            </a:r>
            <a:r>
              <a:rPr lang="fr-FR" sz="2000" dirty="0" smtClean="0">
                <a:latin typeface="Californian FB" pitchFamily="18" charset="0"/>
              </a:rPr>
              <a:t> II, Salerno connait  une période de </a:t>
            </a:r>
            <a:r>
              <a:rPr lang="fr-FR" sz="2000" dirty="0">
                <a:latin typeface="Californian FB" pitchFamily="18" charset="0"/>
              </a:rPr>
              <a:t>r</a:t>
            </a:r>
            <a:r>
              <a:rPr lang="fr-FR" sz="2000" dirty="0" smtClean="0">
                <a:latin typeface="Californian FB" pitchFamily="18" charset="0"/>
              </a:rPr>
              <a:t>enaissance culturelle </a:t>
            </a:r>
            <a:r>
              <a:rPr lang="fr-FR" sz="2000" dirty="0">
                <a:latin typeface="Californian FB" pitchFamily="18" charset="0"/>
              </a:rPr>
              <a:t>et  urbanistique</a:t>
            </a:r>
            <a:r>
              <a:rPr lang="fr-FR" sz="2000" dirty="0" smtClean="0">
                <a:latin typeface="Californian FB" pitchFamily="18" charset="0"/>
              </a:rPr>
              <a:t>: construction d’un palais et fortification  d’un système </a:t>
            </a:r>
            <a:r>
              <a:rPr lang="fr-FR" sz="2000" dirty="0">
                <a:latin typeface="Californian FB" pitchFamily="18" charset="0"/>
              </a:rPr>
              <a:t>défensif en exploitant les murailles de l'ancienne fondation romaine</a:t>
            </a:r>
            <a:endParaRPr lang="fr-FR" sz="2000" dirty="0" smtClean="0">
              <a:latin typeface="Californian FB" pitchFamily="18" charset="0"/>
            </a:endParaRP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La ville devient un milieu multiculturel avec l’Orient des byzantins et le monde islamique.</a:t>
            </a:r>
            <a:endParaRPr lang="it-IT" sz="2000" dirty="0" smtClean="0">
              <a:latin typeface="Californian FB" pitchFamily="18" charset="0"/>
            </a:endParaRPr>
          </a:p>
          <a:p>
            <a:pPr algn="ctr">
              <a:buNone/>
            </a:pPr>
            <a:r>
              <a:rPr lang="fr-FR" sz="2000" dirty="0" err="1" smtClean="0">
                <a:latin typeface="Californian FB" pitchFamily="18" charset="0"/>
              </a:rPr>
              <a:t>Arechi</a:t>
            </a:r>
            <a:r>
              <a:rPr lang="fr-FR" sz="2000" dirty="0" smtClean="0">
                <a:latin typeface="Californian FB" pitchFamily="18" charset="0"/>
              </a:rPr>
              <a:t> II  introduit la monnaie pour en témoigner la splendeur.</a:t>
            </a:r>
            <a:endParaRPr lang="it-IT" sz="2000" dirty="0" smtClean="0">
              <a:latin typeface="Californian FB" pitchFamily="18" charset="0"/>
            </a:endParaRP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Dans la phase de transition entre Lombards et </a:t>
            </a:r>
            <a:r>
              <a:rPr lang="fr-FR" sz="2000" dirty="0">
                <a:latin typeface="Californian FB" pitchFamily="18" charset="0"/>
              </a:rPr>
              <a:t>Normands  </a:t>
            </a:r>
            <a:r>
              <a:rPr lang="fr-FR" sz="2000" dirty="0" err="1" smtClean="0">
                <a:latin typeface="Californian FB" pitchFamily="18" charset="0"/>
              </a:rPr>
              <a:t>Alfano</a:t>
            </a:r>
            <a:r>
              <a:rPr lang="fr-FR" sz="2000" dirty="0" smtClean="0">
                <a:latin typeface="Californian FB" pitchFamily="18" charset="0"/>
              </a:rPr>
              <a:t> I   construit le </a:t>
            </a:r>
            <a:r>
              <a:rPr lang="it-IT" sz="2000" dirty="0" smtClean="0">
                <a:latin typeface="Californian FB" pitchFamily="18" charset="0"/>
              </a:rPr>
              <a:t>dôme </a:t>
            </a:r>
            <a:r>
              <a:rPr lang="fr-FR" sz="2000" dirty="0" smtClean="0">
                <a:latin typeface="Californian FB" pitchFamily="18" charset="0"/>
              </a:rPr>
              <a:t>dans un style arabo-normand.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  1127 Salerno perd  son indépendance mais en 1272 </a:t>
            </a:r>
            <a:r>
              <a:rPr lang="fr-FR" sz="2000" dirty="0">
                <a:latin typeface="Californian FB" pitchFamily="18" charset="0"/>
              </a:rPr>
              <a:t> </a:t>
            </a:r>
            <a:r>
              <a:rPr lang="fr-FR" sz="2000" dirty="0" smtClean="0">
                <a:latin typeface="Californian FB" pitchFamily="18" charset="0"/>
              </a:rPr>
              <a:t>elle est élevée par Carlo  I d'Anjou comme capitale d'une principauté indépendante avec  </a:t>
            </a:r>
            <a:r>
              <a:rPr lang="fr-FR" sz="2000" dirty="0" smtClean="0">
                <a:latin typeface="Californian FB" pitchFamily="18" charset="0"/>
              </a:rPr>
              <a:t>une relance artistique </a:t>
            </a:r>
            <a:r>
              <a:rPr lang="fr-FR" sz="2000" dirty="0" smtClean="0">
                <a:latin typeface="Californian FB" pitchFamily="18" charset="0"/>
              </a:rPr>
              <a:t>et culturel.</a:t>
            </a:r>
            <a:endParaRPr lang="it-IT" sz="2000" dirty="0">
              <a:latin typeface="Californian FB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effectLst/>
                <a:latin typeface="Californian FB" pitchFamily="18" charset="0"/>
              </a:rPr>
              <a:t>Epoque</a:t>
            </a:r>
            <a:r>
              <a:rPr lang="it-IT" sz="4000" dirty="0" smtClean="0">
                <a:effectLst/>
                <a:latin typeface="Californian FB" pitchFamily="18" charset="0"/>
              </a:rPr>
              <a:t>  </a:t>
            </a:r>
            <a:r>
              <a:rPr lang="it-IT" sz="4000" dirty="0" err="1" smtClean="0">
                <a:effectLst/>
                <a:latin typeface="Californian FB" pitchFamily="18" charset="0"/>
              </a:rPr>
              <a:t>Médiéval</a:t>
            </a:r>
            <a:r>
              <a:rPr lang="it-IT" sz="4000" dirty="0" err="1">
                <a:effectLst/>
                <a:latin typeface="Californian FB" pitchFamily="18" charset="0"/>
              </a:rPr>
              <a:t>e</a:t>
            </a:r>
            <a:endParaRPr lang="it-IT" sz="4000" dirty="0">
              <a:effectLst/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5000">
        <p14:gallery dir="l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975213" cy="2700000"/>
          </a:xfrm>
          <a:prstGeom prst="rect">
            <a:avLst/>
          </a:prstGeom>
          <a:noFill/>
        </p:spPr>
      </p:pic>
      <p:pic>
        <p:nvPicPr>
          <p:cNvPr id="29700" name="Picture 4" descr="Risultati immagini per castello are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4399558" cy="306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357950" y="1357298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lifornian FB" pitchFamily="18" charset="0"/>
              </a:rPr>
              <a:t> </a:t>
            </a:r>
            <a:r>
              <a:rPr lang="it-IT" sz="2400" b="1" dirty="0" smtClean="0">
                <a:latin typeface="Californian FB" pitchFamily="18" charset="0"/>
              </a:rPr>
              <a:t>Le Dôme De Salerno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57356" y="507207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 </a:t>
            </a:r>
            <a:r>
              <a:rPr lang="it-IT" sz="2400" b="1" dirty="0" smtClean="0">
                <a:latin typeface="Californian FB" pitchFamily="18" charset="0"/>
              </a:rPr>
              <a:t>Château </a:t>
            </a:r>
            <a:r>
              <a:rPr lang="it-IT" sz="2400" b="1" dirty="0" err="1" smtClean="0">
                <a:latin typeface="Californian FB" pitchFamily="18" charset="0"/>
              </a:rPr>
              <a:t>Arechi</a:t>
            </a:r>
            <a:endParaRPr lang="it-IT" sz="2400" b="1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623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  1419  pour des nécessités </a:t>
            </a:r>
            <a:r>
              <a:rPr lang="fr-FR" sz="2000" dirty="0" smtClean="0">
                <a:latin typeface="Californian FB" pitchFamily="18" charset="0"/>
              </a:rPr>
              <a:t>financières, </a:t>
            </a:r>
            <a:r>
              <a:rPr lang="fr-FR" sz="2000" dirty="0" smtClean="0">
                <a:latin typeface="Californian FB" pitchFamily="18" charset="0"/>
              </a:rPr>
              <a:t>Giovanna II </a:t>
            </a:r>
            <a:r>
              <a:rPr lang="it-IT" sz="2000" dirty="0" smtClean="0">
                <a:latin typeface="Californian FB" pitchFamily="18" charset="0"/>
              </a:rPr>
              <a:t> </a:t>
            </a:r>
            <a:r>
              <a:rPr lang="it-IT" sz="2000" dirty="0" err="1" smtClean="0">
                <a:latin typeface="Californian FB" pitchFamily="18" charset="0"/>
              </a:rPr>
              <a:t>cède</a:t>
            </a:r>
            <a:r>
              <a:rPr lang="it-IT" sz="2000" dirty="0" smtClean="0">
                <a:latin typeface="Californian FB" pitchFamily="18" charset="0"/>
              </a:rPr>
              <a:t> la</a:t>
            </a:r>
            <a:r>
              <a:rPr lang="fr-FR" sz="2000" dirty="0" smtClean="0">
                <a:latin typeface="Californian FB" pitchFamily="18" charset="0"/>
              </a:rPr>
              <a:t> ville à une famille féodale puissante.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La révolution Napolitaine contre les gouvernants espagnols a des  répercussions aussi </a:t>
            </a:r>
            <a:r>
              <a:rPr lang="fr-FR" sz="2000" dirty="0">
                <a:latin typeface="Californian FB" pitchFamily="18" charset="0"/>
              </a:rPr>
              <a:t>à</a:t>
            </a:r>
            <a:r>
              <a:rPr lang="fr-FR" sz="2000" dirty="0" smtClean="0">
                <a:latin typeface="Californian FB" pitchFamily="18" charset="0"/>
              </a:rPr>
              <a:t> Salerno. 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Dans les années suivantes la ville est  frappée d’une </a:t>
            </a:r>
            <a:r>
              <a:rPr lang="fr-FR" sz="2000" dirty="0">
                <a:latin typeface="Californian FB" pitchFamily="18" charset="0"/>
              </a:rPr>
              <a:t>épidémie de peste et </a:t>
            </a:r>
            <a:r>
              <a:rPr lang="fr-FR" sz="2000" dirty="0" smtClean="0">
                <a:latin typeface="Californian FB" pitchFamily="18" charset="0"/>
              </a:rPr>
              <a:t>subit </a:t>
            </a:r>
            <a:r>
              <a:rPr lang="fr-FR" sz="2000" dirty="0">
                <a:latin typeface="Californian FB" pitchFamily="18" charset="0"/>
              </a:rPr>
              <a:t>un tremblement de terre </a:t>
            </a:r>
            <a:r>
              <a:rPr lang="fr-FR" sz="2000" dirty="0" smtClean="0">
                <a:latin typeface="Californian FB" pitchFamily="18" charset="0"/>
              </a:rPr>
              <a:t>violent qui réduit la population de la ville</a:t>
            </a:r>
            <a:r>
              <a:rPr lang="fr-FR" sz="2000" dirty="0" smtClean="0"/>
              <a:t>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Dans la deuxième moitié du XVIII, il y a une période de renaissance partielle.</a:t>
            </a:r>
            <a:r>
              <a:rPr lang="it-IT" sz="2000" dirty="0" smtClean="0">
                <a:latin typeface="Californian FB" pitchFamily="18" charset="0"/>
              </a:rPr>
              <a:t> 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  1799 la ville </a:t>
            </a:r>
            <a:r>
              <a:rPr lang="fr-FR" sz="2000" dirty="0" smtClean="0">
                <a:latin typeface="Californian FB" pitchFamily="18" charset="0"/>
              </a:rPr>
              <a:t>adhère </a:t>
            </a:r>
            <a:r>
              <a:rPr lang="fr-FR" sz="2000" dirty="0" smtClean="0">
                <a:latin typeface="Californian FB" pitchFamily="18" charset="0"/>
              </a:rPr>
              <a:t>alla Repubblica Napolitaine avec les frères  </a:t>
            </a:r>
            <a:r>
              <a:rPr lang="fr-FR" sz="2000" dirty="0" err="1" smtClean="0">
                <a:latin typeface="Californian FB" pitchFamily="18" charset="0"/>
              </a:rPr>
              <a:t>Ruggi</a:t>
            </a:r>
            <a:r>
              <a:rPr lang="fr-FR" sz="2000" dirty="0" smtClean="0">
                <a:latin typeface="Californian FB" pitchFamily="18" charset="0"/>
              </a:rPr>
              <a:t> d'Aragon, qui fondent un gouvernement provisoire et  gouvernent le département du </a:t>
            </a:r>
            <a:r>
              <a:rPr lang="fr-FR" sz="2000" dirty="0" err="1" smtClean="0">
                <a:latin typeface="Californian FB" pitchFamily="18" charset="0"/>
              </a:rPr>
              <a:t>Sele</a:t>
            </a:r>
            <a:r>
              <a:rPr lang="fr-FR" sz="2000" dirty="0" smtClean="0">
                <a:latin typeface="Californian FB" pitchFamily="18" charset="0"/>
              </a:rPr>
              <a:t>.</a:t>
            </a:r>
            <a:endParaRPr lang="it-IT" sz="2000" dirty="0" smtClean="0">
              <a:latin typeface="Californian FB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err="1" smtClean="0">
                <a:effectLst/>
                <a:latin typeface="Californian FB" pitchFamily="18" charset="0"/>
              </a:rPr>
              <a:t>Epoque</a:t>
            </a:r>
            <a:r>
              <a:rPr lang="it-IT" sz="4400" dirty="0" smtClean="0">
                <a:effectLst/>
                <a:latin typeface="Californian FB" pitchFamily="18" charset="0"/>
              </a:rPr>
              <a:t>  Moderne</a:t>
            </a:r>
            <a:endParaRPr lang="it-IT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gallery dir="l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giovanna iii d'arag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2426194" cy="3132000"/>
          </a:xfrm>
          <a:prstGeom prst="rect">
            <a:avLst/>
          </a:prstGeom>
          <a:noFill/>
        </p:spPr>
      </p:pic>
      <p:pic>
        <p:nvPicPr>
          <p:cNvPr id="1028" name="Picture 4" descr="Risultati immagini per FRATELLI ruggi d'aragona"/>
          <p:cNvPicPr>
            <a:picLocks noChangeAspect="1" noChangeArrowheads="1"/>
          </p:cNvPicPr>
          <p:nvPr/>
        </p:nvPicPr>
        <p:blipFill>
          <a:blip r:embed="rId3" cstate="print"/>
          <a:srcRect b="8171"/>
          <a:stretch>
            <a:fillRect/>
          </a:stretch>
        </p:blipFill>
        <p:spPr bwMode="auto">
          <a:xfrm>
            <a:off x="4355976" y="3789040"/>
            <a:ext cx="4192753" cy="216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635896" y="162880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Giovanna II </a:t>
            </a:r>
            <a:r>
              <a:rPr lang="it-IT" sz="2400" b="1" dirty="0" err="1" smtClean="0">
                <a:latin typeface="Californian FB" pitchFamily="18" charset="0"/>
              </a:rPr>
              <a:t>D’Aragona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50131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San Giovanni di Dio e </a:t>
            </a:r>
            <a:r>
              <a:rPr lang="it-IT" sz="2400" b="1" dirty="0" err="1" smtClean="0">
                <a:latin typeface="Californian FB" pitchFamily="18" charset="0"/>
              </a:rPr>
              <a:t>Ruggi</a:t>
            </a:r>
            <a:r>
              <a:rPr lang="it-IT" sz="2400" b="1" dirty="0" smtClean="0">
                <a:latin typeface="Californian FB" pitchFamily="18" charset="0"/>
              </a:rPr>
              <a:t> D’Aragona</a:t>
            </a:r>
            <a:endParaRPr lang="it-IT" sz="2400" b="1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Dans la première moitié du XIX </a:t>
            </a:r>
            <a:r>
              <a:rPr lang="fr-FR" sz="2000" dirty="0">
                <a:latin typeface="Californian FB" pitchFamily="18" charset="0"/>
              </a:rPr>
              <a:t>à</a:t>
            </a:r>
            <a:r>
              <a:rPr lang="fr-FR" sz="2000" dirty="0" smtClean="0">
                <a:latin typeface="Californian FB" pitchFamily="18" charset="0"/>
              </a:rPr>
              <a:t> Salerno apparaissent  les premières industries.  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</a:t>
            </a:r>
            <a:r>
              <a:rPr lang="fr-FR" sz="2000" dirty="0">
                <a:latin typeface="Californian FB" pitchFamily="18" charset="0"/>
              </a:rPr>
              <a:t> </a:t>
            </a:r>
            <a:r>
              <a:rPr lang="fr-FR" sz="2000" dirty="0" smtClean="0">
                <a:latin typeface="Californian FB" pitchFamily="18" charset="0"/>
              </a:rPr>
              <a:t>1860 Salerno soutient l’expédition  de  Garibaldi  avec neuf personnes </a:t>
            </a:r>
            <a:endParaRPr lang="fr-FR" sz="2000" dirty="0">
              <a:latin typeface="Californian FB" pitchFamily="18" charset="0"/>
            </a:endParaRP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 1861  Salerno a sur le territoire 21 usines textiles avec environ 10.000 ouvriers, et  c’est la « Manchester delle Due Sicile » 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En 1943, pendant la deuxième guerre mondiale, la ville est le théâtre du  débarquement de Salerno qui ouvre  le chemin  pour avancer vers Roma.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Le 15 juillet 1944  Salerno est le siège provisoire du gouvernement italien devenant la Capitale de l'Italie.</a:t>
            </a:r>
          </a:p>
          <a:p>
            <a:pPr algn="ctr">
              <a:buNone/>
            </a:pPr>
            <a:r>
              <a:rPr lang="fr-FR" sz="2000" dirty="0" smtClean="0">
                <a:latin typeface="Californian FB" pitchFamily="18" charset="0"/>
              </a:rPr>
              <a:t>Depuis une vingtaine d’années la ville de Salerno  est en train de se transformer grâce à la construction de grandes œuvres d'architecture internationale et d'importants événements</a:t>
            </a:r>
            <a:endParaRPr lang="it-IT" sz="2000" dirty="0">
              <a:latin typeface="Californian FB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>
                <a:effectLst/>
                <a:latin typeface="Californian FB" pitchFamily="18" charset="0"/>
              </a:rPr>
              <a:t>Epoque</a:t>
            </a:r>
            <a:r>
              <a:rPr lang="it-IT" sz="4000" dirty="0" smtClean="0">
                <a:effectLst/>
                <a:latin typeface="Californian FB" pitchFamily="18" charset="0"/>
              </a:rPr>
              <a:t>  </a:t>
            </a:r>
            <a:r>
              <a:rPr lang="it-IT" sz="4000" dirty="0" err="1">
                <a:effectLst/>
                <a:latin typeface="Californian FB" pitchFamily="18" charset="0"/>
              </a:rPr>
              <a:t>C</a:t>
            </a:r>
            <a:r>
              <a:rPr lang="it-IT" sz="4000" smtClean="0">
                <a:effectLst/>
                <a:latin typeface="Californian FB" pitchFamily="18" charset="0"/>
              </a:rPr>
              <a:t>ontemporaine</a:t>
            </a:r>
            <a:endParaRPr lang="it-IT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5000">
        <p14:gallery dir="l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7/Manifatture_meridionali.jpg/220px-Manifatture_meridion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582862" cy="27360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8/8b/The_British_Army_in_Italy_1943_NA6802.jpg/220px-The_British_Army_in_Italy_1943_NA6802.jpg"/>
          <p:cNvPicPr>
            <a:picLocks noChangeAspect="1" noChangeArrowheads="1"/>
          </p:cNvPicPr>
          <p:nvPr/>
        </p:nvPicPr>
        <p:blipFill>
          <a:blip r:embed="rId3" cstate="print"/>
          <a:srcRect l="6604"/>
          <a:stretch>
            <a:fillRect/>
          </a:stretch>
        </p:blipFill>
        <p:spPr bwMode="auto">
          <a:xfrm>
            <a:off x="5580112" y="3212976"/>
            <a:ext cx="3055288" cy="3420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499992" y="1412776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La zone </a:t>
            </a:r>
            <a:r>
              <a:rPr lang="it-IT" sz="2400" b="1" dirty="0" err="1" smtClean="0">
                <a:latin typeface="Californian FB" pitchFamily="18" charset="0"/>
              </a:rPr>
              <a:t>industrielle</a:t>
            </a:r>
            <a:endParaRPr lang="it-IT" sz="2400" b="1" dirty="0" smtClean="0">
              <a:latin typeface="Californian FB" pitchFamily="18" charset="0"/>
            </a:endParaRPr>
          </a:p>
          <a:p>
            <a:r>
              <a:rPr lang="it-IT" sz="2400" b="1" dirty="0" smtClean="0">
                <a:latin typeface="Californian FB" pitchFamily="18" charset="0"/>
              </a:rPr>
              <a:t>de Fratte </a:t>
            </a:r>
            <a:r>
              <a:rPr lang="it-IT" sz="2400" b="1" dirty="0" err="1" smtClean="0">
                <a:latin typeface="Californian FB" pitchFamily="18" charset="0"/>
              </a:rPr>
              <a:t>au</a:t>
            </a:r>
            <a:r>
              <a:rPr lang="it-IT" sz="2400" b="1" dirty="0" smtClean="0">
                <a:latin typeface="Californian FB" pitchFamily="18" charset="0"/>
              </a:rPr>
              <a:t> XIX </a:t>
            </a:r>
            <a:r>
              <a:rPr lang="it-IT" sz="2400" b="1" dirty="0" err="1" smtClean="0">
                <a:latin typeface="Californian FB" pitchFamily="18" charset="0"/>
              </a:rPr>
              <a:t>siècle</a:t>
            </a:r>
            <a:r>
              <a:rPr lang="it-IT" sz="2400" b="1" dirty="0" smtClean="0">
                <a:latin typeface="Californian FB" pitchFamily="18" charset="0"/>
              </a:rPr>
              <a:t> </a:t>
            </a:r>
            <a:endParaRPr lang="it-IT" sz="2400" b="1" dirty="0">
              <a:latin typeface="Californian FB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07704" y="530120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fornian FB" pitchFamily="18" charset="0"/>
              </a:rPr>
              <a:t>Le </a:t>
            </a:r>
            <a:r>
              <a:rPr lang="it-IT" sz="2400" b="1" dirty="0" err="1" smtClean="0">
                <a:latin typeface="Californian FB" pitchFamily="18" charset="0"/>
              </a:rPr>
              <a:t>débarquement</a:t>
            </a:r>
            <a:r>
              <a:rPr lang="it-IT" sz="2400" b="1" dirty="0" smtClean="0">
                <a:latin typeface="Californian FB" pitchFamily="18" charset="0"/>
              </a:rPr>
              <a:t> de Salerno en  1943</a:t>
            </a:r>
            <a:endParaRPr lang="it-IT" sz="2400" b="1" dirty="0">
              <a:latin typeface="Californian FB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88</Words>
  <Application>Microsoft Office PowerPoint</Application>
  <PresentationFormat>Presentazione su schermo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Viale</vt:lpstr>
      <vt:lpstr>L’HISTOIRE DE  SALERNO</vt:lpstr>
      <vt:lpstr>Epoque Antique</vt:lpstr>
      <vt:lpstr>Presentazione standard di PowerPoint</vt:lpstr>
      <vt:lpstr>Epoque  Médiévale</vt:lpstr>
      <vt:lpstr>Presentazione standard di PowerPoint</vt:lpstr>
      <vt:lpstr>Epoque  Moderne</vt:lpstr>
      <vt:lpstr>Presentazione standard di PowerPoint</vt:lpstr>
      <vt:lpstr>Epoque  Contemporaine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ETA’ DI SALERNO</dc:title>
  <dc:creator>user</dc:creator>
  <cp:lastModifiedBy>Anna</cp:lastModifiedBy>
  <cp:revision>55</cp:revision>
  <dcterms:created xsi:type="dcterms:W3CDTF">2017-07-10T13:52:42Z</dcterms:created>
  <dcterms:modified xsi:type="dcterms:W3CDTF">2019-10-10T19:18:24Z</dcterms:modified>
</cp:coreProperties>
</file>