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56" r:id="rId3"/>
    <p:sldId id="271" r:id="rId4"/>
    <p:sldId id="272" r:id="rId5"/>
    <p:sldId id="257" r:id="rId6"/>
    <p:sldId id="259" r:id="rId7"/>
    <p:sldId id="258" r:id="rId8"/>
    <p:sldId id="273" r:id="rId9"/>
    <p:sldId id="274" r:id="rId10"/>
    <p:sldId id="262" r:id="rId11"/>
    <p:sldId id="260" r:id="rId12"/>
    <p:sldId id="261" r:id="rId13"/>
    <p:sldId id="275" r:id="rId14"/>
    <p:sldId id="276" r:id="rId15"/>
    <p:sldId id="277" r:id="rId16"/>
    <p:sldId id="263" r:id="rId17"/>
    <p:sldId id="264" r:id="rId18"/>
    <p:sldId id="278" r:id="rId19"/>
    <p:sldId id="279" r:id="rId20"/>
    <p:sldId id="288" r:id="rId21"/>
    <p:sldId id="289" r:id="rId22"/>
    <p:sldId id="280" r:id="rId23"/>
    <p:sldId id="281" r:id="rId24"/>
    <p:sldId id="286" r:id="rId25"/>
    <p:sldId id="287" r:id="rId26"/>
    <p:sldId id="282" r:id="rId27"/>
    <p:sldId id="283" r:id="rId28"/>
    <p:sldId id="267" r:id="rId29"/>
    <p:sldId id="268" r:id="rId30"/>
    <p:sldId id="269" r:id="rId31"/>
    <p:sldId id="270" r:id="rId3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65" d="100"/>
          <a:sy n="65" d="100"/>
        </p:scale>
        <p:origin x="-302"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2F762C7-299B-43C4-A194-851A475E378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3E43AB7E-535E-4C52-B10F-0FF98103EA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75C35E4B-1731-41B1-9510-0F953DC90AA6}"/>
              </a:ext>
            </a:extLst>
          </p:cNvPr>
          <p:cNvSpPr>
            <a:spLocks noGrp="1"/>
          </p:cNvSpPr>
          <p:nvPr>
            <p:ph type="dt" sz="half" idx="10"/>
          </p:nvPr>
        </p:nvSpPr>
        <p:spPr/>
        <p:txBody>
          <a:bodyPr/>
          <a:lstStyle/>
          <a:p>
            <a:fld id="{9BF8B318-48D0-445E-BCF4-A0E1A5F9713D}" type="datetimeFigureOut">
              <a:rPr lang="it-IT" smtClean="0"/>
              <a:pPr/>
              <a:t>12/10/2019</a:t>
            </a:fld>
            <a:endParaRPr lang="it-IT"/>
          </a:p>
        </p:txBody>
      </p:sp>
      <p:sp>
        <p:nvSpPr>
          <p:cNvPr id="5" name="Segnaposto piè di pagina 4">
            <a:extLst>
              <a:ext uri="{FF2B5EF4-FFF2-40B4-BE49-F238E27FC236}">
                <a16:creationId xmlns:a16="http://schemas.microsoft.com/office/drawing/2014/main" xmlns="" id="{E852D6B3-027E-413B-B420-0D450DE709A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068C444B-50EC-4A6C-9AE8-D2EB43A5FD71}"/>
              </a:ext>
            </a:extLst>
          </p:cNvPr>
          <p:cNvSpPr>
            <a:spLocks noGrp="1"/>
          </p:cNvSpPr>
          <p:nvPr>
            <p:ph type="sldNum" sz="quarter" idx="12"/>
          </p:nvPr>
        </p:nvSpPr>
        <p:spPr/>
        <p:txBody>
          <a:bodyPr/>
          <a:lstStyle/>
          <a:p>
            <a:fld id="{4F6F1EDD-800A-49A7-997C-B2DD3CF1BD65}" type="slidenum">
              <a:rPr lang="it-IT" smtClean="0"/>
              <a:pPr/>
              <a:t>‹N›</a:t>
            </a:fld>
            <a:endParaRPr lang="it-IT"/>
          </a:p>
        </p:txBody>
      </p:sp>
    </p:spTree>
    <p:extLst>
      <p:ext uri="{BB962C8B-B14F-4D97-AF65-F5344CB8AC3E}">
        <p14:creationId xmlns:p14="http://schemas.microsoft.com/office/powerpoint/2010/main" val="4241465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087CC70-B3AC-421A-A605-EC4F70AFF10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218D0EEF-76F3-4629-82F7-B7370869F1D8}"/>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F0C2EA7D-DDD6-4BCC-BD28-C3F5E885DFAA}"/>
              </a:ext>
            </a:extLst>
          </p:cNvPr>
          <p:cNvSpPr>
            <a:spLocks noGrp="1"/>
          </p:cNvSpPr>
          <p:nvPr>
            <p:ph type="dt" sz="half" idx="10"/>
          </p:nvPr>
        </p:nvSpPr>
        <p:spPr/>
        <p:txBody>
          <a:bodyPr/>
          <a:lstStyle/>
          <a:p>
            <a:fld id="{9BF8B318-48D0-445E-BCF4-A0E1A5F9713D}" type="datetimeFigureOut">
              <a:rPr lang="it-IT" smtClean="0"/>
              <a:pPr/>
              <a:t>12/10/2019</a:t>
            </a:fld>
            <a:endParaRPr lang="it-IT"/>
          </a:p>
        </p:txBody>
      </p:sp>
      <p:sp>
        <p:nvSpPr>
          <p:cNvPr id="5" name="Segnaposto piè di pagina 4">
            <a:extLst>
              <a:ext uri="{FF2B5EF4-FFF2-40B4-BE49-F238E27FC236}">
                <a16:creationId xmlns:a16="http://schemas.microsoft.com/office/drawing/2014/main" xmlns="" id="{9CE1A1D9-58BF-416F-97BF-D9789B99850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CE40EAC3-4632-43B9-AE1E-EF5D36DFD7BD}"/>
              </a:ext>
            </a:extLst>
          </p:cNvPr>
          <p:cNvSpPr>
            <a:spLocks noGrp="1"/>
          </p:cNvSpPr>
          <p:nvPr>
            <p:ph type="sldNum" sz="quarter" idx="12"/>
          </p:nvPr>
        </p:nvSpPr>
        <p:spPr/>
        <p:txBody>
          <a:bodyPr/>
          <a:lstStyle/>
          <a:p>
            <a:fld id="{4F6F1EDD-800A-49A7-997C-B2DD3CF1BD65}" type="slidenum">
              <a:rPr lang="it-IT" smtClean="0"/>
              <a:pPr/>
              <a:t>‹N›</a:t>
            </a:fld>
            <a:endParaRPr lang="it-IT"/>
          </a:p>
        </p:txBody>
      </p:sp>
    </p:spTree>
    <p:extLst>
      <p:ext uri="{BB962C8B-B14F-4D97-AF65-F5344CB8AC3E}">
        <p14:creationId xmlns:p14="http://schemas.microsoft.com/office/powerpoint/2010/main" val="3795590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8282A85A-027E-4324-828B-ABA5AEBEFEC1}"/>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0475B833-96C5-40FD-B575-4C333CDF43FD}"/>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57018357-7ADC-4A3B-ABCC-E44CD32B02FF}"/>
              </a:ext>
            </a:extLst>
          </p:cNvPr>
          <p:cNvSpPr>
            <a:spLocks noGrp="1"/>
          </p:cNvSpPr>
          <p:nvPr>
            <p:ph type="dt" sz="half" idx="10"/>
          </p:nvPr>
        </p:nvSpPr>
        <p:spPr/>
        <p:txBody>
          <a:bodyPr/>
          <a:lstStyle/>
          <a:p>
            <a:fld id="{9BF8B318-48D0-445E-BCF4-A0E1A5F9713D}" type="datetimeFigureOut">
              <a:rPr lang="it-IT" smtClean="0"/>
              <a:pPr/>
              <a:t>12/10/2019</a:t>
            </a:fld>
            <a:endParaRPr lang="it-IT"/>
          </a:p>
        </p:txBody>
      </p:sp>
      <p:sp>
        <p:nvSpPr>
          <p:cNvPr id="5" name="Segnaposto piè di pagina 4">
            <a:extLst>
              <a:ext uri="{FF2B5EF4-FFF2-40B4-BE49-F238E27FC236}">
                <a16:creationId xmlns:a16="http://schemas.microsoft.com/office/drawing/2014/main" xmlns="" id="{A13A1CE1-99F4-4B0C-98A1-68FC4A75D33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96B3DB4A-BDF0-41A2-8957-A756A9F2581F}"/>
              </a:ext>
            </a:extLst>
          </p:cNvPr>
          <p:cNvSpPr>
            <a:spLocks noGrp="1"/>
          </p:cNvSpPr>
          <p:nvPr>
            <p:ph type="sldNum" sz="quarter" idx="12"/>
          </p:nvPr>
        </p:nvSpPr>
        <p:spPr/>
        <p:txBody>
          <a:bodyPr/>
          <a:lstStyle/>
          <a:p>
            <a:fld id="{4F6F1EDD-800A-49A7-997C-B2DD3CF1BD65}" type="slidenum">
              <a:rPr lang="it-IT" smtClean="0"/>
              <a:pPr/>
              <a:t>‹N›</a:t>
            </a:fld>
            <a:endParaRPr lang="it-IT"/>
          </a:p>
        </p:txBody>
      </p:sp>
    </p:spTree>
    <p:extLst>
      <p:ext uri="{BB962C8B-B14F-4D97-AF65-F5344CB8AC3E}">
        <p14:creationId xmlns:p14="http://schemas.microsoft.com/office/powerpoint/2010/main" val="2587537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5540E98C-B186-434F-8F9D-A6932FA31A71}" type="datetimeFigureOut">
              <a:rPr lang="fr-FR" smtClean="0"/>
              <a:pPr/>
              <a:t>12/10/2019</a:t>
            </a:fld>
            <a:endParaRPr lang="fr-FR"/>
          </a:p>
        </p:txBody>
      </p:sp>
      <p:sp>
        <p:nvSpPr>
          <p:cNvPr id="5" name="Segnaposto piè di pagina 4"/>
          <p:cNvSpPr>
            <a:spLocks noGrp="1"/>
          </p:cNvSpPr>
          <p:nvPr>
            <p:ph type="ftr" sz="quarter" idx="11"/>
          </p:nvPr>
        </p:nvSpPr>
        <p:spPr/>
        <p:txBody>
          <a:bodyPr/>
          <a:lstStyle/>
          <a:p>
            <a:endParaRPr lang="fr-FR"/>
          </a:p>
        </p:txBody>
      </p:sp>
      <p:sp>
        <p:nvSpPr>
          <p:cNvPr id="6" name="Segnaposto numero diapositiva 5"/>
          <p:cNvSpPr>
            <a:spLocks noGrp="1"/>
          </p:cNvSpPr>
          <p:nvPr>
            <p:ph type="sldNum" sz="quarter" idx="12"/>
          </p:nvPr>
        </p:nvSpPr>
        <p:spPr/>
        <p:txBody>
          <a:bodyPr/>
          <a:lstStyle/>
          <a:p>
            <a:fld id="{9E59A1E0-DB34-44E7-830A-F231523EB1EE}" type="slidenum">
              <a:rPr lang="fr-FR" smtClean="0"/>
              <a:pPr/>
              <a:t>‹N›</a:t>
            </a:fld>
            <a:endParaRPr lang="fr-F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11691" y="116633"/>
            <a:ext cx="5872989" cy="581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23393" y="154745"/>
            <a:ext cx="240030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7970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AAB7107-1C4E-43D7-BEAA-910B9C4D9EC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0FC716DB-F449-4D72-9303-0849CA8622F8}"/>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6C8CEAB1-C98C-40C1-9C52-A7507D434320}"/>
              </a:ext>
            </a:extLst>
          </p:cNvPr>
          <p:cNvSpPr>
            <a:spLocks noGrp="1"/>
          </p:cNvSpPr>
          <p:nvPr>
            <p:ph type="dt" sz="half" idx="10"/>
          </p:nvPr>
        </p:nvSpPr>
        <p:spPr/>
        <p:txBody>
          <a:bodyPr/>
          <a:lstStyle/>
          <a:p>
            <a:fld id="{9BF8B318-48D0-445E-BCF4-A0E1A5F9713D}" type="datetimeFigureOut">
              <a:rPr lang="it-IT" smtClean="0"/>
              <a:pPr/>
              <a:t>12/10/2019</a:t>
            </a:fld>
            <a:endParaRPr lang="it-IT"/>
          </a:p>
        </p:txBody>
      </p:sp>
      <p:sp>
        <p:nvSpPr>
          <p:cNvPr id="5" name="Segnaposto piè di pagina 4">
            <a:extLst>
              <a:ext uri="{FF2B5EF4-FFF2-40B4-BE49-F238E27FC236}">
                <a16:creationId xmlns:a16="http://schemas.microsoft.com/office/drawing/2014/main" xmlns="" id="{473E749A-6106-4B34-992F-88EAACD2A41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856AC212-64A0-473C-B2D0-0E98712095D9}"/>
              </a:ext>
            </a:extLst>
          </p:cNvPr>
          <p:cNvSpPr>
            <a:spLocks noGrp="1"/>
          </p:cNvSpPr>
          <p:nvPr>
            <p:ph type="sldNum" sz="quarter" idx="12"/>
          </p:nvPr>
        </p:nvSpPr>
        <p:spPr/>
        <p:txBody>
          <a:bodyPr/>
          <a:lstStyle/>
          <a:p>
            <a:fld id="{4F6F1EDD-800A-49A7-997C-B2DD3CF1BD65}" type="slidenum">
              <a:rPr lang="it-IT" smtClean="0"/>
              <a:pPr/>
              <a:t>‹N›</a:t>
            </a:fld>
            <a:endParaRPr lang="it-IT"/>
          </a:p>
        </p:txBody>
      </p:sp>
    </p:spTree>
    <p:extLst>
      <p:ext uri="{BB962C8B-B14F-4D97-AF65-F5344CB8AC3E}">
        <p14:creationId xmlns:p14="http://schemas.microsoft.com/office/powerpoint/2010/main" val="1322285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5C85F27-6AF8-4F87-A4EE-78931336736C}"/>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11412915-77CA-467E-95B1-860DD7A1B7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xmlns="" id="{3B919822-4343-4E72-9E6F-FBF9692FCE9E}"/>
              </a:ext>
            </a:extLst>
          </p:cNvPr>
          <p:cNvSpPr>
            <a:spLocks noGrp="1"/>
          </p:cNvSpPr>
          <p:nvPr>
            <p:ph type="dt" sz="half" idx="10"/>
          </p:nvPr>
        </p:nvSpPr>
        <p:spPr/>
        <p:txBody>
          <a:bodyPr/>
          <a:lstStyle/>
          <a:p>
            <a:fld id="{9BF8B318-48D0-445E-BCF4-A0E1A5F9713D}" type="datetimeFigureOut">
              <a:rPr lang="it-IT" smtClean="0"/>
              <a:pPr/>
              <a:t>12/10/2019</a:t>
            </a:fld>
            <a:endParaRPr lang="it-IT"/>
          </a:p>
        </p:txBody>
      </p:sp>
      <p:sp>
        <p:nvSpPr>
          <p:cNvPr id="5" name="Segnaposto piè di pagina 4">
            <a:extLst>
              <a:ext uri="{FF2B5EF4-FFF2-40B4-BE49-F238E27FC236}">
                <a16:creationId xmlns:a16="http://schemas.microsoft.com/office/drawing/2014/main" xmlns="" id="{48467AEB-5691-4731-B29D-180255CB0D8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4F32C337-9CE5-42D0-8E46-4C260431CFDC}"/>
              </a:ext>
            </a:extLst>
          </p:cNvPr>
          <p:cNvSpPr>
            <a:spLocks noGrp="1"/>
          </p:cNvSpPr>
          <p:nvPr>
            <p:ph type="sldNum" sz="quarter" idx="12"/>
          </p:nvPr>
        </p:nvSpPr>
        <p:spPr/>
        <p:txBody>
          <a:bodyPr/>
          <a:lstStyle/>
          <a:p>
            <a:fld id="{4F6F1EDD-800A-49A7-997C-B2DD3CF1BD65}" type="slidenum">
              <a:rPr lang="it-IT" smtClean="0"/>
              <a:pPr/>
              <a:t>‹N›</a:t>
            </a:fld>
            <a:endParaRPr lang="it-IT"/>
          </a:p>
        </p:txBody>
      </p:sp>
    </p:spTree>
    <p:extLst>
      <p:ext uri="{BB962C8B-B14F-4D97-AF65-F5344CB8AC3E}">
        <p14:creationId xmlns:p14="http://schemas.microsoft.com/office/powerpoint/2010/main" val="3524720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6306511-2235-4BA0-945F-750E8806858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D468D310-7FF3-4FCD-8DFF-2527C7DA03DE}"/>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2617A875-0886-4B9A-A807-31496D32C2A8}"/>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8D1B69D0-8BB7-44FE-A679-73D64F5EB8A4}"/>
              </a:ext>
            </a:extLst>
          </p:cNvPr>
          <p:cNvSpPr>
            <a:spLocks noGrp="1"/>
          </p:cNvSpPr>
          <p:nvPr>
            <p:ph type="dt" sz="half" idx="10"/>
          </p:nvPr>
        </p:nvSpPr>
        <p:spPr/>
        <p:txBody>
          <a:bodyPr/>
          <a:lstStyle/>
          <a:p>
            <a:fld id="{9BF8B318-48D0-445E-BCF4-A0E1A5F9713D}" type="datetimeFigureOut">
              <a:rPr lang="it-IT" smtClean="0"/>
              <a:pPr/>
              <a:t>12/10/2019</a:t>
            </a:fld>
            <a:endParaRPr lang="it-IT"/>
          </a:p>
        </p:txBody>
      </p:sp>
      <p:sp>
        <p:nvSpPr>
          <p:cNvPr id="6" name="Segnaposto piè di pagina 5">
            <a:extLst>
              <a:ext uri="{FF2B5EF4-FFF2-40B4-BE49-F238E27FC236}">
                <a16:creationId xmlns:a16="http://schemas.microsoft.com/office/drawing/2014/main" xmlns="" id="{785D6F64-F2B6-4408-B6E6-B809AE0BC66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1D34886B-BFF7-44E1-865D-A3895C5F6FE4}"/>
              </a:ext>
            </a:extLst>
          </p:cNvPr>
          <p:cNvSpPr>
            <a:spLocks noGrp="1"/>
          </p:cNvSpPr>
          <p:nvPr>
            <p:ph type="sldNum" sz="quarter" idx="12"/>
          </p:nvPr>
        </p:nvSpPr>
        <p:spPr/>
        <p:txBody>
          <a:bodyPr/>
          <a:lstStyle/>
          <a:p>
            <a:fld id="{4F6F1EDD-800A-49A7-997C-B2DD3CF1BD65}" type="slidenum">
              <a:rPr lang="it-IT" smtClean="0"/>
              <a:pPr/>
              <a:t>‹N›</a:t>
            </a:fld>
            <a:endParaRPr lang="it-IT"/>
          </a:p>
        </p:txBody>
      </p:sp>
    </p:spTree>
    <p:extLst>
      <p:ext uri="{BB962C8B-B14F-4D97-AF65-F5344CB8AC3E}">
        <p14:creationId xmlns:p14="http://schemas.microsoft.com/office/powerpoint/2010/main" val="419322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77A2ACD-6AE7-44B2-9503-B9D974075789}"/>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B19EAF23-E54D-4C17-9DF0-F849B3115F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xmlns="" id="{0D014DD4-5BB3-44E3-ADE9-BE1C92E96C08}"/>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295E3672-5457-46ED-A001-5FF7E1C555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xmlns="" id="{965B87DB-D645-4436-AA10-4F6689023561}"/>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B4B5A873-AF57-411B-A454-7D17610563D6}"/>
              </a:ext>
            </a:extLst>
          </p:cNvPr>
          <p:cNvSpPr>
            <a:spLocks noGrp="1"/>
          </p:cNvSpPr>
          <p:nvPr>
            <p:ph type="dt" sz="half" idx="10"/>
          </p:nvPr>
        </p:nvSpPr>
        <p:spPr/>
        <p:txBody>
          <a:bodyPr/>
          <a:lstStyle/>
          <a:p>
            <a:fld id="{9BF8B318-48D0-445E-BCF4-A0E1A5F9713D}" type="datetimeFigureOut">
              <a:rPr lang="it-IT" smtClean="0"/>
              <a:pPr/>
              <a:t>12/10/2019</a:t>
            </a:fld>
            <a:endParaRPr lang="it-IT"/>
          </a:p>
        </p:txBody>
      </p:sp>
      <p:sp>
        <p:nvSpPr>
          <p:cNvPr id="8" name="Segnaposto piè di pagina 7">
            <a:extLst>
              <a:ext uri="{FF2B5EF4-FFF2-40B4-BE49-F238E27FC236}">
                <a16:creationId xmlns:a16="http://schemas.microsoft.com/office/drawing/2014/main" xmlns="" id="{584BA799-EA7D-4C1C-B169-443E2799A636}"/>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8788AB35-2BD2-4DE4-B019-B4B32D12B68F}"/>
              </a:ext>
            </a:extLst>
          </p:cNvPr>
          <p:cNvSpPr>
            <a:spLocks noGrp="1"/>
          </p:cNvSpPr>
          <p:nvPr>
            <p:ph type="sldNum" sz="quarter" idx="12"/>
          </p:nvPr>
        </p:nvSpPr>
        <p:spPr/>
        <p:txBody>
          <a:bodyPr/>
          <a:lstStyle/>
          <a:p>
            <a:fld id="{4F6F1EDD-800A-49A7-997C-B2DD3CF1BD65}" type="slidenum">
              <a:rPr lang="it-IT" smtClean="0"/>
              <a:pPr/>
              <a:t>‹N›</a:t>
            </a:fld>
            <a:endParaRPr lang="it-IT"/>
          </a:p>
        </p:txBody>
      </p:sp>
    </p:spTree>
    <p:extLst>
      <p:ext uri="{BB962C8B-B14F-4D97-AF65-F5344CB8AC3E}">
        <p14:creationId xmlns:p14="http://schemas.microsoft.com/office/powerpoint/2010/main" val="3118834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036AFE3-7CDF-49E4-A98C-7BBC26817F29}"/>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4603BC50-EDC9-4A88-896A-A927EBC4C5DB}"/>
              </a:ext>
            </a:extLst>
          </p:cNvPr>
          <p:cNvSpPr>
            <a:spLocks noGrp="1"/>
          </p:cNvSpPr>
          <p:nvPr>
            <p:ph type="dt" sz="half" idx="10"/>
          </p:nvPr>
        </p:nvSpPr>
        <p:spPr/>
        <p:txBody>
          <a:bodyPr/>
          <a:lstStyle/>
          <a:p>
            <a:fld id="{9BF8B318-48D0-445E-BCF4-A0E1A5F9713D}" type="datetimeFigureOut">
              <a:rPr lang="it-IT" smtClean="0"/>
              <a:pPr/>
              <a:t>12/10/2019</a:t>
            </a:fld>
            <a:endParaRPr lang="it-IT"/>
          </a:p>
        </p:txBody>
      </p:sp>
      <p:sp>
        <p:nvSpPr>
          <p:cNvPr id="4" name="Segnaposto piè di pagina 3">
            <a:extLst>
              <a:ext uri="{FF2B5EF4-FFF2-40B4-BE49-F238E27FC236}">
                <a16:creationId xmlns:a16="http://schemas.microsoft.com/office/drawing/2014/main" xmlns="" id="{4BA8D4EE-C6C3-4C83-B780-9DFD19B8CF3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883987F9-3C66-4DA1-80F3-38E124CC94DF}"/>
              </a:ext>
            </a:extLst>
          </p:cNvPr>
          <p:cNvSpPr>
            <a:spLocks noGrp="1"/>
          </p:cNvSpPr>
          <p:nvPr>
            <p:ph type="sldNum" sz="quarter" idx="12"/>
          </p:nvPr>
        </p:nvSpPr>
        <p:spPr/>
        <p:txBody>
          <a:bodyPr/>
          <a:lstStyle/>
          <a:p>
            <a:fld id="{4F6F1EDD-800A-49A7-997C-B2DD3CF1BD65}" type="slidenum">
              <a:rPr lang="it-IT" smtClean="0"/>
              <a:pPr/>
              <a:t>‹N›</a:t>
            </a:fld>
            <a:endParaRPr lang="it-IT"/>
          </a:p>
        </p:txBody>
      </p:sp>
    </p:spTree>
    <p:extLst>
      <p:ext uri="{BB962C8B-B14F-4D97-AF65-F5344CB8AC3E}">
        <p14:creationId xmlns:p14="http://schemas.microsoft.com/office/powerpoint/2010/main" val="853018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339FABE6-A6FA-4137-8889-1C892C8BAA06}"/>
              </a:ext>
            </a:extLst>
          </p:cNvPr>
          <p:cNvSpPr>
            <a:spLocks noGrp="1"/>
          </p:cNvSpPr>
          <p:nvPr>
            <p:ph type="dt" sz="half" idx="10"/>
          </p:nvPr>
        </p:nvSpPr>
        <p:spPr/>
        <p:txBody>
          <a:bodyPr/>
          <a:lstStyle/>
          <a:p>
            <a:fld id="{9BF8B318-48D0-445E-BCF4-A0E1A5F9713D}" type="datetimeFigureOut">
              <a:rPr lang="it-IT" smtClean="0"/>
              <a:pPr/>
              <a:t>12/10/2019</a:t>
            </a:fld>
            <a:endParaRPr lang="it-IT"/>
          </a:p>
        </p:txBody>
      </p:sp>
      <p:sp>
        <p:nvSpPr>
          <p:cNvPr id="3" name="Segnaposto piè di pagina 2">
            <a:extLst>
              <a:ext uri="{FF2B5EF4-FFF2-40B4-BE49-F238E27FC236}">
                <a16:creationId xmlns:a16="http://schemas.microsoft.com/office/drawing/2014/main" xmlns="" id="{BE1D0A3D-74C8-40CC-82B4-9335384087EC}"/>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E277E747-CE4E-4ACF-8939-E2CA1396CBBD}"/>
              </a:ext>
            </a:extLst>
          </p:cNvPr>
          <p:cNvSpPr>
            <a:spLocks noGrp="1"/>
          </p:cNvSpPr>
          <p:nvPr>
            <p:ph type="sldNum" sz="quarter" idx="12"/>
          </p:nvPr>
        </p:nvSpPr>
        <p:spPr/>
        <p:txBody>
          <a:bodyPr/>
          <a:lstStyle/>
          <a:p>
            <a:fld id="{4F6F1EDD-800A-49A7-997C-B2DD3CF1BD65}" type="slidenum">
              <a:rPr lang="it-IT" smtClean="0"/>
              <a:pPr/>
              <a:t>‹N›</a:t>
            </a:fld>
            <a:endParaRPr lang="it-IT"/>
          </a:p>
        </p:txBody>
      </p:sp>
    </p:spTree>
    <p:extLst>
      <p:ext uri="{BB962C8B-B14F-4D97-AF65-F5344CB8AC3E}">
        <p14:creationId xmlns:p14="http://schemas.microsoft.com/office/powerpoint/2010/main" val="25482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5CBAB66-9FA9-44E7-8B67-0FD2F1A4940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D69C5041-C719-4243-A7D9-5B8FC769A7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A4F3BCAF-75D8-4186-91E4-03AE2D8BB7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xmlns="" id="{91884770-4F4E-43A9-B142-0A391264B47B}"/>
              </a:ext>
            </a:extLst>
          </p:cNvPr>
          <p:cNvSpPr>
            <a:spLocks noGrp="1"/>
          </p:cNvSpPr>
          <p:nvPr>
            <p:ph type="dt" sz="half" idx="10"/>
          </p:nvPr>
        </p:nvSpPr>
        <p:spPr/>
        <p:txBody>
          <a:bodyPr/>
          <a:lstStyle/>
          <a:p>
            <a:fld id="{9BF8B318-48D0-445E-BCF4-A0E1A5F9713D}" type="datetimeFigureOut">
              <a:rPr lang="it-IT" smtClean="0"/>
              <a:pPr/>
              <a:t>12/10/2019</a:t>
            </a:fld>
            <a:endParaRPr lang="it-IT"/>
          </a:p>
        </p:txBody>
      </p:sp>
      <p:sp>
        <p:nvSpPr>
          <p:cNvPr id="6" name="Segnaposto piè di pagina 5">
            <a:extLst>
              <a:ext uri="{FF2B5EF4-FFF2-40B4-BE49-F238E27FC236}">
                <a16:creationId xmlns:a16="http://schemas.microsoft.com/office/drawing/2014/main" xmlns="" id="{B2965A67-036F-4C95-B3D4-A5E6142D2D0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24257A04-7305-4150-95A2-AB925A769ACF}"/>
              </a:ext>
            </a:extLst>
          </p:cNvPr>
          <p:cNvSpPr>
            <a:spLocks noGrp="1"/>
          </p:cNvSpPr>
          <p:nvPr>
            <p:ph type="sldNum" sz="quarter" idx="12"/>
          </p:nvPr>
        </p:nvSpPr>
        <p:spPr/>
        <p:txBody>
          <a:bodyPr/>
          <a:lstStyle/>
          <a:p>
            <a:fld id="{4F6F1EDD-800A-49A7-997C-B2DD3CF1BD65}" type="slidenum">
              <a:rPr lang="it-IT" smtClean="0"/>
              <a:pPr/>
              <a:t>‹N›</a:t>
            </a:fld>
            <a:endParaRPr lang="it-IT"/>
          </a:p>
        </p:txBody>
      </p:sp>
    </p:spTree>
    <p:extLst>
      <p:ext uri="{BB962C8B-B14F-4D97-AF65-F5344CB8AC3E}">
        <p14:creationId xmlns:p14="http://schemas.microsoft.com/office/powerpoint/2010/main" val="2795819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4EAEE3B-C6DC-4E4E-842B-94633DFE3E4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5C4DBB83-D254-4147-9F4B-3F414760D7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67F65F1B-D885-4917-A0FA-FDFAB2AAC3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xmlns="" id="{FFC1397E-1EDF-4C61-A5C7-A0D9BAFDA3DC}"/>
              </a:ext>
            </a:extLst>
          </p:cNvPr>
          <p:cNvSpPr>
            <a:spLocks noGrp="1"/>
          </p:cNvSpPr>
          <p:nvPr>
            <p:ph type="dt" sz="half" idx="10"/>
          </p:nvPr>
        </p:nvSpPr>
        <p:spPr/>
        <p:txBody>
          <a:bodyPr/>
          <a:lstStyle/>
          <a:p>
            <a:fld id="{9BF8B318-48D0-445E-BCF4-A0E1A5F9713D}" type="datetimeFigureOut">
              <a:rPr lang="it-IT" smtClean="0"/>
              <a:pPr/>
              <a:t>12/10/2019</a:t>
            </a:fld>
            <a:endParaRPr lang="it-IT"/>
          </a:p>
        </p:txBody>
      </p:sp>
      <p:sp>
        <p:nvSpPr>
          <p:cNvPr id="6" name="Segnaposto piè di pagina 5">
            <a:extLst>
              <a:ext uri="{FF2B5EF4-FFF2-40B4-BE49-F238E27FC236}">
                <a16:creationId xmlns:a16="http://schemas.microsoft.com/office/drawing/2014/main" xmlns="" id="{50A8D898-F01D-4C1F-A418-FBC8A7DAAF9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98AAADEB-3B44-409D-B51A-AD39A8E59A2F}"/>
              </a:ext>
            </a:extLst>
          </p:cNvPr>
          <p:cNvSpPr>
            <a:spLocks noGrp="1"/>
          </p:cNvSpPr>
          <p:nvPr>
            <p:ph type="sldNum" sz="quarter" idx="12"/>
          </p:nvPr>
        </p:nvSpPr>
        <p:spPr/>
        <p:txBody>
          <a:bodyPr/>
          <a:lstStyle/>
          <a:p>
            <a:fld id="{4F6F1EDD-800A-49A7-997C-B2DD3CF1BD65}" type="slidenum">
              <a:rPr lang="it-IT" smtClean="0"/>
              <a:pPr/>
              <a:t>‹N›</a:t>
            </a:fld>
            <a:endParaRPr lang="it-IT"/>
          </a:p>
        </p:txBody>
      </p:sp>
    </p:spTree>
    <p:extLst>
      <p:ext uri="{BB962C8B-B14F-4D97-AF65-F5344CB8AC3E}">
        <p14:creationId xmlns:p14="http://schemas.microsoft.com/office/powerpoint/2010/main" val="671065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1BF774E6-354E-43A5-9BC3-7AABE9843E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D071BD83-F3C8-44F6-BC27-161B9FB77B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A9D9E1A6-E3C8-4C7D-A297-CB7B33CC23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F8B318-48D0-445E-BCF4-A0E1A5F9713D}" type="datetimeFigureOut">
              <a:rPr lang="it-IT" smtClean="0"/>
              <a:pPr/>
              <a:t>12/10/2019</a:t>
            </a:fld>
            <a:endParaRPr lang="it-IT"/>
          </a:p>
        </p:txBody>
      </p:sp>
      <p:sp>
        <p:nvSpPr>
          <p:cNvPr id="5" name="Segnaposto piè di pagina 4">
            <a:extLst>
              <a:ext uri="{FF2B5EF4-FFF2-40B4-BE49-F238E27FC236}">
                <a16:creationId xmlns:a16="http://schemas.microsoft.com/office/drawing/2014/main" xmlns="" id="{F35F1978-5BCD-4873-80CA-A744364297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D45BC7AC-5064-4E10-AB9E-7256FC43F3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6F1EDD-800A-49A7-997C-B2DD3CF1BD65}" type="slidenum">
              <a:rPr lang="it-IT" smtClean="0"/>
              <a:pPr/>
              <a:t>‹N›</a:t>
            </a:fld>
            <a:endParaRPr lang="it-IT"/>
          </a:p>
        </p:txBody>
      </p:sp>
    </p:spTree>
    <p:extLst>
      <p:ext uri="{BB962C8B-B14F-4D97-AF65-F5344CB8AC3E}">
        <p14:creationId xmlns:p14="http://schemas.microsoft.com/office/powerpoint/2010/main" val="1335903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gif"/><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idx="4294967295"/>
          </p:nvPr>
        </p:nvSpPr>
        <p:spPr>
          <a:xfrm>
            <a:off x="3503712" y="692696"/>
            <a:ext cx="5664629" cy="360040"/>
          </a:xfrm>
          <a:prstGeom prst="rect">
            <a:avLst/>
          </a:prstGeom>
        </p:spPr>
        <p:txBody>
          <a:bodyPr>
            <a:noAutofit/>
          </a:bodyPr>
          <a:lstStyle/>
          <a:p>
            <a:endParaRPr lang="fr-FR" sz="1800" b="1" dirty="0"/>
          </a:p>
        </p:txBody>
      </p:sp>
      <p:sp>
        <p:nvSpPr>
          <p:cNvPr id="3" name="Sottotitolo 2"/>
          <p:cNvSpPr>
            <a:spLocks noGrp="1"/>
          </p:cNvSpPr>
          <p:nvPr>
            <p:ph type="subTitle" idx="4294967295"/>
          </p:nvPr>
        </p:nvSpPr>
        <p:spPr>
          <a:xfrm>
            <a:off x="719403" y="1700808"/>
            <a:ext cx="10849205" cy="2952328"/>
          </a:xfrm>
          <a:prstGeom prst="rect">
            <a:avLst/>
          </a:prstGeom>
        </p:spPr>
        <p:txBody>
          <a:bodyPr>
            <a:noAutofit/>
          </a:bodyPr>
          <a:lstStyle/>
          <a:p>
            <a:pPr marL="0" indent="0" algn="ctr">
              <a:buNone/>
            </a:pPr>
            <a:r>
              <a:rPr lang="it-IT" sz="3600" b="1" dirty="0">
                <a:solidFill>
                  <a:srgbClr val="FF0000"/>
                </a:solidFill>
                <a:effectLst>
                  <a:outerShdw blurRad="38100" dist="38100" dir="2700000" algn="tl">
                    <a:srgbClr val="000000">
                      <a:alpha val="43137"/>
                    </a:srgbClr>
                  </a:outerShdw>
                </a:effectLst>
                <a:latin typeface="+mj-lt"/>
                <a:ea typeface="+mj-ea"/>
                <a:cs typeface="+mj-cs"/>
              </a:rPr>
              <a:t>Programma Erasmus+ </a:t>
            </a:r>
          </a:p>
          <a:p>
            <a:pPr marL="0" indent="0" algn="ctr">
              <a:buNone/>
            </a:pPr>
            <a:r>
              <a:rPr lang="it-IT" sz="3600" dirty="0" smtClean="0">
                <a:solidFill>
                  <a:schemeClr val="tx1"/>
                </a:solidFill>
                <a:latin typeface="+mj-lt"/>
                <a:ea typeface="+mj-ea"/>
                <a:cs typeface="+mj-cs"/>
              </a:rPr>
              <a:t>KA2- </a:t>
            </a:r>
            <a:r>
              <a:rPr lang="it-IT" sz="3600" dirty="0" err="1" smtClean="0">
                <a:solidFill>
                  <a:schemeClr val="tx1"/>
                </a:solidFill>
                <a:latin typeface="+mj-lt"/>
                <a:ea typeface="+mj-ea"/>
                <a:cs typeface="+mj-cs"/>
              </a:rPr>
              <a:t>Coopération</a:t>
            </a:r>
            <a:r>
              <a:rPr lang="it-IT" sz="3600" dirty="0" smtClean="0">
                <a:solidFill>
                  <a:schemeClr val="tx1"/>
                </a:solidFill>
                <a:latin typeface="+mj-lt"/>
                <a:ea typeface="+mj-ea"/>
                <a:cs typeface="+mj-cs"/>
              </a:rPr>
              <a:t> en </a:t>
            </a:r>
            <a:r>
              <a:rPr lang="it-IT" sz="3600" dirty="0" err="1" smtClean="0">
                <a:solidFill>
                  <a:schemeClr val="tx1"/>
                </a:solidFill>
                <a:latin typeface="+mj-lt"/>
                <a:ea typeface="+mj-ea"/>
                <a:cs typeface="+mj-cs"/>
              </a:rPr>
              <a:t>matière</a:t>
            </a:r>
            <a:r>
              <a:rPr lang="it-IT" sz="3600" dirty="0" smtClean="0">
                <a:solidFill>
                  <a:schemeClr val="tx1"/>
                </a:solidFill>
                <a:latin typeface="+mj-lt"/>
                <a:ea typeface="+mj-ea"/>
                <a:cs typeface="+mj-cs"/>
              </a:rPr>
              <a:t> d’</a:t>
            </a:r>
            <a:r>
              <a:rPr lang="it-IT" sz="3600" dirty="0" err="1" smtClean="0">
                <a:solidFill>
                  <a:schemeClr val="tx1"/>
                </a:solidFill>
                <a:latin typeface="+mj-lt"/>
                <a:ea typeface="+mj-ea"/>
                <a:cs typeface="+mj-cs"/>
              </a:rPr>
              <a:t>innovation</a:t>
            </a:r>
            <a:r>
              <a:rPr lang="it-IT" sz="3600" dirty="0" smtClean="0">
                <a:solidFill>
                  <a:schemeClr val="tx1"/>
                </a:solidFill>
                <a:latin typeface="+mj-lt"/>
                <a:ea typeface="+mj-ea"/>
                <a:cs typeface="+mj-cs"/>
              </a:rPr>
              <a:t> et d’</a:t>
            </a:r>
            <a:r>
              <a:rPr lang="it-IT" sz="3600" dirty="0" err="1">
                <a:latin typeface="+mj-lt"/>
                <a:ea typeface="+mj-ea"/>
                <a:cs typeface="+mj-cs"/>
              </a:rPr>
              <a:t>é</a:t>
            </a:r>
            <a:r>
              <a:rPr lang="it-IT" sz="3600" dirty="0" err="1" smtClean="0">
                <a:solidFill>
                  <a:schemeClr val="tx1"/>
                </a:solidFill>
                <a:latin typeface="+mj-lt"/>
                <a:ea typeface="+mj-ea"/>
                <a:cs typeface="+mj-cs"/>
              </a:rPr>
              <a:t>changes</a:t>
            </a:r>
            <a:r>
              <a:rPr lang="it-IT" sz="3600" dirty="0" smtClean="0">
                <a:solidFill>
                  <a:schemeClr val="tx1"/>
                </a:solidFill>
                <a:latin typeface="+mj-lt"/>
                <a:ea typeface="+mj-ea"/>
                <a:cs typeface="+mj-cs"/>
              </a:rPr>
              <a:t> de </a:t>
            </a:r>
            <a:r>
              <a:rPr lang="it-IT" sz="3600" dirty="0" err="1" smtClean="0">
                <a:solidFill>
                  <a:schemeClr val="tx1"/>
                </a:solidFill>
                <a:latin typeface="+mj-lt"/>
                <a:ea typeface="+mj-ea"/>
                <a:cs typeface="+mj-cs"/>
              </a:rPr>
              <a:t>bonnes</a:t>
            </a:r>
            <a:r>
              <a:rPr lang="it-IT" sz="3600" dirty="0" smtClean="0">
                <a:solidFill>
                  <a:schemeClr val="tx1"/>
                </a:solidFill>
                <a:latin typeface="+mj-lt"/>
                <a:ea typeface="+mj-ea"/>
                <a:cs typeface="+mj-cs"/>
              </a:rPr>
              <a:t> </a:t>
            </a:r>
            <a:r>
              <a:rPr lang="it-IT" sz="3600" dirty="0" err="1" smtClean="0">
                <a:solidFill>
                  <a:schemeClr val="tx1"/>
                </a:solidFill>
                <a:latin typeface="+mj-lt"/>
                <a:ea typeface="+mj-ea"/>
                <a:cs typeface="+mj-cs"/>
              </a:rPr>
              <a:t>pratiques</a:t>
            </a:r>
            <a:endParaRPr lang="it-IT" sz="3600" dirty="0" smtClean="0">
              <a:solidFill>
                <a:schemeClr val="tx1"/>
              </a:solidFill>
              <a:latin typeface="+mj-lt"/>
              <a:ea typeface="+mj-ea"/>
              <a:cs typeface="+mj-cs"/>
            </a:endParaRPr>
          </a:p>
          <a:p>
            <a:pPr marL="0" indent="0">
              <a:buNone/>
            </a:pPr>
            <a:endParaRPr lang="it-IT" sz="1200" dirty="0" smtClean="0">
              <a:solidFill>
                <a:schemeClr val="tx1"/>
              </a:solidFill>
              <a:latin typeface="+mj-lt"/>
              <a:ea typeface="+mj-ea"/>
              <a:cs typeface="+mj-cs"/>
            </a:endParaRPr>
          </a:p>
          <a:p>
            <a:pPr marL="0" indent="0" algn="ctr">
              <a:buNone/>
            </a:pPr>
            <a:r>
              <a:rPr lang="it-IT" dirty="0" err="1" smtClean="0">
                <a:solidFill>
                  <a:schemeClr val="tx1"/>
                </a:solidFill>
                <a:latin typeface="+mj-lt"/>
                <a:ea typeface="+mj-ea"/>
                <a:cs typeface="+mj-cs"/>
              </a:rPr>
              <a:t>Durée</a:t>
            </a:r>
            <a:r>
              <a:rPr lang="it-IT" dirty="0" smtClean="0">
                <a:solidFill>
                  <a:schemeClr val="tx1"/>
                </a:solidFill>
                <a:latin typeface="+mj-lt"/>
                <a:ea typeface="+mj-ea"/>
                <a:cs typeface="+mj-cs"/>
              </a:rPr>
              <a:t>: 3 </a:t>
            </a:r>
            <a:r>
              <a:rPr lang="it-IT" dirty="0" err="1" smtClean="0">
                <a:solidFill>
                  <a:schemeClr val="tx1"/>
                </a:solidFill>
                <a:latin typeface="+mj-lt"/>
                <a:ea typeface="+mj-ea"/>
                <a:cs typeface="+mj-cs"/>
              </a:rPr>
              <a:t>ans</a:t>
            </a:r>
            <a:r>
              <a:rPr lang="it-IT" dirty="0" smtClean="0">
                <a:solidFill>
                  <a:schemeClr val="tx1"/>
                </a:solidFill>
                <a:latin typeface="+mj-lt"/>
                <a:ea typeface="+mj-ea"/>
                <a:cs typeface="+mj-cs"/>
              </a:rPr>
              <a:t> (2016-2019)</a:t>
            </a:r>
            <a:endParaRPr lang="it-IT" dirty="0">
              <a:solidFill>
                <a:schemeClr val="tx1"/>
              </a:solidFill>
              <a:latin typeface="+mj-lt"/>
              <a:ea typeface="+mj-ea"/>
              <a:cs typeface="+mj-cs"/>
            </a:endParaRPr>
          </a:p>
          <a:p>
            <a:endParaRPr lang="it-IT" sz="2400" dirty="0">
              <a:solidFill>
                <a:schemeClr val="tx1"/>
              </a:solidFill>
              <a:latin typeface="+mj-lt"/>
              <a:ea typeface="+mj-ea"/>
              <a:cs typeface="+mj-cs"/>
            </a:endParaRPr>
          </a:p>
        </p:txBody>
      </p:sp>
      <p:sp>
        <p:nvSpPr>
          <p:cNvPr id="4" name="Rettangolo 3"/>
          <p:cNvSpPr/>
          <p:nvPr/>
        </p:nvSpPr>
        <p:spPr>
          <a:xfrm>
            <a:off x="1007435" y="4869161"/>
            <a:ext cx="9217024" cy="1200329"/>
          </a:xfrm>
          <a:prstGeom prst="rect">
            <a:avLst/>
          </a:prstGeom>
        </p:spPr>
        <p:txBody>
          <a:bodyPr wrap="square">
            <a:spAutoFit/>
          </a:bodyPr>
          <a:lstStyle/>
          <a:p>
            <a:pPr algn="ctr"/>
            <a:r>
              <a:rPr lang="fr-FR" sz="3600" b="1" dirty="0" smtClean="0">
                <a:effectLst>
                  <a:outerShdw blurRad="38100" dist="38100" dir="2700000" algn="tl">
                    <a:srgbClr val="000000">
                      <a:alpha val="43137"/>
                    </a:srgbClr>
                  </a:outerShdw>
                </a:effectLst>
              </a:rPr>
              <a:t>Titre du projet</a:t>
            </a:r>
          </a:p>
          <a:p>
            <a:pPr algn="ctr"/>
            <a:r>
              <a:rPr lang="fr-FR" sz="3600" b="1" dirty="0" smtClean="0">
                <a:solidFill>
                  <a:srgbClr val="FF0000"/>
                </a:solidFill>
                <a:effectLst>
                  <a:outerShdw blurRad="38100" dist="38100" dir="2700000" algn="tl">
                    <a:srgbClr val="000000">
                      <a:alpha val="43137"/>
                    </a:srgbClr>
                  </a:outerShdw>
                </a:effectLst>
              </a:rPr>
              <a:t>Unissons nos cœurs sans frontières</a:t>
            </a:r>
            <a:endParaRPr lang="fr-FR" sz="3600" b="1" dirty="0">
              <a:solidFill>
                <a:srgbClr val="FF0000"/>
              </a:solidFill>
            </a:endParaRPr>
          </a:p>
        </p:txBody>
      </p:sp>
      <p:pic>
        <p:nvPicPr>
          <p:cNvPr id="1026" name="Picture 2" descr="M:\ARCHIVI_recuperati\ANNA_ ARCHIVI_sett_16\_2016-2017\ERASMUS+\LOGO du projet e pag iniziale\Unissons nos coeursB Gi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8395" y="188640"/>
            <a:ext cx="1419235"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6509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Risultati immagini per carnevale italia">
            <a:extLst>
              <a:ext uri="{FF2B5EF4-FFF2-40B4-BE49-F238E27FC236}">
                <a16:creationId xmlns:a16="http://schemas.microsoft.com/office/drawing/2014/main" xmlns="" id="{4606A1DA-9F94-4E2E-8FBE-7CE0D3EDAD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a:extLst>
              <a:ext uri="{FF2B5EF4-FFF2-40B4-BE49-F238E27FC236}">
                <a16:creationId xmlns:a16="http://schemas.microsoft.com/office/drawing/2014/main" xmlns="" id="{11CE67E8-3DFF-471B-8852-302642C38B67}"/>
              </a:ext>
            </a:extLst>
          </p:cNvPr>
          <p:cNvSpPr/>
          <p:nvPr/>
        </p:nvSpPr>
        <p:spPr>
          <a:xfrm>
            <a:off x="591502" y="2167524"/>
            <a:ext cx="11008996" cy="4154984"/>
          </a:xfrm>
          <a:prstGeom prst="rect">
            <a:avLst/>
          </a:prstGeom>
          <a:noFill/>
        </p:spPr>
        <p:txBody>
          <a:bodyPr wrap="square" lIns="91440" tIns="45720" rIns="91440" bIns="45720">
            <a:spAutoFit/>
          </a:bodyPr>
          <a:lstStyle/>
          <a:p>
            <a:pPr algn="ctr"/>
            <a:r>
              <a:rPr lang="fr-FR" sz="6600" b="1" dirty="0">
                <a:ln w="12700">
                  <a:solidFill>
                    <a:schemeClr val="bg1"/>
                  </a:solidFill>
                  <a:prstDash val="solid"/>
                </a:ln>
                <a:solidFill>
                  <a:schemeClr val="accent1"/>
                </a:solidFill>
                <a:effectLst>
                  <a:glow rad="228600">
                    <a:schemeClr val="accent2">
                      <a:satMod val="175000"/>
                      <a:alpha val="40000"/>
                    </a:schemeClr>
                  </a:glow>
                </a:effectLst>
              </a:rPr>
              <a:t>Février </a:t>
            </a:r>
            <a:endParaRPr lang="fr-FR" sz="6600" b="1" dirty="0" smtClean="0">
              <a:ln w="12700">
                <a:solidFill>
                  <a:schemeClr val="bg1"/>
                </a:solidFill>
                <a:prstDash val="solid"/>
              </a:ln>
              <a:solidFill>
                <a:schemeClr val="accent1"/>
              </a:solidFill>
              <a:effectLst>
                <a:glow rad="228600">
                  <a:schemeClr val="accent2">
                    <a:satMod val="175000"/>
                    <a:alpha val="40000"/>
                  </a:schemeClr>
                </a:glow>
              </a:effectLst>
            </a:endParaRPr>
          </a:p>
          <a:p>
            <a:pPr algn="ctr"/>
            <a:r>
              <a:rPr lang="fr-FR" sz="6600" b="1" dirty="0" smtClean="0">
                <a:ln w="12700">
                  <a:solidFill>
                    <a:schemeClr val="bg1"/>
                  </a:solidFill>
                  <a:prstDash val="solid"/>
                </a:ln>
                <a:solidFill>
                  <a:schemeClr val="accent1"/>
                </a:solidFill>
                <a:effectLst>
                  <a:glow rad="228600">
                    <a:schemeClr val="accent2">
                      <a:satMod val="175000"/>
                      <a:alpha val="40000"/>
                    </a:schemeClr>
                  </a:glow>
                </a:effectLst>
              </a:rPr>
              <a:t> </a:t>
            </a:r>
            <a:r>
              <a:rPr lang="fr-FR" sz="6600" b="1" dirty="0">
                <a:ln w="12700">
                  <a:solidFill>
                    <a:schemeClr val="bg1"/>
                  </a:solidFill>
                  <a:prstDash val="solid"/>
                </a:ln>
                <a:solidFill>
                  <a:schemeClr val="accent1"/>
                </a:solidFill>
                <a:effectLst>
                  <a:glow rad="228600">
                    <a:schemeClr val="accent2">
                      <a:satMod val="175000"/>
                      <a:alpha val="40000"/>
                    </a:schemeClr>
                  </a:glow>
                </a:effectLst>
              </a:rPr>
              <a:t>Carnaval </a:t>
            </a:r>
            <a:endParaRPr lang="fr-FR" sz="6600" b="1" dirty="0" smtClean="0">
              <a:ln w="12700">
                <a:solidFill>
                  <a:schemeClr val="bg1"/>
                </a:solidFill>
                <a:prstDash val="solid"/>
              </a:ln>
              <a:solidFill>
                <a:schemeClr val="accent1"/>
              </a:solidFill>
              <a:effectLst>
                <a:glow rad="228600">
                  <a:schemeClr val="accent2">
                    <a:satMod val="175000"/>
                    <a:alpha val="40000"/>
                  </a:schemeClr>
                </a:glow>
              </a:effectLst>
            </a:endParaRPr>
          </a:p>
          <a:p>
            <a:pPr algn="ctr"/>
            <a:r>
              <a:rPr lang="fr-FR" sz="6600" b="1" dirty="0" smtClean="0">
                <a:ln w="12700">
                  <a:solidFill>
                    <a:schemeClr val="bg1"/>
                  </a:solidFill>
                  <a:prstDash val="solid"/>
                </a:ln>
                <a:solidFill>
                  <a:schemeClr val="accent1"/>
                </a:solidFill>
                <a:effectLst>
                  <a:glow rad="228600">
                    <a:schemeClr val="accent2">
                      <a:satMod val="175000"/>
                      <a:alpha val="40000"/>
                    </a:schemeClr>
                  </a:glow>
                </a:effectLst>
              </a:rPr>
              <a:t>jour </a:t>
            </a:r>
            <a:r>
              <a:rPr lang="fr-FR" sz="6600" b="1" dirty="0">
                <a:ln w="12700">
                  <a:solidFill>
                    <a:schemeClr val="bg1"/>
                  </a:solidFill>
                  <a:prstDash val="solid"/>
                </a:ln>
                <a:solidFill>
                  <a:schemeClr val="accent1"/>
                </a:solidFill>
                <a:effectLst>
                  <a:glow rad="228600">
                    <a:schemeClr val="accent2">
                      <a:satMod val="175000"/>
                      <a:alpha val="40000"/>
                    </a:schemeClr>
                  </a:glow>
                </a:effectLst>
              </a:rPr>
              <a:t>férié qui varie chaque </a:t>
            </a:r>
            <a:r>
              <a:rPr lang="fr-FR" sz="6600" b="1" dirty="0" smtClean="0">
                <a:ln w="12700">
                  <a:solidFill>
                    <a:schemeClr val="bg1"/>
                  </a:solidFill>
                  <a:prstDash val="solid"/>
                </a:ln>
                <a:solidFill>
                  <a:schemeClr val="accent1"/>
                </a:solidFill>
                <a:effectLst>
                  <a:glow rad="228600">
                    <a:schemeClr val="accent2">
                      <a:satMod val="175000"/>
                      <a:alpha val="40000"/>
                    </a:schemeClr>
                  </a:glow>
                </a:effectLst>
              </a:rPr>
              <a:t>année </a:t>
            </a:r>
            <a:endParaRPr lang="it-IT" sz="6600" b="1" dirty="0">
              <a:ln w="12700">
                <a:solidFill>
                  <a:schemeClr val="bg1"/>
                </a:solidFill>
                <a:prstDash val="solid"/>
              </a:ln>
              <a:solidFill>
                <a:schemeClr val="accent1"/>
              </a:solidFill>
              <a:effectLst>
                <a:glow rad="228600">
                  <a:schemeClr val="accent2">
                    <a:satMod val="175000"/>
                    <a:alpha val="40000"/>
                  </a:schemeClr>
                </a:glow>
              </a:effectLst>
            </a:endParaRPr>
          </a:p>
        </p:txBody>
      </p:sp>
    </p:spTree>
    <p:extLst>
      <p:ext uri="{BB962C8B-B14F-4D97-AF65-F5344CB8AC3E}">
        <p14:creationId xmlns:p14="http://schemas.microsoft.com/office/powerpoint/2010/main" val="194930576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1EFE076C-D595-48B1-BF04-26A54DB4E92C}"/>
              </a:ext>
            </a:extLst>
          </p:cNvPr>
          <p:cNvSpPr>
            <a:spLocks noGrp="1"/>
          </p:cNvSpPr>
          <p:nvPr>
            <p:ph idx="1"/>
          </p:nvPr>
        </p:nvSpPr>
        <p:spPr>
          <a:xfrm>
            <a:off x="188844" y="421969"/>
            <a:ext cx="6434694" cy="3903846"/>
          </a:xfrm>
        </p:spPr>
        <p:txBody>
          <a:bodyPr>
            <a:normAutofit/>
          </a:bodyPr>
          <a:lstStyle/>
          <a:p>
            <a:pPr marL="0" indent="0">
              <a:buNone/>
            </a:pPr>
            <a:r>
              <a:rPr lang="fr-FR" dirty="0">
                <a:latin typeface="+mj-lt"/>
              </a:rPr>
              <a:t>La tradition du carnaval remonte aux traditions </a:t>
            </a:r>
            <a:r>
              <a:rPr lang="fr-FR" dirty="0" smtClean="0">
                <a:latin typeface="+mj-lt"/>
              </a:rPr>
              <a:t>païennes </a:t>
            </a:r>
            <a:r>
              <a:rPr lang="fr-FR" dirty="0">
                <a:latin typeface="+mj-lt"/>
              </a:rPr>
              <a:t>et à l’époque romaine </a:t>
            </a:r>
            <a:r>
              <a:rPr lang="fr-FR" dirty="0" smtClean="0">
                <a:latin typeface="+mj-lt"/>
              </a:rPr>
              <a:t> (Saturnales)et </a:t>
            </a:r>
            <a:r>
              <a:rPr lang="fr-FR" dirty="0">
                <a:latin typeface="+mj-lt"/>
              </a:rPr>
              <a:t>les fêtes en honneur du dieu </a:t>
            </a:r>
            <a:r>
              <a:rPr lang="fr-FR" dirty="0" smtClean="0">
                <a:latin typeface="+mj-lt"/>
              </a:rPr>
              <a:t>Bacchus. </a:t>
            </a:r>
          </a:p>
          <a:p>
            <a:pPr marL="0" indent="0">
              <a:buNone/>
            </a:pPr>
            <a:r>
              <a:rPr lang="fr-FR" dirty="0" smtClean="0">
                <a:latin typeface="+mj-lt"/>
              </a:rPr>
              <a:t>Ces </a:t>
            </a:r>
            <a:r>
              <a:rPr lang="fr-FR" dirty="0">
                <a:latin typeface="+mj-lt"/>
              </a:rPr>
              <a:t>fêtes marquaient le passage de l’hiver au printemps. Dans ce passage d’une saison à l’autre il </a:t>
            </a:r>
            <a:r>
              <a:rPr lang="fr-FR" dirty="0" smtClean="0">
                <a:latin typeface="+mj-lt"/>
              </a:rPr>
              <a:t>y </a:t>
            </a:r>
            <a:r>
              <a:rPr lang="fr-FR" dirty="0">
                <a:latin typeface="+mj-lt"/>
              </a:rPr>
              <a:t>avait une courte période pendant laquelle tout était </a:t>
            </a:r>
            <a:r>
              <a:rPr lang="fr-FR" dirty="0" smtClean="0">
                <a:latin typeface="+mj-lt"/>
              </a:rPr>
              <a:t>permis.</a:t>
            </a:r>
            <a:endParaRPr lang="it-IT" dirty="0">
              <a:latin typeface="+mj-lt"/>
            </a:endParaRPr>
          </a:p>
        </p:txBody>
      </p:sp>
      <p:pic>
        <p:nvPicPr>
          <p:cNvPr id="4098" name="Picture 2" descr="Risultati immagini per carnevale italia">
            <a:extLst>
              <a:ext uri="{FF2B5EF4-FFF2-40B4-BE49-F238E27FC236}">
                <a16:creationId xmlns:a16="http://schemas.microsoft.com/office/drawing/2014/main" xmlns="" id="{33CEB943-E6C2-4502-B9F7-5BCE0BC63D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86018">
            <a:off x="7024361" y="2266079"/>
            <a:ext cx="3830423" cy="168841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isultati immagini per carnevale italia">
            <a:extLst>
              <a:ext uri="{FF2B5EF4-FFF2-40B4-BE49-F238E27FC236}">
                <a16:creationId xmlns:a16="http://schemas.microsoft.com/office/drawing/2014/main" xmlns="" id="{0CD8AE82-D7A2-43A5-9214-FC9F628FA1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2441" y="4511302"/>
            <a:ext cx="3500632" cy="218789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Risultati immagini per carnevale italia">
            <a:extLst>
              <a:ext uri="{FF2B5EF4-FFF2-40B4-BE49-F238E27FC236}">
                <a16:creationId xmlns:a16="http://schemas.microsoft.com/office/drawing/2014/main" xmlns="" id="{658772C5-2685-4F02-8BA9-AFBB0A54922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850" y="4178682"/>
            <a:ext cx="2895600" cy="161925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Risultati immagini per carnevale italia">
            <a:extLst>
              <a:ext uri="{FF2B5EF4-FFF2-40B4-BE49-F238E27FC236}">
                <a16:creationId xmlns:a16="http://schemas.microsoft.com/office/drawing/2014/main" xmlns="" id="{B5FE53B3-173E-4E0C-B19E-496C460B47C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288649">
            <a:off x="3545325" y="4510438"/>
            <a:ext cx="2895600" cy="1657350"/>
          </a:xfrm>
          <a:prstGeom prst="rect">
            <a:avLst/>
          </a:prstGeom>
          <a:noFill/>
          <a:extLst>
            <a:ext uri="{909E8E84-426E-40DD-AFC4-6F175D3DCCD1}">
              <a14:hiddenFill xmlns:a14="http://schemas.microsoft.com/office/drawing/2010/main">
                <a:solidFill>
                  <a:srgbClr val="FFFFFF"/>
                </a:solidFill>
              </a14:hiddenFill>
            </a:ext>
          </a:extLst>
        </p:spPr>
      </p:pic>
      <p:pic>
        <p:nvPicPr>
          <p:cNvPr id="17409" name="Picture 1" descr="C:\Users\PC 03\Desktop\3.gif"/>
          <p:cNvPicPr>
            <a:picLocks noChangeAspect="1" noChangeArrowheads="1" noCrop="1"/>
          </p:cNvPicPr>
          <p:nvPr/>
        </p:nvPicPr>
        <p:blipFill>
          <a:blip r:embed="rId6" cstate="print"/>
          <a:srcRect/>
          <a:stretch>
            <a:fillRect/>
          </a:stretch>
        </p:blipFill>
        <p:spPr bwMode="auto">
          <a:xfrm>
            <a:off x="7932425" y="105508"/>
            <a:ext cx="3345175" cy="2468094"/>
          </a:xfrm>
          <a:prstGeom prst="rect">
            <a:avLst/>
          </a:prstGeom>
          <a:noFill/>
        </p:spPr>
      </p:pic>
    </p:spTree>
    <p:extLst>
      <p:ext uri="{BB962C8B-B14F-4D97-AF65-F5344CB8AC3E}">
        <p14:creationId xmlns:p14="http://schemas.microsoft.com/office/powerpoint/2010/main" val="408529677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A8786DF2-9294-42B5-9425-D5C99E4F9333}"/>
              </a:ext>
            </a:extLst>
          </p:cNvPr>
          <p:cNvSpPr>
            <a:spLocks noGrp="1"/>
          </p:cNvSpPr>
          <p:nvPr>
            <p:ph idx="1"/>
          </p:nvPr>
        </p:nvSpPr>
        <p:spPr>
          <a:xfrm>
            <a:off x="246185" y="668216"/>
            <a:ext cx="7334058" cy="3209533"/>
          </a:xfrm>
        </p:spPr>
        <p:txBody>
          <a:bodyPr>
            <a:noAutofit/>
          </a:bodyPr>
          <a:lstStyle/>
          <a:p>
            <a:pPr marL="0" indent="0">
              <a:buNone/>
            </a:pPr>
            <a:r>
              <a:rPr lang="fr-FR" sz="3200" dirty="0">
                <a:latin typeface="+mj-lt"/>
              </a:rPr>
              <a:t>Les deux jours qui marquent l’apogée des fêtes de Carnaval sont le </a:t>
            </a:r>
            <a:r>
              <a:rPr lang="fr-FR" sz="3200" dirty="0" smtClean="0">
                <a:latin typeface="+mj-lt"/>
              </a:rPr>
              <a:t>jeudi gras </a:t>
            </a:r>
            <a:r>
              <a:rPr lang="fr-FR" sz="3200" dirty="0">
                <a:latin typeface="+mj-lt"/>
              </a:rPr>
              <a:t>et le </a:t>
            </a:r>
            <a:r>
              <a:rPr lang="fr-FR" sz="3200" dirty="0" smtClean="0">
                <a:latin typeface="+mj-lt"/>
              </a:rPr>
              <a:t>mardi gras </a:t>
            </a:r>
            <a:r>
              <a:rPr lang="fr-FR" sz="3200" dirty="0">
                <a:latin typeface="+mj-lt"/>
              </a:rPr>
              <a:t>: en général les enfants se déguisent pour aller à l’école, les plus grands participent à des fêtes masquées et on mange les gâteaux typiques de carnaval : le </a:t>
            </a:r>
            <a:r>
              <a:rPr lang="fr-FR" sz="3200" dirty="0" smtClean="0">
                <a:latin typeface="+mj-lt"/>
              </a:rPr>
              <a:t>‘’</a:t>
            </a:r>
            <a:r>
              <a:rPr lang="fr-FR" sz="3200" dirty="0" err="1" smtClean="0">
                <a:latin typeface="+mj-lt"/>
              </a:rPr>
              <a:t>frittole</a:t>
            </a:r>
            <a:r>
              <a:rPr lang="fr-FR" sz="3200" dirty="0" smtClean="0">
                <a:latin typeface="+mj-lt"/>
              </a:rPr>
              <a:t> </a:t>
            </a:r>
            <a:r>
              <a:rPr lang="fr-FR" sz="3200" dirty="0" err="1" smtClean="0">
                <a:latin typeface="+mj-lt"/>
              </a:rPr>
              <a:t>vénitennes</a:t>
            </a:r>
            <a:r>
              <a:rPr lang="fr-FR" sz="3200" dirty="0" smtClean="0">
                <a:latin typeface="+mj-lt"/>
              </a:rPr>
              <a:t>’’, </a:t>
            </a:r>
            <a:r>
              <a:rPr lang="fr-FR" sz="3200" dirty="0">
                <a:latin typeface="+mj-lt"/>
              </a:rPr>
              <a:t>le </a:t>
            </a:r>
            <a:r>
              <a:rPr lang="fr-FR" sz="3200" dirty="0" smtClean="0">
                <a:latin typeface="+mj-lt"/>
              </a:rPr>
              <a:t>‘’</a:t>
            </a:r>
            <a:r>
              <a:rPr lang="fr-FR" sz="3200" dirty="0" err="1" smtClean="0">
                <a:latin typeface="+mj-lt"/>
              </a:rPr>
              <a:t>chiacchiere</a:t>
            </a:r>
            <a:r>
              <a:rPr lang="fr-FR" sz="3200" dirty="0" smtClean="0">
                <a:latin typeface="+mj-lt"/>
              </a:rPr>
              <a:t>’’. </a:t>
            </a:r>
          </a:p>
          <a:p>
            <a:pPr marL="0" indent="0">
              <a:buNone/>
            </a:pPr>
            <a:r>
              <a:rPr lang="fr-FR" sz="3200" dirty="0" smtClean="0">
                <a:latin typeface="+mj-lt"/>
              </a:rPr>
              <a:t>Actuellement </a:t>
            </a:r>
            <a:r>
              <a:rPr lang="fr-FR" sz="3200" dirty="0">
                <a:latin typeface="+mj-lt"/>
              </a:rPr>
              <a:t>Carnevale est fêté partout en Italie, mais les fêtes les plus connues sont :</a:t>
            </a:r>
          </a:p>
          <a:p>
            <a:pPr marL="0" indent="0">
              <a:buNone/>
            </a:pPr>
            <a:r>
              <a:rPr lang="fr-FR" sz="3200" dirty="0">
                <a:latin typeface="+mj-lt"/>
              </a:rPr>
              <a:t> Le Carnaval de </a:t>
            </a:r>
            <a:r>
              <a:rPr lang="fr-FR" sz="3200" dirty="0" smtClean="0">
                <a:latin typeface="+mj-lt"/>
              </a:rPr>
              <a:t>Venise et </a:t>
            </a:r>
            <a:r>
              <a:rPr lang="fr-FR" sz="3200" dirty="0">
                <a:latin typeface="+mj-lt"/>
              </a:rPr>
              <a:t>le Carnaval de </a:t>
            </a:r>
            <a:r>
              <a:rPr lang="fr-FR" sz="3200" dirty="0" smtClean="0">
                <a:latin typeface="+mj-lt"/>
              </a:rPr>
              <a:t>Viareggio. </a:t>
            </a:r>
            <a:endParaRPr lang="it-IT" sz="3200" dirty="0">
              <a:latin typeface="+mj-lt"/>
            </a:endParaRPr>
          </a:p>
        </p:txBody>
      </p:sp>
      <p:pic>
        <p:nvPicPr>
          <p:cNvPr id="5128" name="Picture 8" descr="Immagine correlata">
            <a:extLst>
              <a:ext uri="{FF2B5EF4-FFF2-40B4-BE49-F238E27FC236}">
                <a16:creationId xmlns:a16="http://schemas.microsoft.com/office/drawing/2014/main" xmlns="" id="{B7A99D76-7B22-475D-8C40-EDA1E04B01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34867" y="3576566"/>
            <a:ext cx="3738337" cy="2484026"/>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p:spPr>
      </p:pic>
      <p:pic>
        <p:nvPicPr>
          <p:cNvPr id="5130" name="Picture 10" descr="Risultati immagini per carnevale italia cibo">
            <a:extLst>
              <a:ext uri="{FF2B5EF4-FFF2-40B4-BE49-F238E27FC236}">
                <a16:creationId xmlns:a16="http://schemas.microsoft.com/office/drawing/2014/main" xmlns="" id="{2A0E58BF-9020-4D33-B897-A7700BEA77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6436" y="533552"/>
            <a:ext cx="2969388" cy="250449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241027838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PC 02\Desktop\header-pasqua-web.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6" name="Rettangolo 5"/>
          <p:cNvSpPr/>
          <p:nvPr/>
        </p:nvSpPr>
        <p:spPr>
          <a:xfrm>
            <a:off x="677586" y="2226665"/>
            <a:ext cx="5396029" cy="1754326"/>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it-IT"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t>
            </a:r>
          </a:p>
          <a:p>
            <a:pPr algn="ctr"/>
            <a:r>
              <a:rPr lang="it-IT" sz="5400" b="1" dirty="0" smtClean="0">
                <a:ln>
                  <a:solidFill>
                    <a:schemeClr val="tx1"/>
                  </a:solidFill>
                  <a:prstDash val="solid"/>
                </a:ln>
                <a:solidFill>
                  <a:srgbClr val="00B0F0"/>
                </a:solidFill>
                <a:effectLst>
                  <a:glow rad="101600">
                    <a:schemeClr val="accent4">
                      <a:satMod val="175000"/>
                      <a:alpha val="40000"/>
                    </a:schemeClr>
                  </a:glow>
                  <a:outerShdw blurRad="88000" dist="50800" dir="5040000" algn="tl">
                    <a:schemeClr val="accent4">
                      <a:tint val="80000"/>
                      <a:satMod val="250000"/>
                      <a:alpha val="45000"/>
                    </a:schemeClr>
                  </a:outerShdw>
                </a:effectLst>
              </a:rPr>
              <a:t>LUNDI DE PÂQUES</a:t>
            </a:r>
            <a:endParaRPr lang="it-IT" sz="5400" b="1" dirty="0">
              <a:ln>
                <a:solidFill>
                  <a:schemeClr val="tx1"/>
                </a:solidFill>
                <a:prstDash val="solid"/>
              </a:ln>
              <a:solidFill>
                <a:srgbClr val="00B0F0"/>
              </a:solidFill>
              <a:effectLst>
                <a:glow rad="101600">
                  <a:schemeClr val="accent4">
                    <a:satMod val="175000"/>
                    <a:alpha val="40000"/>
                  </a:schemeClr>
                </a:glow>
                <a:outerShdw blurRad="88000" dist="50800" dir="5040000" algn="tl">
                  <a:schemeClr val="accent4">
                    <a:tint val="80000"/>
                    <a:satMod val="250000"/>
                    <a:alpha val="45000"/>
                  </a:schemeClr>
                </a:outerShdw>
              </a:effectLst>
            </a:endParaRPr>
          </a:p>
        </p:txBody>
      </p:sp>
      <p:sp>
        <p:nvSpPr>
          <p:cNvPr id="7" name="Rettangolo 6"/>
          <p:cNvSpPr/>
          <p:nvPr/>
        </p:nvSpPr>
        <p:spPr>
          <a:xfrm>
            <a:off x="1105640" y="1676791"/>
            <a:ext cx="3724994" cy="1323439"/>
          </a:xfrm>
          <a:prstGeom prst="rect">
            <a:avLst/>
          </a:prstGeom>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it-IT"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t>
            </a:r>
            <a:r>
              <a:rPr lang="it-IT" sz="8000" b="1" dirty="0" smtClean="0">
                <a:ln w="24500" cmpd="dbl">
                  <a:solidFill>
                    <a:schemeClr val="tx1"/>
                  </a:solidFill>
                  <a:prstDash val="solid"/>
                  <a:miter lim="800000"/>
                </a:ln>
                <a:solidFill>
                  <a:srgbClr val="00B0F0"/>
                </a:solidFill>
                <a:effectLst>
                  <a:glow rad="101600">
                    <a:schemeClr val="accent4">
                      <a:satMod val="175000"/>
                      <a:alpha val="40000"/>
                    </a:schemeClr>
                  </a:glow>
                  <a:outerShdw blurRad="38100" dist="38100" dir="7020000" algn="tl">
                    <a:srgbClr val="000000">
                      <a:alpha val="35000"/>
                    </a:srgbClr>
                  </a:outerShdw>
                </a:effectLst>
              </a:rPr>
              <a:t>PÂQUES</a:t>
            </a:r>
            <a:endParaRPr lang="it-IT" sz="8000" b="1" dirty="0">
              <a:ln w="24500" cmpd="dbl">
                <a:solidFill>
                  <a:schemeClr val="tx1"/>
                </a:solidFill>
                <a:prstDash val="solid"/>
                <a:miter lim="800000"/>
              </a:ln>
              <a:solidFill>
                <a:srgbClr val="00B0F0"/>
              </a:solidFill>
              <a:effectLst>
                <a:glow rad="101600">
                  <a:schemeClr val="accent4">
                    <a:satMod val="175000"/>
                    <a:alpha val="40000"/>
                  </a:schemeClr>
                </a:glow>
                <a:outerShdw blurRad="38100" dist="38100" dir="7020000" algn="tl">
                  <a:srgbClr val="000000">
                    <a:alpha val="35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244930"/>
            <a:ext cx="6972300" cy="4849583"/>
          </a:xfrm>
        </p:spPr>
        <p:txBody>
          <a:bodyPr>
            <a:normAutofit/>
          </a:bodyPr>
          <a:lstStyle/>
          <a:p>
            <a:pPr algn="ctr">
              <a:buNone/>
            </a:pPr>
            <a:r>
              <a:rPr lang="fr-FR" b="1" dirty="0" smtClean="0">
                <a:latin typeface="+mj-lt"/>
              </a:rPr>
              <a:t>Pâques</a:t>
            </a:r>
            <a:r>
              <a:rPr lang="fr-FR" dirty="0" smtClean="0">
                <a:latin typeface="+mj-lt"/>
              </a:rPr>
              <a:t> est la fête la plus importante du christianisme. Elle commémore la résurrection de Jésus. </a:t>
            </a:r>
          </a:p>
          <a:p>
            <a:pPr algn="ctr">
              <a:buNone/>
            </a:pPr>
            <a:r>
              <a:rPr lang="fr-FR" dirty="0" smtClean="0">
                <a:latin typeface="+mj-lt"/>
              </a:rPr>
              <a:t>La fête de Pâques se déroule, depuis les tout premiers siècles, pendant toute la semaine qui anticipe le dimanche de la Résurrection.</a:t>
            </a:r>
          </a:p>
          <a:p>
            <a:pPr algn="ctr">
              <a:buNone/>
            </a:pPr>
            <a:endParaRPr lang="fr-FR" dirty="0" smtClean="0">
              <a:latin typeface="+mj-lt"/>
            </a:endParaRPr>
          </a:p>
          <a:p>
            <a:pPr algn="ctr">
              <a:buNone/>
            </a:pPr>
            <a:r>
              <a:rPr lang="fr-FR" dirty="0" smtClean="0">
                <a:latin typeface="+mj-lt"/>
              </a:rPr>
              <a:t>La date de Pâques est fixée au premier dimanche après la première pleine lune qui suit le 21 mars</a:t>
            </a:r>
          </a:p>
          <a:p>
            <a:endParaRPr lang="it-IT" dirty="0"/>
          </a:p>
        </p:txBody>
      </p:sp>
      <p:pic>
        <p:nvPicPr>
          <p:cNvPr id="33794" name="Picture 2" descr="C:\Users\PC 02\Desktop\UOVA_PASQUA.jpg"/>
          <p:cNvPicPr>
            <a:picLocks noChangeAspect="1" noChangeArrowheads="1"/>
          </p:cNvPicPr>
          <p:nvPr/>
        </p:nvPicPr>
        <p:blipFill>
          <a:blip r:embed="rId2" cstate="print"/>
          <a:srcRect/>
          <a:stretch>
            <a:fillRect/>
          </a:stretch>
        </p:blipFill>
        <p:spPr bwMode="auto">
          <a:xfrm>
            <a:off x="3249386" y="5039069"/>
            <a:ext cx="3456214" cy="1818931"/>
          </a:xfrm>
          <a:prstGeom prst="rect">
            <a:avLst/>
          </a:prstGeom>
          <a:noFill/>
        </p:spPr>
      </p:pic>
      <p:pic>
        <p:nvPicPr>
          <p:cNvPr id="33795" name="Picture 3" descr="C:\Users\PC 02\Desktop\immagine-pasqua.jpg"/>
          <p:cNvPicPr>
            <a:picLocks noChangeAspect="1" noChangeArrowheads="1"/>
          </p:cNvPicPr>
          <p:nvPr/>
        </p:nvPicPr>
        <p:blipFill>
          <a:blip r:embed="rId3" cstate="print"/>
          <a:srcRect/>
          <a:stretch>
            <a:fillRect/>
          </a:stretch>
        </p:blipFill>
        <p:spPr bwMode="auto">
          <a:xfrm>
            <a:off x="6835357" y="3739243"/>
            <a:ext cx="5356643" cy="3118757"/>
          </a:xfrm>
          <a:prstGeom prst="rect">
            <a:avLst/>
          </a:prstGeom>
          <a:noFill/>
        </p:spPr>
      </p:pic>
      <p:pic>
        <p:nvPicPr>
          <p:cNvPr id="33796" name="Picture 4" descr="C:\Users\PC 02\Desktop\Pastiera-napoletana.jpg"/>
          <p:cNvPicPr>
            <a:picLocks noChangeAspect="1" noChangeArrowheads="1"/>
          </p:cNvPicPr>
          <p:nvPr/>
        </p:nvPicPr>
        <p:blipFill>
          <a:blip r:embed="rId4" cstate="print"/>
          <a:srcRect/>
          <a:stretch>
            <a:fillRect/>
          </a:stretch>
        </p:blipFill>
        <p:spPr bwMode="auto">
          <a:xfrm>
            <a:off x="8575875" y="231869"/>
            <a:ext cx="3121855" cy="1951159"/>
          </a:xfrm>
          <a:prstGeom prst="rect">
            <a:avLst/>
          </a:prstGeom>
          <a:noFill/>
        </p:spPr>
      </p:pic>
      <p:sp>
        <p:nvSpPr>
          <p:cNvPr id="7" name="CasellaDiTesto 6"/>
          <p:cNvSpPr txBox="1"/>
          <p:nvPr/>
        </p:nvSpPr>
        <p:spPr>
          <a:xfrm>
            <a:off x="8921579" y="2479589"/>
            <a:ext cx="2611394" cy="923330"/>
          </a:xfrm>
          <a:prstGeom prst="rect">
            <a:avLst/>
          </a:prstGeom>
          <a:noFill/>
          <a:ln>
            <a:solidFill>
              <a:schemeClr val="tx1"/>
            </a:solidFill>
          </a:ln>
        </p:spPr>
        <p:txBody>
          <a:bodyPr wrap="square" rtlCol="0">
            <a:spAutoFit/>
          </a:bodyPr>
          <a:lstStyle/>
          <a:p>
            <a:pPr algn="ctr"/>
            <a:r>
              <a:rPr lang="fr-FR" b="1" dirty="0" smtClean="0"/>
              <a:t>La ‘’</a:t>
            </a:r>
            <a:r>
              <a:rPr lang="fr-FR" b="1" dirty="0" err="1" smtClean="0"/>
              <a:t>pastiera</a:t>
            </a:r>
            <a:r>
              <a:rPr lang="fr-FR" b="1" dirty="0" smtClean="0"/>
              <a:t>’’ est un gâteau traditionnel de Pâques.</a:t>
            </a:r>
            <a:endParaRPr lang="it-IT"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02740" y="354227"/>
            <a:ext cx="9269627" cy="5971017"/>
          </a:xfrm>
        </p:spPr>
        <p:txBody>
          <a:bodyPr>
            <a:normAutofit/>
          </a:bodyPr>
          <a:lstStyle/>
          <a:p>
            <a:pPr>
              <a:buNone/>
            </a:pPr>
            <a:r>
              <a:rPr lang="fr-FR" sz="3600" dirty="0" smtClean="0">
                <a:latin typeface="+mj-lt"/>
              </a:rPr>
              <a:t>Le </a:t>
            </a:r>
            <a:r>
              <a:rPr lang="fr-FR" sz="3600" b="1" dirty="0" smtClean="0">
                <a:latin typeface="+mj-lt"/>
              </a:rPr>
              <a:t>lundi de Pâques</a:t>
            </a:r>
            <a:r>
              <a:rPr lang="fr-FR" sz="3600" dirty="0" smtClean="0">
                <a:latin typeface="+mj-lt"/>
              </a:rPr>
              <a:t> est le lendemain du jour de Pâques. </a:t>
            </a:r>
          </a:p>
          <a:p>
            <a:pPr>
              <a:buNone/>
            </a:pPr>
            <a:r>
              <a:rPr lang="fr-FR" sz="3600" dirty="0" smtClean="0">
                <a:latin typeface="+mj-lt"/>
              </a:rPr>
              <a:t>En Italie, la tradition impose de faire des excursions à la campagne hors de la ville.</a:t>
            </a:r>
            <a:endParaRPr lang="it-IT" sz="3600" dirty="0">
              <a:latin typeface="+mj-lt"/>
            </a:endParaRPr>
          </a:p>
        </p:txBody>
      </p:sp>
      <p:pic>
        <p:nvPicPr>
          <p:cNvPr id="34818" name="Picture 2" descr="C:\Users\PC 02\Desktop\polliwog-park-picnic.jpg"/>
          <p:cNvPicPr>
            <a:picLocks noChangeAspect="1" noChangeArrowheads="1"/>
          </p:cNvPicPr>
          <p:nvPr/>
        </p:nvPicPr>
        <p:blipFill>
          <a:blip r:embed="rId2" cstate="print"/>
          <a:srcRect/>
          <a:stretch>
            <a:fillRect/>
          </a:stretch>
        </p:blipFill>
        <p:spPr bwMode="auto">
          <a:xfrm rot="1007393">
            <a:off x="8619369" y="4212285"/>
            <a:ext cx="3323880" cy="2212808"/>
          </a:xfrm>
          <a:prstGeom prst="rect">
            <a:avLst/>
          </a:prstGeom>
          <a:noFill/>
        </p:spPr>
      </p:pic>
      <p:pic>
        <p:nvPicPr>
          <p:cNvPr id="34819" name="Picture 3" descr="C:\Users\PC 02\Desktop\picnic-3.jpg"/>
          <p:cNvPicPr>
            <a:picLocks noChangeAspect="1" noChangeArrowheads="1"/>
          </p:cNvPicPr>
          <p:nvPr/>
        </p:nvPicPr>
        <p:blipFill>
          <a:blip r:embed="rId3" cstate="print"/>
          <a:srcRect/>
          <a:stretch>
            <a:fillRect/>
          </a:stretch>
        </p:blipFill>
        <p:spPr bwMode="auto">
          <a:xfrm>
            <a:off x="645144" y="3652552"/>
            <a:ext cx="6439396" cy="237884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i immagini per festa della liberazione">
            <a:extLst>
              <a:ext uri="{FF2B5EF4-FFF2-40B4-BE49-F238E27FC236}">
                <a16:creationId xmlns:a16="http://schemas.microsoft.com/office/drawing/2014/main" xmlns="" id="{FE30050B-FD7F-4CA7-96B8-3781A790B7E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a:extLst>
              <a:ext uri="{FF2B5EF4-FFF2-40B4-BE49-F238E27FC236}">
                <a16:creationId xmlns:a16="http://schemas.microsoft.com/office/drawing/2014/main" xmlns="" id="{B62E8FDD-B6FC-4B63-BF74-CFD421DDE820}"/>
              </a:ext>
            </a:extLst>
          </p:cNvPr>
          <p:cNvSpPr/>
          <p:nvPr/>
        </p:nvSpPr>
        <p:spPr>
          <a:xfrm>
            <a:off x="-473656" y="2469779"/>
            <a:ext cx="13139311" cy="2308324"/>
          </a:xfrm>
          <a:prstGeom prst="rect">
            <a:avLst/>
          </a:prstGeom>
          <a:noFill/>
        </p:spPr>
        <p:txBody>
          <a:bodyPr wrap="square" lIns="91440" tIns="45720" rIns="91440" bIns="45720">
            <a:spAutoFit/>
          </a:bodyPr>
          <a:lstStyle/>
          <a:p>
            <a:pPr algn="ctr"/>
            <a:r>
              <a:rPr lang="fr-FR" sz="72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25 avril </a:t>
            </a:r>
            <a:endParaRPr lang="fr-FR" sz="72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endParaRPr>
          </a:p>
          <a:p>
            <a:pPr algn="ctr"/>
            <a:r>
              <a:rPr lang="fr-FR" sz="72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 </a:t>
            </a:r>
            <a:r>
              <a:rPr lang="fr-FR" sz="7200" b="1" dirty="0">
                <a:ln w="12700">
                  <a:solidFill>
                    <a:schemeClr val="tx2">
                      <a:lumMod val="75000"/>
                    </a:schemeClr>
                  </a:solidFill>
                  <a:prstDash val="solid"/>
                </a:ln>
                <a:solidFill>
                  <a:schemeClr val="bg1"/>
                </a:solidFill>
                <a:effectLst>
                  <a:outerShdw dist="38100" dir="2640000" algn="bl" rotWithShape="0">
                    <a:schemeClr val="tx2">
                      <a:lumMod val="75000"/>
                    </a:schemeClr>
                  </a:outerShdw>
                </a:effectLst>
              </a:rPr>
              <a:t>la fête de la </a:t>
            </a:r>
            <a:r>
              <a:rPr lang="fr-FR" sz="7200" b="1" dirty="0">
                <a:ln w="12700">
                  <a:solidFill>
                    <a:schemeClr val="tx2">
                      <a:lumMod val="75000"/>
                    </a:schemeClr>
                  </a:solidFill>
                  <a:prstDash val="solid"/>
                </a:ln>
                <a:solidFill>
                  <a:srgbClr val="00B050"/>
                </a:solidFill>
                <a:effectLst>
                  <a:outerShdw dist="38100" dir="2640000" algn="bl" rotWithShape="0">
                    <a:schemeClr val="tx2">
                      <a:lumMod val="75000"/>
                    </a:schemeClr>
                  </a:outerShdw>
                </a:effectLst>
              </a:rPr>
              <a:t>libération</a:t>
            </a:r>
            <a:endParaRPr lang="it-IT" sz="7200" b="1" dirty="0">
              <a:ln w="12700">
                <a:solidFill>
                  <a:schemeClr val="tx2">
                    <a:lumMod val="75000"/>
                  </a:schemeClr>
                </a:solidFill>
                <a:prstDash val="solid"/>
              </a:ln>
              <a:solidFill>
                <a:srgbClr val="00B050"/>
              </a:solid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5273354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C0ABD3CF-A3CC-45E7-A8E1-2D631B5FCC27}"/>
              </a:ext>
            </a:extLst>
          </p:cNvPr>
          <p:cNvSpPr>
            <a:spLocks noGrp="1"/>
          </p:cNvSpPr>
          <p:nvPr>
            <p:ph idx="1"/>
          </p:nvPr>
        </p:nvSpPr>
        <p:spPr>
          <a:xfrm>
            <a:off x="175592" y="632931"/>
            <a:ext cx="4233000" cy="3868732"/>
          </a:xfrm>
        </p:spPr>
        <p:txBody>
          <a:bodyPr>
            <a:normAutofit fontScale="92500" lnSpcReduction="10000"/>
          </a:bodyPr>
          <a:lstStyle/>
          <a:p>
            <a:pPr marL="0" indent="0">
              <a:buNone/>
            </a:pPr>
            <a:r>
              <a:rPr lang="fr-FR" dirty="0">
                <a:latin typeface="+mj-lt"/>
              </a:rPr>
              <a:t>L’Anniversaire de la Libération de l’Italie, également connu sous les noms de Fête de la Libération, Anniversaire de la Résistance ou plus simplement </a:t>
            </a:r>
            <a:r>
              <a:rPr lang="fr-FR" dirty="0" smtClean="0">
                <a:latin typeface="+mj-lt"/>
              </a:rPr>
              <a:t>25 Avril</a:t>
            </a:r>
            <a:r>
              <a:rPr lang="fr-FR" dirty="0">
                <a:latin typeface="+mj-lt"/>
              </a:rPr>
              <a:t>, est le jour férié, célébré chaque 25 avril en Italie, </a:t>
            </a:r>
            <a:r>
              <a:rPr lang="fr-FR" dirty="0" smtClean="0">
                <a:latin typeface="+mj-lt"/>
              </a:rPr>
              <a:t>qui  célèbre la </a:t>
            </a:r>
            <a:r>
              <a:rPr lang="fr-FR" dirty="0">
                <a:latin typeface="+mj-lt"/>
              </a:rPr>
              <a:t>fin de la Seconde Guerre mondiale, et </a:t>
            </a:r>
            <a:r>
              <a:rPr lang="fr-FR" dirty="0" smtClean="0">
                <a:latin typeface="+mj-lt"/>
              </a:rPr>
              <a:t>la </a:t>
            </a:r>
            <a:r>
              <a:rPr lang="fr-FR" dirty="0">
                <a:latin typeface="+mj-lt"/>
              </a:rPr>
              <a:t>fin de l’occupation nazie du pays.</a:t>
            </a:r>
            <a:endParaRPr lang="it-IT" dirty="0">
              <a:latin typeface="+mj-lt"/>
            </a:endParaRPr>
          </a:p>
        </p:txBody>
      </p:sp>
      <p:pic>
        <p:nvPicPr>
          <p:cNvPr id="2050" name="Picture 2" descr="Risultati immagini per festa della liberazione">
            <a:extLst>
              <a:ext uri="{FF2B5EF4-FFF2-40B4-BE49-F238E27FC236}">
                <a16:creationId xmlns:a16="http://schemas.microsoft.com/office/drawing/2014/main" xmlns="" id="{157B2D5E-A4AF-4B5A-B31B-41EAF8D6225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3085" y="299293"/>
            <a:ext cx="3793435" cy="244576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isultati immagini per festa della liberazione">
            <a:extLst>
              <a:ext uri="{FF2B5EF4-FFF2-40B4-BE49-F238E27FC236}">
                <a16:creationId xmlns:a16="http://schemas.microsoft.com/office/drawing/2014/main" xmlns="" id="{AFD0E58F-536A-4859-A461-9F9CE2DD35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9" y="135188"/>
            <a:ext cx="1917424" cy="277397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isultati immagini per festa della liberazione">
            <a:extLst>
              <a:ext uri="{FF2B5EF4-FFF2-40B4-BE49-F238E27FC236}">
                <a16:creationId xmlns:a16="http://schemas.microsoft.com/office/drawing/2014/main" xmlns="" id="{3A33856E-A537-47D8-9001-D399528561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8042" y="3347541"/>
            <a:ext cx="4089980" cy="21304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Risultati immagini per festa della liberazione">
            <a:extLst>
              <a:ext uri="{FF2B5EF4-FFF2-40B4-BE49-F238E27FC236}">
                <a16:creationId xmlns:a16="http://schemas.microsoft.com/office/drawing/2014/main" xmlns="" id="{D3454A6C-82AF-4FF8-94B5-E5806EDED74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08592" y="4350958"/>
            <a:ext cx="2932009" cy="19482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isultati immagini per festa della liberazione">
            <a:extLst>
              <a:ext uri="{FF2B5EF4-FFF2-40B4-BE49-F238E27FC236}">
                <a16:creationId xmlns:a16="http://schemas.microsoft.com/office/drawing/2014/main" xmlns="" id="{781AAFFE-498E-430C-8843-002BD36A012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00163" y="5268733"/>
            <a:ext cx="2485232" cy="138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4025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PC 02\Desktop\o.269064.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8" name="Rettangolo 7"/>
          <p:cNvSpPr/>
          <p:nvPr/>
        </p:nvSpPr>
        <p:spPr>
          <a:xfrm rot="21145734">
            <a:off x="6761774" y="3993459"/>
            <a:ext cx="5110438"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 MAI</a:t>
            </a:r>
            <a:br>
              <a:rPr lang="it-IT"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it-IT"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FÊTE DU TRAVAIL</a:t>
            </a:r>
            <a:endParaRPr lang="it-IT"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73149" y="994340"/>
            <a:ext cx="4475205" cy="4351338"/>
          </a:xfrm>
        </p:spPr>
        <p:txBody>
          <a:bodyPr>
            <a:normAutofit fontScale="92500" lnSpcReduction="20000"/>
          </a:bodyPr>
          <a:lstStyle/>
          <a:p>
            <a:pPr>
              <a:buNone/>
            </a:pPr>
            <a:r>
              <a:rPr lang="fr-FR" dirty="0" smtClean="0">
                <a:latin typeface="+mj-lt"/>
              </a:rPr>
              <a:t>La </a:t>
            </a:r>
            <a:r>
              <a:rPr lang="fr-FR" b="1" dirty="0" smtClean="0">
                <a:latin typeface="+mj-lt"/>
              </a:rPr>
              <a:t>fête du Travail</a:t>
            </a:r>
            <a:r>
              <a:rPr lang="fr-FR" dirty="0" smtClean="0">
                <a:latin typeface="+mj-lt"/>
              </a:rPr>
              <a:t> est le nom de plusieurs fêtes qui furent instituées à partir du </a:t>
            </a:r>
            <a:r>
              <a:rPr lang="fr-FR" cap="small" dirty="0" smtClean="0">
                <a:latin typeface="+mj-lt"/>
              </a:rPr>
              <a:t>XVIIIe</a:t>
            </a:r>
            <a:r>
              <a:rPr lang="fr-FR" dirty="0" smtClean="0">
                <a:latin typeface="+mj-lt"/>
              </a:rPr>
              <a:t> siècle pour célébrer les réalisations des travailleurs.</a:t>
            </a:r>
          </a:p>
          <a:p>
            <a:pPr>
              <a:buNone/>
            </a:pPr>
            <a:r>
              <a:rPr lang="fr-FR" dirty="0">
                <a:latin typeface="+mj-lt"/>
              </a:rPr>
              <a:t>La fête </a:t>
            </a:r>
            <a:r>
              <a:rPr lang="fr-FR" dirty="0" smtClean="0">
                <a:latin typeface="+mj-lt"/>
              </a:rPr>
              <a:t>internationale des travailleurs  </a:t>
            </a:r>
            <a:r>
              <a:rPr lang="fr-FR" dirty="0">
                <a:latin typeface="+mj-lt"/>
              </a:rPr>
              <a:t>telle qu'elle est célébrée de nos jours tire son origine des combats du mouvement ouvrier pour obtenir la journée de huit heures, à la fin du </a:t>
            </a:r>
            <a:r>
              <a:rPr lang="fr-FR" dirty="0" err="1">
                <a:latin typeface="+mj-lt"/>
              </a:rPr>
              <a:t>xixe</a:t>
            </a:r>
            <a:r>
              <a:rPr lang="fr-FR" dirty="0">
                <a:latin typeface="+mj-lt"/>
              </a:rPr>
              <a:t> </a:t>
            </a:r>
            <a:r>
              <a:rPr lang="fr-FR" dirty="0" smtClean="0">
                <a:latin typeface="+mj-lt"/>
              </a:rPr>
              <a:t>siècle</a:t>
            </a:r>
          </a:p>
          <a:p>
            <a:pPr>
              <a:buNone/>
            </a:pPr>
            <a:r>
              <a:rPr lang="fr-FR" dirty="0" smtClean="0">
                <a:latin typeface="+mj-lt"/>
              </a:rPr>
              <a:t> </a:t>
            </a:r>
            <a:endParaRPr lang="it-IT" dirty="0">
              <a:latin typeface="+mj-lt"/>
            </a:endParaRPr>
          </a:p>
        </p:txBody>
      </p:sp>
      <p:pic>
        <p:nvPicPr>
          <p:cNvPr id="36867" name="Picture 3" descr="C:\Users\PC 02\Desktop\899733_mrp_in_xxl.jpg"/>
          <p:cNvPicPr>
            <a:picLocks noChangeAspect="1" noChangeArrowheads="1"/>
          </p:cNvPicPr>
          <p:nvPr/>
        </p:nvPicPr>
        <p:blipFill>
          <a:blip r:embed="rId2" cstate="print"/>
          <a:srcRect/>
          <a:stretch>
            <a:fillRect/>
          </a:stretch>
        </p:blipFill>
        <p:spPr bwMode="auto">
          <a:xfrm>
            <a:off x="7066861" y="1564064"/>
            <a:ext cx="3905937" cy="4078856"/>
          </a:xfrm>
          <a:prstGeom prst="rect">
            <a:avLst/>
          </a:prstGeom>
          <a:noFill/>
        </p:spPr>
      </p:pic>
      <p:sp>
        <p:nvSpPr>
          <p:cNvPr id="7" name="Simbolo &quot;divieto&quot; 6"/>
          <p:cNvSpPr/>
          <p:nvPr/>
        </p:nvSpPr>
        <p:spPr>
          <a:xfrm>
            <a:off x="5700584" y="634313"/>
            <a:ext cx="6252519" cy="5960076"/>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xmlns="" id="{0B759A33-0CAF-4712-8B4F-C04F3775A2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4" name="Rettangolo 3"/>
          <p:cNvSpPr/>
          <p:nvPr/>
        </p:nvSpPr>
        <p:spPr>
          <a:xfrm>
            <a:off x="2314833" y="2183027"/>
            <a:ext cx="7825946" cy="1323439"/>
          </a:xfrm>
          <a:prstGeom prst="rect">
            <a:avLst/>
          </a:prstGeom>
          <a:noFill/>
        </p:spPr>
        <p:txBody>
          <a:bodyPr wrap="square" lIns="91440" tIns="45720" rIns="91440" bIns="45720">
            <a:spAutoFit/>
          </a:bodyPr>
          <a:lstStyle/>
          <a:p>
            <a:pPr algn="ctr"/>
            <a:r>
              <a:rPr lang="it-IT" sz="8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FÊTES ITALIENNES</a:t>
            </a:r>
            <a:endParaRPr lang="it-IT"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400536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fr-F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contenuto 2"/>
          <p:cNvSpPr>
            <a:spLocks noGrp="1"/>
          </p:cNvSpPr>
          <p:nvPr>
            <p:ph idx="1"/>
          </p:nvPr>
        </p:nvSpPr>
        <p:spPr/>
        <p:txBody>
          <a:bodyPr>
            <a:normAutofit/>
          </a:bodyPr>
          <a:lstStyle/>
          <a:p>
            <a:pPr marL="0" lvl="0" indent="0" algn="ctr">
              <a:lnSpc>
                <a:spcPct val="100000"/>
              </a:lnSpc>
              <a:spcBef>
                <a:spcPts val="0"/>
              </a:spcBef>
              <a:buNone/>
            </a:pPr>
            <a:endParaRPr lang="fr-FR" sz="5400" b="1" spc="50" dirty="0">
              <a:ln w="11430"/>
              <a:gradFill>
                <a:gsLst>
                  <a:gs pos="25000">
                    <a:srgbClr val="ED7D31">
                      <a:satMod val="155000"/>
                    </a:srgbClr>
                  </a:gs>
                  <a:gs pos="100000">
                    <a:srgbClr val="ED7D31">
                      <a:shade val="45000"/>
                      <a:satMod val="165000"/>
                    </a:srgbClr>
                  </a:gs>
                </a:gsLst>
                <a:lin ang="5400000"/>
              </a:gradFill>
              <a:effectLst>
                <a:glow rad="101600">
                  <a:srgbClr val="FFFF00">
                    <a:alpha val="60000"/>
                  </a:srgbClr>
                </a:glow>
                <a:outerShdw blurRad="76200" dist="50800" dir="5400000" algn="tl" rotWithShape="0">
                  <a:srgbClr val="000000">
                    <a:alpha val="65000"/>
                  </a:srgbClr>
                </a:outerShdw>
              </a:effectLst>
            </a:endParaRPr>
          </a:p>
          <a:p>
            <a:pPr marL="0" lvl="0" indent="0" algn="ctr">
              <a:lnSpc>
                <a:spcPct val="100000"/>
              </a:lnSpc>
              <a:spcBef>
                <a:spcPts val="0"/>
              </a:spcBef>
              <a:buNone/>
            </a:pPr>
            <a:r>
              <a:rPr lang="fr-FR" sz="5400" b="1" spc="50" dirty="0" smtClean="0">
                <a:ln w="11430"/>
                <a:gradFill>
                  <a:gsLst>
                    <a:gs pos="25000">
                      <a:srgbClr val="ED7D31">
                        <a:satMod val="155000"/>
                      </a:srgbClr>
                    </a:gs>
                    <a:gs pos="100000">
                      <a:srgbClr val="ED7D31">
                        <a:shade val="45000"/>
                        <a:satMod val="165000"/>
                      </a:srgbClr>
                    </a:gs>
                  </a:gsLst>
                  <a:lin ang="5400000"/>
                </a:gradFill>
                <a:effectLst>
                  <a:glow rad="101600">
                    <a:srgbClr val="FFFF00">
                      <a:alpha val="60000"/>
                    </a:srgbClr>
                  </a:glow>
                  <a:outerShdw blurRad="76200" dist="50800" dir="5400000" algn="tl" rotWithShape="0">
                    <a:srgbClr val="000000">
                      <a:alpha val="65000"/>
                    </a:srgbClr>
                  </a:outerShdw>
                </a:effectLst>
              </a:rPr>
              <a:t>2 juin</a:t>
            </a:r>
            <a:endParaRPr lang="fr-FR" sz="5400" b="1" spc="50" dirty="0">
              <a:ln w="11430"/>
              <a:gradFill>
                <a:gsLst>
                  <a:gs pos="25000">
                    <a:srgbClr val="ED7D31">
                      <a:satMod val="155000"/>
                    </a:srgbClr>
                  </a:gs>
                  <a:gs pos="100000">
                    <a:srgbClr val="ED7D31">
                      <a:shade val="45000"/>
                      <a:satMod val="165000"/>
                    </a:srgbClr>
                  </a:gs>
                </a:gsLst>
                <a:lin ang="5400000"/>
              </a:gradFill>
              <a:effectLst>
                <a:glow rad="101600">
                  <a:srgbClr val="FFFF00">
                    <a:alpha val="60000"/>
                  </a:srgbClr>
                </a:glow>
                <a:outerShdw blurRad="76200" dist="50800" dir="5400000" algn="tl" rotWithShape="0">
                  <a:srgbClr val="000000">
                    <a:alpha val="65000"/>
                  </a:srgbClr>
                </a:outerShdw>
              </a:effectLst>
            </a:endParaRPr>
          </a:p>
          <a:p>
            <a:pPr marL="0" lvl="0" indent="0" algn="ctr">
              <a:lnSpc>
                <a:spcPct val="100000"/>
              </a:lnSpc>
              <a:spcBef>
                <a:spcPts val="0"/>
              </a:spcBef>
              <a:buNone/>
            </a:pPr>
            <a:r>
              <a:rPr lang="fr-FR" b="1" spc="50" dirty="0" smtClean="0">
                <a:ln w="11430"/>
                <a:gradFill>
                  <a:gsLst>
                    <a:gs pos="25000">
                      <a:srgbClr val="ED7D31">
                        <a:satMod val="155000"/>
                      </a:srgbClr>
                    </a:gs>
                    <a:gs pos="100000">
                      <a:srgbClr val="ED7D31">
                        <a:shade val="45000"/>
                        <a:satMod val="165000"/>
                      </a:srgbClr>
                    </a:gs>
                  </a:gsLst>
                  <a:lin ang="5400000"/>
                </a:gradFill>
                <a:effectLst>
                  <a:glow rad="101600">
                    <a:srgbClr val="FFFF00">
                      <a:alpha val="60000"/>
                    </a:srgbClr>
                  </a:glow>
                  <a:outerShdw blurRad="76200" dist="50800" dir="5400000" algn="tl" rotWithShape="0">
                    <a:srgbClr val="000000">
                      <a:alpha val="65000"/>
                    </a:srgbClr>
                  </a:outerShdw>
                </a:effectLst>
              </a:rPr>
              <a:t>Fête Nationale Italienne </a:t>
            </a:r>
            <a:endParaRPr lang="fr-FR" b="1" spc="50" dirty="0">
              <a:ln w="11430"/>
              <a:gradFill>
                <a:gsLst>
                  <a:gs pos="25000">
                    <a:srgbClr val="ED7D31">
                      <a:satMod val="155000"/>
                    </a:srgbClr>
                  </a:gs>
                  <a:gs pos="100000">
                    <a:srgbClr val="ED7D31">
                      <a:shade val="45000"/>
                      <a:satMod val="165000"/>
                    </a:srgbClr>
                  </a:gs>
                </a:gsLst>
                <a:lin ang="5400000"/>
              </a:gradFill>
              <a:effectLst>
                <a:glow rad="101600">
                  <a:srgbClr val="FFFF00">
                    <a:alpha val="60000"/>
                  </a:srgbClr>
                </a:glow>
                <a:outerShdw blurRad="76200" dist="50800" dir="5400000" algn="tl" rotWithShape="0">
                  <a:srgbClr val="000000">
                    <a:alpha val="65000"/>
                  </a:srgbClr>
                </a:outerShdw>
              </a:effectLst>
            </a:endParaRPr>
          </a:p>
          <a:p>
            <a:pPr marL="0" lvl="0" indent="0" algn="ctr">
              <a:lnSpc>
                <a:spcPct val="100000"/>
              </a:lnSpc>
              <a:spcBef>
                <a:spcPts val="0"/>
              </a:spcBef>
              <a:buNone/>
            </a:pPr>
            <a:r>
              <a:rPr lang="fr-FR" sz="5400" b="1" spc="50" dirty="0">
                <a:ln w="11430"/>
                <a:gradFill>
                  <a:gsLst>
                    <a:gs pos="25000">
                      <a:srgbClr val="ED7D31">
                        <a:satMod val="155000"/>
                      </a:srgbClr>
                    </a:gs>
                    <a:gs pos="100000">
                      <a:srgbClr val="ED7D31">
                        <a:shade val="45000"/>
                        <a:satMod val="165000"/>
                      </a:srgbClr>
                    </a:gs>
                  </a:gsLst>
                  <a:lin ang="5400000"/>
                </a:gradFill>
                <a:effectLst>
                  <a:glow rad="101600">
                    <a:srgbClr val="FFFF00">
                      <a:alpha val="60000"/>
                    </a:srgbClr>
                  </a:glow>
                  <a:outerShdw blurRad="76200" dist="50800" dir="5400000" algn="tl" rotWithShape="0">
                    <a:srgbClr val="000000">
                      <a:alpha val="65000"/>
                    </a:srgbClr>
                  </a:outerShdw>
                </a:effectLst>
              </a:rPr>
              <a:t> </a:t>
            </a:r>
            <a:endParaRPr lang="it-IT" sz="5400" b="1" spc="50" dirty="0">
              <a:ln w="11430"/>
              <a:gradFill>
                <a:gsLst>
                  <a:gs pos="25000">
                    <a:srgbClr val="ED7D31">
                      <a:satMod val="155000"/>
                    </a:srgbClr>
                  </a:gs>
                  <a:gs pos="100000">
                    <a:srgbClr val="ED7D31">
                      <a:shade val="45000"/>
                      <a:satMod val="165000"/>
                    </a:srgbClr>
                  </a:gs>
                </a:gsLst>
                <a:lin ang="5400000"/>
              </a:gradFill>
              <a:effectLst>
                <a:glow rad="101600">
                  <a:srgbClr val="FFFF00">
                    <a:alpha val="60000"/>
                  </a:srgbClr>
                </a:glow>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623989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fr-FR" dirty="0" smtClean="0">
                <a:solidFill>
                  <a:srgbClr val="703319"/>
                </a:solidFill>
                <a:latin typeface="Verdana"/>
              </a:rPr>
              <a:t/>
            </a:r>
            <a:br>
              <a:rPr lang="fr-FR" dirty="0" smtClean="0">
                <a:solidFill>
                  <a:srgbClr val="703319"/>
                </a:solidFill>
                <a:latin typeface="Verdana"/>
              </a:rPr>
            </a:br>
            <a:r>
              <a:rPr lang="fr-FR" dirty="0" smtClean="0">
                <a:solidFill>
                  <a:srgbClr val="703319"/>
                </a:solidFill>
                <a:latin typeface="Verdana"/>
              </a:rPr>
              <a:t>Fête </a:t>
            </a:r>
            <a:r>
              <a:rPr lang="fr-FR" dirty="0">
                <a:solidFill>
                  <a:srgbClr val="703319"/>
                </a:solidFill>
                <a:latin typeface="Verdana"/>
              </a:rPr>
              <a:t>de la République</a:t>
            </a:r>
            <a:br>
              <a:rPr lang="fr-FR" dirty="0">
                <a:solidFill>
                  <a:srgbClr val="703319"/>
                </a:solidFill>
                <a:latin typeface="Verdana"/>
              </a:rPr>
            </a:br>
            <a:endParaRPr lang="fr-FR" dirty="0"/>
          </a:p>
        </p:txBody>
      </p:sp>
      <p:sp>
        <p:nvSpPr>
          <p:cNvPr id="3" name="Segnaposto contenuto 2"/>
          <p:cNvSpPr>
            <a:spLocks noGrp="1"/>
          </p:cNvSpPr>
          <p:nvPr>
            <p:ph idx="1"/>
          </p:nvPr>
        </p:nvSpPr>
        <p:spPr/>
        <p:txBody>
          <a:bodyPr/>
          <a:lstStyle/>
          <a:p>
            <a:r>
              <a:rPr lang="fr-FR" dirty="0">
                <a:solidFill>
                  <a:srgbClr val="703319"/>
                </a:solidFill>
                <a:latin typeface="Verdana"/>
              </a:rPr>
              <a:t> </a:t>
            </a:r>
            <a:r>
              <a:rPr lang="fr-FR" dirty="0" smtClean="0">
                <a:solidFill>
                  <a:srgbClr val="703319"/>
                </a:solidFill>
                <a:latin typeface="Verdana"/>
              </a:rPr>
              <a:t>Le 2 juin 1946 l’Italie à la suite du référendum </a:t>
            </a:r>
            <a:r>
              <a:rPr lang="fr-FR" dirty="0">
                <a:solidFill>
                  <a:srgbClr val="703319"/>
                </a:solidFill>
                <a:latin typeface="Verdana"/>
              </a:rPr>
              <a:t>au suffrage </a:t>
            </a:r>
            <a:r>
              <a:rPr lang="fr-FR" dirty="0" smtClean="0">
                <a:solidFill>
                  <a:srgbClr val="703319"/>
                </a:solidFill>
                <a:latin typeface="Verdana"/>
              </a:rPr>
              <a:t>universel direct </a:t>
            </a:r>
            <a:r>
              <a:rPr lang="fr-FR" dirty="0">
                <a:solidFill>
                  <a:srgbClr val="703319"/>
                </a:solidFill>
                <a:latin typeface="Verdana"/>
              </a:rPr>
              <a:t>devint une république et les monarques de la maison de Savoie furent contraints à l’exil</a:t>
            </a:r>
            <a:r>
              <a:rPr lang="fr-FR" dirty="0" smtClean="0">
                <a:solidFill>
                  <a:srgbClr val="703319"/>
                </a:solidFill>
                <a:latin typeface="Verdana"/>
              </a:rPr>
              <a:t>.</a:t>
            </a:r>
            <a:r>
              <a:rPr lang="fr-FR" dirty="0">
                <a:solidFill>
                  <a:srgbClr val="703319"/>
                </a:solidFill>
                <a:latin typeface="Verdana"/>
              </a:rPr>
              <a:t> </a:t>
            </a:r>
            <a:endParaRPr lang="fr-FR" dirty="0" smtClean="0">
              <a:solidFill>
                <a:srgbClr val="703319"/>
              </a:solidFill>
              <a:latin typeface="Verdana"/>
            </a:endParaRPr>
          </a:p>
          <a:p>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263" y="4294433"/>
            <a:ext cx="2428875"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8217" y="4204799"/>
            <a:ext cx="2095500"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9534" y="3776072"/>
            <a:ext cx="3973268" cy="2609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3446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C:\Users\PC 02\Desktop\auguri-ferragosto-per-amici-frasi-divertenti-originali-spiritose-per-amiche-compagni-colleghi-lavoro-spirituali-d-amore.jpg"/>
          <p:cNvPicPr>
            <a:picLocks noChangeAspect="1" noChangeArrowheads="1"/>
          </p:cNvPicPr>
          <p:nvPr/>
        </p:nvPicPr>
        <p:blipFill>
          <a:blip r:embed="rId2" cstate="print"/>
          <a:srcRect/>
          <a:stretch>
            <a:fillRect/>
          </a:stretch>
        </p:blipFill>
        <p:spPr bwMode="auto">
          <a:xfrm>
            <a:off x="1" y="0"/>
            <a:ext cx="12192000" cy="6850943"/>
          </a:xfrm>
          <a:prstGeom prst="rect">
            <a:avLst/>
          </a:prstGeom>
          <a:noFill/>
        </p:spPr>
      </p:pic>
      <p:sp>
        <p:nvSpPr>
          <p:cNvPr id="7" name="Rettangolo 6"/>
          <p:cNvSpPr/>
          <p:nvPr/>
        </p:nvSpPr>
        <p:spPr>
          <a:xfrm>
            <a:off x="8055211" y="2802578"/>
            <a:ext cx="3841629" cy="424731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it-IT" sz="5400" b="1" spc="50" dirty="0" smtClean="0">
              <a:ln w="11430"/>
              <a:gradFill>
                <a:gsLst>
                  <a:gs pos="25000">
                    <a:schemeClr val="accent2">
                      <a:satMod val="155000"/>
                    </a:schemeClr>
                  </a:gs>
                  <a:gs pos="100000">
                    <a:schemeClr val="accent2">
                      <a:shade val="45000"/>
                      <a:satMod val="165000"/>
                    </a:schemeClr>
                  </a:gs>
                </a:gsLst>
                <a:lin ang="5400000"/>
              </a:gradFill>
              <a:effectLst>
                <a:glow rad="101600">
                  <a:srgbClr val="FFFF00">
                    <a:alpha val="60000"/>
                  </a:srgbClr>
                </a:glow>
                <a:outerShdw blurRad="76200" dist="50800" dir="5400000" algn="tl" rotWithShape="0">
                  <a:srgbClr val="000000">
                    <a:alpha val="65000"/>
                  </a:srgbClr>
                </a:outerShdw>
              </a:effectLst>
            </a:endParaRPr>
          </a:p>
          <a:p>
            <a:pPr algn="ctr"/>
            <a:r>
              <a:rPr lang="fr-FR" sz="5400" b="1" spc="50" dirty="0" smtClean="0">
                <a:ln w="11430"/>
                <a:gradFill>
                  <a:gsLst>
                    <a:gs pos="25000">
                      <a:schemeClr val="accent2">
                        <a:satMod val="155000"/>
                      </a:schemeClr>
                    </a:gs>
                    <a:gs pos="100000">
                      <a:schemeClr val="accent2">
                        <a:shade val="45000"/>
                        <a:satMod val="165000"/>
                      </a:schemeClr>
                    </a:gs>
                  </a:gsLst>
                  <a:lin ang="5400000"/>
                </a:gradFill>
                <a:effectLst>
                  <a:glow rad="101600">
                    <a:srgbClr val="FFFF00">
                      <a:alpha val="60000"/>
                    </a:srgbClr>
                  </a:glow>
                  <a:outerShdw blurRad="76200" dist="50800" dir="5400000" algn="tl" rotWithShape="0">
                    <a:srgbClr val="000000">
                      <a:alpha val="65000"/>
                    </a:srgbClr>
                  </a:outerShdw>
                </a:effectLst>
              </a:rPr>
              <a:t>15 août</a:t>
            </a:r>
          </a:p>
          <a:p>
            <a:pPr algn="ctr"/>
            <a:r>
              <a:rPr lang="fr-FR" sz="5400" b="1" spc="50" dirty="0" smtClean="0">
                <a:ln w="11430"/>
                <a:gradFill>
                  <a:gsLst>
                    <a:gs pos="25000">
                      <a:schemeClr val="accent2">
                        <a:satMod val="155000"/>
                      </a:schemeClr>
                    </a:gs>
                    <a:gs pos="100000">
                      <a:schemeClr val="accent2">
                        <a:shade val="45000"/>
                        <a:satMod val="165000"/>
                      </a:schemeClr>
                    </a:gs>
                  </a:gsLst>
                  <a:lin ang="5400000"/>
                </a:gradFill>
                <a:effectLst>
                  <a:glow rad="101600">
                    <a:srgbClr val="FFFF00">
                      <a:alpha val="60000"/>
                    </a:srgbClr>
                  </a:glow>
                  <a:outerShdw blurRad="76200" dist="50800" dir="5400000" algn="tl" rotWithShape="0">
                    <a:srgbClr val="000000">
                      <a:alpha val="65000"/>
                    </a:srgbClr>
                  </a:outerShdw>
                </a:effectLst>
              </a:rPr>
              <a:t>Assomption </a:t>
            </a:r>
          </a:p>
          <a:p>
            <a:pPr algn="ctr"/>
            <a:r>
              <a:rPr lang="fr-FR" sz="5400" b="1" spc="50" dirty="0" smtClean="0">
                <a:ln w="11430"/>
                <a:gradFill>
                  <a:gsLst>
                    <a:gs pos="25000">
                      <a:schemeClr val="accent2">
                        <a:satMod val="155000"/>
                      </a:schemeClr>
                    </a:gs>
                    <a:gs pos="100000">
                      <a:schemeClr val="accent2">
                        <a:shade val="45000"/>
                        <a:satMod val="165000"/>
                      </a:schemeClr>
                    </a:gs>
                  </a:gsLst>
                  <a:lin ang="5400000"/>
                </a:gradFill>
                <a:effectLst>
                  <a:glow rad="101600">
                    <a:srgbClr val="FFFF00">
                      <a:alpha val="60000"/>
                    </a:srgbClr>
                  </a:glow>
                  <a:outerShdw blurRad="76200" dist="50800" dir="5400000" algn="tl" rotWithShape="0">
                    <a:srgbClr val="000000">
                      <a:alpha val="65000"/>
                    </a:srgbClr>
                  </a:outerShdw>
                </a:effectLst>
              </a:rPr>
              <a:t> </a:t>
            </a:r>
            <a:r>
              <a:rPr lang="it-IT" sz="5400" b="1" spc="50" dirty="0" smtClean="0">
                <a:ln w="11430"/>
                <a:gradFill>
                  <a:gsLst>
                    <a:gs pos="25000">
                      <a:schemeClr val="accent2">
                        <a:satMod val="155000"/>
                      </a:schemeClr>
                    </a:gs>
                    <a:gs pos="100000">
                      <a:schemeClr val="accent2">
                        <a:shade val="45000"/>
                        <a:satMod val="165000"/>
                      </a:schemeClr>
                    </a:gs>
                  </a:gsLst>
                  <a:lin ang="5400000"/>
                </a:gradFill>
                <a:effectLst>
                  <a:glow rad="101600">
                    <a:srgbClr val="FFFF00">
                      <a:alpha val="60000"/>
                    </a:srgbClr>
                  </a:glow>
                  <a:outerShdw blurRad="76200" dist="50800" dir="5400000" algn="tl" rotWithShape="0">
                    <a:srgbClr val="000000">
                      <a:alpha val="65000"/>
                    </a:srgbClr>
                  </a:outerShdw>
                </a:effectLst>
              </a:rPr>
              <a:t>Ferragosto</a:t>
            </a:r>
          </a:p>
          <a:p>
            <a:pPr algn="ctr"/>
            <a:endParaRPr lang="it-IT" sz="5400" b="1" spc="50" dirty="0">
              <a:ln w="11430"/>
              <a:gradFill>
                <a:gsLst>
                  <a:gs pos="25000">
                    <a:schemeClr val="accent2">
                      <a:satMod val="155000"/>
                    </a:schemeClr>
                  </a:gs>
                  <a:gs pos="100000">
                    <a:schemeClr val="accent2">
                      <a:shade val="45000"/>
                      <a:satMod val="165000"/>
                    </a:schemeClr>
                  </a:gs>
                </a:gsLst>
                <a:lin ang="5400000"/>
              </a:gradFill>
              <a:effectLst>
                <a:glow rad="101600">
                  <a:srgbClr val="FFFF00">
                    <a:alpha val="60000"/>
                  </a:srgbClr>
                </a:glow>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62698" y="194534"/>
            <a:ext cx="7152502" cy="2853466"/>
          </a:xfrm>
        </p:spPr>
        <p:txBody>
          <a:bodyPr>
            <a:normAutofit fontScale="77500" lnSpcReduction="20000"/>
          </a:bodyPr>
          <a:lstStyle/>
          <a:p>
            <a:pPr>
              <a:buNone/>
            </a:pPr>
            <a:endParaRPr lang="fr-FR" dirty="0" smtClean="0">
              <a:latin typeface="+mj-lt"/>
            </a:endParaRPr>
          </a:p>
          <a:p>
            <a:pPr>
              <a:buNone/>
            </a:pPr>
            <a:r>
              <a:rPr lang="fr-FR" dirty="0">
                <a:solidFill>
                  <a:srgbClr val="333333"/>
                </a:solidFill>
                <a:latin typeface="Adobe Kaiti Std R" pitchFamily="18" charset="-128"/>
                <a:ea typeface="Adobe Kaiti Std R" pitchFamily="18" charset="-128"/>
              </a:rPr>
              <a:t>La mi-août correspond au jour de </a:t>
            </a:r>
            <a:r>
              <a:rPr lang="fr-FR" dirty="0" smtClean="0">
                <a:solidFill>
                  <a:srgbClr val="333333"/>
                </a:solidFill>
                <a:latin typeface="Adobe Kaiti Std R" pitchFamily="18" charset="-128"/>
                <a:ea typeface="Adobe Kaiti Std R" pitchFamily="18" charset="-128"/>
              </a:rPr>
              <a:t>l’Assomption </a:t>
            </a:r>
            <a:r>
              <a:rPr lang="fr-FR" dirty="0">
                <a:solidFill>
                  <a:srgbClr val="333333"/>
                </a:solidFill>
                <a:latin typeface="Adobe Kaiti Std R" pitchFamily="18" charset="-128"/>
                <a:ea typeface="Adobe Kaiti Std R" pitchFamily="18" charset="-128"/>
              </a:rPr>
              <a:t>de Marie.</a:t>
            </a:r>
            <a:endParaRPr lang="it-IT" dirty="0">
              <a:solidFill>
                <a:srgbClr val="333333"/>
              </a:solidFill>
              <a:latin typeface="Adobe Kaiti Std R" pitchFamily="18" charset="-128"/>
              <a:ea typeface="Adobe Kaiti Std R" pitchFamily="18" charset="-128"/>
            </a:endParaRPr>
          </a:p>
          <a:p>
            <a:pPr>
              <a:buNone/>
            </a:pPr>
            <a:r>
              <a:rPr lang="fr-FR" dirty="0">
                <a:solidFill>
                  <a:srgbClr val="333333"/>
                </a:solidFill>
                <a:latin typeface="Adobe Kaiti Std R" pitchFamily="18" charset="-128"/>
                <a:ea typeface="Adobe Kaiti Std R" pitchFamily="18" charset="-128"/>
              </a:rPr>
              <a:t>Entre messes, processions, concerts, foires et bals, les rites religieux se mêlent aux loisirs populaires et augurent une grande journée festive. </a:t>
            </a:r>
          </a:p>
          <a:p>
            <a:pPr>
              <a:buNone/>
            </a:pPr>
            <a:r>
              <a:rPr lang="fr-FR" dirty="0">
                <a:solidFill>
                  <a:srgbClr val="333333"/>
                </a:solidFill>
                <a:latin typeface="Adobe Kaiti Std R" pitchFamily="18" charset="-128"/>
                <a:ea typeface="Adobe Kaiti Std R" pitchFamily="18" charset="-128"/>
              </a:rPr>
              <a:t>La tradition veut que les Italiens vont pique-niquer avec leur famille ou leurs amis.</a:t>
            </a:r>
          </a:p>
          <a:p>
            <a:pPr>
              <a:buNone/>
            </a:pPr>
            <a:r>
              <a:rPr lang="fr-FR" dirty="0">
                <a:solidFill>
                  <a:srgbClr val="333333"/>
                </a:solidFill>
                <a:latin typeface="Adobe Kaiti Std R" pitchFamily="18" charset="-128"/>
                <a:ea typeface="Adobe Kaiti Std R" pitchFamily="18" charset="-128"/>
              </a:rPr>
              <a:t> </a:t>
            </a:r>
            <a:endParaRPr lang="it-IT" dirty="0">
              <a:solidFill>
                <a:srgbClr val="333333"/>
              </a:solidFill>
              <a:latin typeface="Adobe Kaiti Std R" pitchFamily="18" charset="-128"/>
              <a:ea typeface="Adobe Kaiti Std R" pitchFamily="18" charset="-128"/>
            </a:endParaRPr>
          </a:p>
        </p:txBody>
      </p:sp>
      <p:pic>
        <p:nvPicPr>
          <p:cNvPr id="38914" name="Picture 2" descr="C:\Users\PC 02\Desktop\gita-di-ferragosto-3bmeteo-74058.jpg"/>
          <p:cNvPicPr>
            <a:picLocks noChangeAspect="1" noChangeArrowheads="1"/>
          </p:cNvPicPr>
          <p:nvPr/>
        </p:nvPicPr>
        <p:blipFill>
          <a:blip r:embed="rId2" cstate="print"/>
          <a:srcRect/>
          <a:stretch>
            <a:fillRect/>
          </a:stretch>
        </p:blipFill>
        <p:spPr bwMode="auto">
          <a:xfrm>
            <a:off x="1986996" y="3302597"/>
            <a:ext cx="4471954" cy="3057131"/>
          </a:xfrm>
          <a:prstGeom prst="rect">
            <a:avLst/>
          </a:prstGeom>
          <a:noFill/>
          <a:ln w="76200">
            <a:solidFill>
              <a:schemeClr val="accent4"/>
            </a:solidFill>
          </a:ln>
        </p:spPr>
      </p:pic>
      <p:pic>
        <p:nvPicPr>
          <p:cNvPr id="38915" name="Picture 3" descr="C:\Users\PC 02\Desktop\grigliata-carne-ricette-04.jpg"/>
          <p:cNvPicPr>
            <a:picLocks noChangeAspect="1" noChangeArrowheads="1"/>
          </p:cNvPicPr>
          <p:nvPr/>
        </p:nvPicPr>
        <p:blipFill>
          <a:blip r:embed="rId3" cstate="print"/>
          <a:srcRect/>
          <a:stretch>
            <a:fillRect/>
          </a:stretch>
        </p:blipFill>
        <p:spPr bwMode="auto">
          <a:xfrm>
            <a:off x="7942717" y="2302329"/>
            <a:ext cx="3455296" cy="2811689"/>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descr="C:\Users\PC 03\Desktop\Vetrate-sinagoga-Hadassah.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6" name="Rettangolo 5"/>
          <p:cNvSpPr/>
          <p:nvPr/>
        </p:nvSpPr>
        <p:spPr>
          <a:xfrm>
            <a:off x="3582333" y="2298469"/>
            <a:ext cx="4654800" cy="2585323"/>
          </a:xfrm>
          <a:prstGeom prst="rect">
            <a:avLst/>
          </a:prstGeom>
          <a:noFill/>
        </p:spPr>
        <p:txBody>
          <a:bodyPr wrap="none" lIns="91440" tIns="45720" rIns="91440" bIns="45720">
            <a:spAutoFit/>
          </a:bodyPr>
          <a:lstStyle/>
          <a:p>
            <a:pPr algn="ctr"/>
            <a:r>
              <a:rPr lang="it-IT" sz="5400" b="1" cap="none" spc="300" dirty="0" smtClean="0">
                <a:ln w="11430" cmpd="sng">
                  <a:solidFill>
                    <a:schemeClr val="accent1">
                      <a:tint val="10000"/>
                    </a:schemeClr>
                  </a:solidFill>
                  <a:prstDash val="solid"/>
                  <a:miter lim="800000"/>
                </a:ln>
                <a:solidFill>
                  <a:srgbClr val="0000FF"/>
                </a:solidFill>
                <a:effectLst>
                  <a:glow rad="45500">
                    <a:schemeClr val="accent1">
                      <a:satMod val="220000"/>
                      <a:alpha val="35000"/>
                    </a:schemeClr>
                  </a:glow>
                </a:effectLst>
              </a:rPr>
              <a:t>TOUSSAINT</a:t>
            </a:r>
          </a:p>
          <a:p>
            <a:pPr algn="ctr"/>
            <a:r>
              <a:rPr lang="it-IT" sz="5400" b="1" spc="300" dirty="0" smtClean="0">
                <a:ln w="11430" cmpd="sng">
                  <a:solidFill>
                    <a:schemeClr val="accent1">
                      <a:tint val="10000"/>
                    </a:schemeClr>
                  </a:solidFill>
                  <a:prstDash val="solid"/>
                  <a:miter lim="800000"/>
                </a:ln>
                <a:solidFill>
                  <a:srgbClr val="0000FF"/>
                </a:solidFill>
                <a:effectLst>
                  <a:glow rad="45500">
                    <a:schemeClr val="accent1">
                      <a:satMod val="220000"/>
                      <a:alpha val="35000"/>
                    </a:schemeClr>
                  </a:glow>
                </a:effectLst>
              </a:rPr>
              <a:t>1 NOVEMBRE</a:t>
            </a:r>
            <a:r>
              <a:rPr lang="it-IT" sz="5400" b="1" cap="none" spc="300" dirty="0" smtClean="0">
                <a:ln w="11430" cmpd="sng">
                  <a:solidFill>
                    <a:schemeClr val="accent1">
                      <a:tint val="10000"/>
                    </a:schemeClr>
                  </a:solidFill>
                  <a:prstDash val="solid"/>
                  <a:miter lim="800000"/>
                </a:ln>
                <a:solidFill>
                  <a:srgbClr val="0000FF"/>
                </a:solidFill>
                <a:effectLst>
                  <a:glow rad="45500">
                    <a:schemeClr val="accent1">
                      <a:satMod val="220000"/>
                      <a:alpha val="35000"/>
                    </a:schemeClr>
                  </a:glow>
                </a:effectLst>
              </a:rPr>
              <a:t> </a:t>
            </a:r>
          </a:p>
          <a:p>
            <a:pPr algn="ctr"/>
            <a:endParaRPr lang="it-IT" sz="5400" b="1" cap="none" spc="300" dirty="0">
              <a:ln w="11430" cmpd="sng">
                <a:solidFill>
                  <a:schemeClr val="accent1">
                    <a:tint val="10000"/>
                  </a:schemeClr>
                </a:solidFill>
                <a:prstDash val="solid"/>
                <a:miter lim="800000"/>
              </a:ln>
              <a:solidFill>
                <a:srgbClr val="0000FF"/>
              </a:solidFill>
              <a:effectLst>
                <a:glow rad="45500">
                  <a:schemeClr val="accent1">
                    <a:satMod val="220000"/>
                    <a:alpha val="35000"/>
                  </a:schemeClr>
                </a:glow>
              </a:effectLs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4733" y="462492"/>
            <a:ext cx="10515600" cy="4351338"/>
          </a:xfrm>
        </p:spPr>
        <p:txBody>
          <a:bodyPr/>
          <a:lstStyle/>
          <a:p>
            <a:pPr>
              <a:buNone/>
            </a:pPr>
            <a:r>
              <a:rPr lang="fr-FR" dirty="0" smtClean="0">
                <a:latin typeface="+mj-lt"/>
              </a:rPr>
              <a:t>La </a:t>
            </a:r>
            <a:r>
              <a:rPr lang="fr-FR" b="1" dirty="0" smtClean="0">
                <a:latin typeface="+mj-lt"/>
              </a:rPr>
              <a:t>Toussaint</a:t>
            </a:r>
            <a:r>
              <a:rPr lang="fr-FR" dirty="0" smtClean="0">
                <a:latin typeface="+mj-lt"/>
              </a:rPr>
              <a:t> est une fête catholique, célébrée le 1</a:t>
            </a:r>
            <a:r>
              <a:rPr lang="fr-FR" baseline="30000" dirty="0" smtClean="0">
                <a:latin typeface="+mj-lt"/>
              </a:rPr>
              <a:t>er</a:t>
            </a:r>
            <a:r>
              <a:rPr lang="fr-FR" dirty="0" smtClean="0">
                <a:latin typeface="+mj-lt"/>
              </a:rPr>
              <a:t> novembre, au cours de laquelle l’Église catholique latine honore tous les saints, connus et inconnus.</a:t>
            </a:r>
          </a:p>
          <a:p>
            <a:pPr>
              <a:buNone/>
            </a:pPr>
            <a:r>
              <a:rPr lang="fr-FR" dirty="0" smtClean="0">
                <a:latin typeface="+mj-lt"/>
              </a:rPr>
              <a:t>La célébration liturgique commence aux vêpres le soir du 31 octobre et se termine à la fin du 1</a:t>
            </a:r>
            <a:r>
              <a:rPr lang="fr-FR" baseline="30000" dirty="0" smtClean="0">
                <a:latin typeface="+mj-lt"/>
              </a:rPr>
              <a:t>er</a:t>
            </a:r>
            <a:r>
              <a:rPr lang="fr-FR" dirty="0" smtClean="0">
                <a:latin typeface="+mj-lt"/>
              </a:rPr>
              <a:t> novembre. Elle précède d’un jour la Commémoration des fidèles défunts, dont la solennité a été officiellement fixée au 2 novembre .</a:t>
            </a:r>
          </a:p>
          <a:p>
            <a:endParaRPr lang="it-IT" dirty="0"/>
          </a:p>
        </p:txBody>
      </p:sp>
      <p:pic>
        <p:nvPicPr>
          <p:cNvPr id="41986" name="Picture 2" descr="Fra Angelico, Les prÃ©curseurs du Christ avec les saints et les martyrs, 1423-1424."/>
          <p:cNvPicPr>
            <a:picLocks noChangeAspect="1" noChangeArrowheads="1"/>
          </p:cNvPicPr>
          <p:nvPr/>
        </p:nvPicPr>
        <p:blipFill>
          <a:blip r:embed="rId2" cstate="print"/>
          <a:srcRect/>
          <a:stretch>
            <a:fillRect/>
          </a:stretch>
        </p:blipFill>
        <p:spPr bwMode="auto">
          <a:xfrm>
            <a:off x="1188507" y="3616452"/>
            <a:ext cx="3883027" cy="2609394"/>
          </a:xfrm>
          <a:prstGeom prst="rect">
            <a:avLst/>
          </a:prstGeom>
          <a:noFill/>
        </p:spPr>
      </p:pic>
      <p:pic>
        <p:nvPicPr>
          <p:cNvPr id="41988" name="Picture 4" descr="Immagine correlata"/>
          <p:cNvPicPr>
            <a:picLocks noChangeAspect="1" noChangeArrowheads="1"/>
          </p:cNvPicPr>
          <p:nvPr/>
        </p:nvPicPr>
        <p:blipFill>
          <a:blip r:embed="rId3" cstate="print"/>
          <a:srcRect/>
          <a:stretch>
            <a:fillRect/>
          </a:stretch>
        </p:blipFill>
        <p:spPr bwMode="auto">
          <a:xfrm>
            <a:off x="6172200" y="3700769"/>
            <a:ext cx="4690533" cy="2489110"/>
          </a:xfrm>
          <a:prstGeom prst="rect">
            <a:avLst/>
          </a:prstGeom>
          <a:noFill/>
        </p:spPr>
      </p:pic>
      <p:sp>
        <p:nvSpPr>
          <p:cNvPr id="6" name="Rettangolo 5"/>
          <p:cNvSpPr/>
          <p:nvPr/>
        </p:nvSpPr>
        <p:spPr>
          <a:xfrm>
            <a:off x="1168399" y="6211669"/>
            <a:ext cx="4021668" cy="646331"/>
          </a:xfrm>
          <a:prstGeom prst="rect">
            <a:avLst/>
          </a:prstGeom>
        </p:spPr>
        <p:txBody>
          <a:bodyPr wrap="square">
            <a:spAutoFit/>
          </a:bodyPr>
          <a:lstStyle/>
          <a:p>
            <a:r>
              <a:rPr lang="fr-FR" dirty="0" smtClean="0"/>
              <a:t>Fra Angelico, </a:t>
            </a:r>
            <a:r>
              <a:rPr lang="fr-FR" i="1" dirty="0" smtClean="0"/>
              <a:t>Les précurseurs du Christ avec les saints et les martyrs</a:t>
            </a:r>
            <a:r>
              <a:rPr lang="fr-FR" dirty="0" smtClean="0"/>
              <a:t>, 1423-1424.</a:t>
            </a:r>
            <a:endParaRPr lang="it-IT" dirty="0"/>
          </a:p>
        </p:txBody>
      </p:sp>
      <p:sp>
        <p:nvSpPr>
          <p:cNvPr id="8" name="CasellaDiTesto 7"/>
          <p:cNvSpPr txBox="1"/>
          <p:nvPr/>
        </p:nvSpPr>
        <p:spPr>
          <a:xfrm>
            <a:off x="6451600" y="6536267"/>
            <a:ext cx="184731" cy="369332"/>
          </a:xfrm>
          <a:prstGeom prst="rect">
            <a:avLst/>
          </a:prstGeom>
          <a:noFill/>
        </p:spPr>
        <p:txBody>
          <a:bodyPr wrap="none" rtlCol="0">
            <a:spAutoFit/>
          </a:bodyPr>
          <a:lstStyle/>
          <a:p>
            <a:endParaRPr lang="it-IT"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PC 02\Desktop\01_visore_Fotolia_72157472_910.jpg"/>
          <p:cNvPicPr>
            <a:picLocks noChangeAspect="1" noChangeArrowheads="1"/>
          </p:cNvPicPr>
          <p:nvPr/>
        </p:nvPicPr>
        <p:blipFill>
          <a:blip r:embed="rId2" cstate="print"/>
          <a:srcRect/>
          <a:stretch>
            <a:fillRect/>
          </a:stretch>
        </p:blipFill>
        <p:spPr bwMode="auto">
          <a:xfrm>
            <a:off x="0" y="0"/>
            <a:ext cx="12223365" cy="6858000"/>
          </a:xfrm>
          <a:prstGeom prst="rect">
            <a:avLst/>
          </a:prstGeom>
          <a:noFill/>
        </p:spPr>
      </p:pic>
      <p:sp>
        <p:nvSpPr>
          <p:cNvPr id="7" name="Rettangolo 6"/>
          <p:cNvSpPr/>
          <p:nvPr/>
        </p:nvSpPr>
        <p:spPr>
          <a:xfrm>
            <a:off x="7661945" y="1279284"/>
            <a:ext cx="5090983" cy="2277547"/>
          </a:xfrm>
          <a:prstGeom prst="rect">
            <a:avLst/>
          </a:prstGeom>
          <a:noFill/>
        </p:spPr>
        <p:txBody>
          <a:bodyPr wrap="square" lIns="91440" tIns="45720" rIns="91440" bIns="45720">
            <a:spAutoFit/>
          </a:bodyPr>
          <a:lstStyle/>
          <a:p>
            <a:pPr algn="ctr"/>
            <a:r>
              <a:rPr lang="it-IT" sz="5400" dirty="0" smtClean="0">
                <a:ln w="18415" cmpd="sng">
                  <a:solidFill>
                    <a:srgbClr val="FFFFFF"/>
                  </a:solidFill>
                  <a:prstDash val="solid"/>
                </a:ln>
                <a:solidFill>
                  <a:srgbClr val="FF0000"/>
                </a:solidFill>
                <a:effectLst>
                  <a:outerShdw blurRad="63500" dir="3600000" algn="tl" rotWithShape="0">
                    <a:srgbClr val="000000">
                      <a:alpha val="70000"/>
                    </a:srgbClr>
                  </a:outerShdw>
                </a:effectLst>
              </a:rPr>
              <a:t> 8 DÉCEMBRE</a:t>
            </a:r>
            <a:r>
              <a:rPr lang="it-IT" sz="5400" u="sng" dirty="0" smtClean="0"/>
              <a:t> </a:t>
            </a:r>
            <a:r>
              <a:rPr lang="it-IT" sz="4400" dirty="0" err="1" smtClean="0">
                <a:ln w="18415" cmpd="sng">
                  <a:solidFill>
                    <a:srgbClr val="FFFFFF"/>
                  </a:solidFill>
                  <a:prstDash val="solid"/>
                </a:ln>
                <a:solidFill>
                  <a:srgbClr val="FF0000"/>
                </a:solidFill>
                <a:effectLst>
                  <a:outerShdw blurRad="63500" dir="3600000" algn="tl" rotWithShape="0">
                    <a:srgbClr val="000000">
                      <a:alpha val="70000"/>
                    </a:srgbClr>
                  </a:outerShdw>
                </a:effectLst>
              </a:rPr>
              <a:t>Immaculée</a:t>
            </a:r>
            <a:r>
              <a:rPr lang="it-IT" sz="4400" dirty="0" smtClean="0">
                <a:ln w="18415" cmpd="sng">
                  <a:solidFill>
                    <a:srgbClr val="FFFFFF"/>
                  </a:solidFill>
                  <a:prstDash val="solid"/>
                </a:ln>
                <a:solidFill>
                  <a:srgbClr val="FF0000"/>
                </a:solidFill>
                <a:effectLst>
                  <a:outerShdw blurRad="63500" dir="3600000" algn="tl" rotWithShape="0">
                    <a:srgbClr val="000000">
                      <a:alpha val="70000"/>
                    </a:srgbClr>
                  </a:outerShdw>
                </a:effectLst>
              </a:rPr>
              <a:t> </a:t>
            </a:r>
            <a:r>
              <a:rPr lang="it-IT" sz="4400" dirty="0" err="1" smtClean="0">
                <a:ln w="18415" cmpd="sng">
                  <a:solidFill>
                    <a:srgbClr val="FFFFFF"/>
                  </a:solidFill>
                  <a:prstDash val="solid"/>
                </a:ln>
                <a:solidFill>
                  <a:srgbClr val="FF0000"/>
                </a:solidFill>
                <a:effectLst>
                  <a:outerShdw blurRad="63500" dir="3600000" algn="tl" rotWithShape="0">
                    <a:srgbClr val="000000">
                      <a:alpha val="70000"/>
                    </a:srgbClr>
                  </a:outerShdw>
                </a:effectLst>
              </a:rPr>
              <a:t>Conception</a:t>
            </a:r>
            <a:endParaRPr lang="it-IT" sz="5400" dirty="0">
              <a:ln w="18415" cmpd="sng">
                <a:solidFill>
                  <a:srgbClr val="FFFFFF"/>
                </a:solidFill>
                <a:prstDash val="solid"/>
              </a:ln>
              <a:solidFill>
                <a:srgbClr val="FF0000"/>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94503" y="1018317"/>
            <a:ext cx="5051854" cy="5209488"/>
          </a:xfrm>
        </p:spPr>
        <p:txBody>
          <a:bodyPr>
            <a:normAutofit/>
          </a:bodyPr>
          <a:lstStyle/>
          <a:p>
            <a:pPr>
              <a:buNone/>
            </a:pPr>
            <a:r>
              <a:rPr lang="fr-FR" dirty="0" smtClean="0">
                <a:latin typeface="+mj-lt"/>
              </a:rPr>
              <a:t>L'</a:t>
            </a:r>
            <a:r>
              <a:rPr lang="fr-FR" b="1" dirty="0" smtClean="0">
                <a:latin typeface="+mj-lt"/>
              </a:rPr>
              <a:t>Immaculée Conception</a:t>
            </a:r>
            <a:r>
              <a:rPr lang="fr-FR" dirty="0" smtClean="0">
                <a:latin typeface="+mj-lt"/>
              </a:rPr>
              <a:t> est une manière de désigner la Vierge Marie « sans tache ».</a:t>
            </a:r>
          </a:p>
          <a:p>
            <a:pPr>
              <a:buNone/>
            </a:pPr>
            <a:r>
              <a:rPr lang="fr-FR" dirty="0" smtClean="0">
                <a:latin typeface="+mj-lt"/>
              </a:rPr>
              <a:t> </a:t>
            </a:r>
          </a:p>
          <a:p>
            <a:pPr>
              <a:buNone/>
            </a:pPr>
            <a:endParaRPr lang="fr-FR" dirty="0" smtClean="0">
              <a:latin typeface="+mj-lt"/>
            </a:endParaRPr>
          </a:p>
          <a:p>
            <a:pPr>
              <a:buNone/>
            </a:pPr>
            <a:r>
              <a:rPr lang="fr-FR" dirty="0" smtClean="0">
                <a:latin typeface="+mj-lt"/>
              </a:rPr>
              <a:t>En ce jour, les Italiens décorent généralement le sapin de Noël, passant une journée joyeuse avec leurs proches.</a:t>
            </a:r>
          </a:p>
          <a:p>
            <a:pPr>
              <a:buNone/>
            </a:pPr>
            <a:endParaRPr lang="it-IT" dirty="0"/>
          </a:p>
        </p:txBody>
      </p:sp>
      <p:pic>
        <p:nvPicPr>
          <p:cNvPr id="40962" name="Picture 2" descr="C:\Users\PC 02\Desktop\albero_natale_2_by_lmmphotos-d871ctz-640x617.png"/>
          <p:cNvPicPr>
            <a:picLocks noChangeAspect="1" noChangeArrowheads="1"/>
          </p:cNvPicPr>
          <p:nvPr/>
        </p:nvPicPr>
        <p:blipFill>
          <a:blip r:embed="rId2" cstate="print"/>
          <a:srcRect/>
          <a:stretch>
            <a:fillRect/>
          </a:stretch>
        </p:blipFill>
        <p:spPr bwMode="auto">
          <a:xfrm>
            <a:off x="6096000" y="981075"/>
            <a:ext cx="6096000" cy="587692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Immagine correlata">
            <a:extLst>
              <a:ext uri="{FF2B5EF4-FFF2-40B4-BE49-F238E27FC236}">
                <a16:creationId xmlns:a16="http://schemas.microsoft.com/office/drawing/2014/main" xmlns="" id="{BA351A65-B9CC-4001-93F5-CB9095C1BD4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3231"/>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a:extLst>
              <a:ext uri="{FF2B5EF4-FFF2-40B4-BE49-F238E27FC236}">
                <a16:creationId xmlns:a16="http://schemas.microsoft.com/office/drawing/2014/main" xmlns="" id="{F4272C93-AEC3-463A-90EA-CAA75C0852DA}"/>
              </a:ext>
            </a:extLst>
          </p:cNvPr>
          <p:cNvSpPr/>
          <p:nvPr/>
        </p:nvSpPr>
        <p:spPr>
          <a:xfrm>
            <a:off x="1828877" y="2767280"/>
            <a:ext cx="6032101" cy="5016758"/>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it-IT" sz="8000" b="1" spc="50" dirty="0">
                <a:ln w="11430">
                  <a:solidFill>
                    <a:schemeClr val="accent1"/>
                  </a:solidFill>
                </a:ln>
                <a:solidFill>
                  <a:srgbClr val="FF0000"/>
                </a:solidFill>
                <a:effectLst>
                  <a:outerShdw blurRad="76200" dist="50800" dir="5400000" algn="tl" rotWithShape="0">
                    <a:srgbClr val="000000">
                      <a:alpha val="65000"/>
                    </a:srgbClr>
                  </a:outerShdw>
                </a:effectLst>
              </a:rPr>
              <a:t>25 </a:t>
            </a:r>
            <a:r>
              <a:rPr lang="it-IT" sz="8000" b="1" spc="50" dirty="0" err="1">
                <a:ln w="11430">
                  <a:solidFill>
                    <a:schemeClr val="accent1"/>
                  </a:solidFill>
                </a:ln>
                <a:solidFill>
                  <a:srgbClr val="FF0000"/>
                </a:solidFill>
                <a:effectLst>
                  <a:outerShdw blurRad="76200" dist="50800" dir="5400000" algn="tl" rotWithShape="0">
                    <a:srgbClr val="000000">
                      <a:alpha val="65000"/>
                    </a:srgbClr>
                  </a:outerShdw>
                </a:effectLst>
              </a:rPr>
              <a:t>décembre</a:t>
            </a:r>
            <a:r>
              <a:rPr lang="it-IT" sz="8000" b="1" spc="50" dirty="0">
                <a:ln w="11430">
                  <a:solidFill>
                    <a:schemeClr val="accent1"/>
                  </a:solidFill>
                </a:ln>
                <a:solidFill>
                  <a:srgbClr val="FF0000"/>
                </a:solidFill>
                <a:effectLst>
                  <a:outerShdw blurRad="76200" dist="50800" dir="5400000" algn="tl" rotWithShape="0">
                    <a:srgbClr val="000000">
                      <a:alpha val="65000"/>
                    </a:srgbClr>
                  </a:outerShdw>
                </a:effectLst>
              </a:rPr>
              <a:t> </a:t>
            </a:r>
            <a:endParaRPr lang="it-IT" sz="8000" b="1" spc="50" dirty="0" smtClean="0">
              <a:ln w="11430">
                <a:solidFill>
                  <a:schemeClr val="accent1"/>
                </a:solidFill>
              </a:ln>
              <a:solidFill>
                <a:srgbClr val="FF0000"/>
              </a:solidFill>
              <a:effectLst>
                <a:outerShdw blurRad="76200" dist="50800" dir="5400000" algn="tl" rotWithShape="0">
                  <a:srgbClr val="000000">
                    <a:alpha val="65000"/>
                  </a:srgbClr>
                </a:outerShdw>
              </a:effectLst>
            </a:endParaRPr>
          </a:p>
          <a:p>
            <a:pPr algn="ctr"/>
            <a:r>
              <a:rPr lang="it-IT" sz="8000" b="1" spc="50" dirty="0" smtClean="0">
                <a:ln w="11430">
                  <a:solidFill>
                    <a:schemeClr val="accent1"/>
                  </a:solidFill>
                </a:ln>
                <a:solidFill>
                  <a:srgbClr val="FF0000"/>
                </a:solidFill>
                <a:effectLst>
                  <a:outerShdw blurRad="76200" dist="50800" dir="5400000" algn="tl" rotWithShape="0">
                    <a:srgbClr val="000000">
                      <a:alpha val="65000"/>
                    </a:srgbClr>
                  </a:outerShdw>
                </a:effectLst>
              </a:rPr>
              <a:t> </a:t>
            </a:r>
            <a:r>
              <a:rPr lang="fr-FR" sz="8000" b="1" spc="50" dirty="0" smtClean="0">
                <a:ln w="11430">
                  <a:solidFill>
                    <a:schemeClr val="accent1"/>
                  </a:solidFill>
                </a:ln>
                <a:solidFill>
                  <a:srgbClr val="FF0000"/>
                </a:solidFill>
                <a:effectLst>
                  <a:outerShdw blurRad="76200" dist="50800" dir="5400000" algn="tl" rotWithShape="0">
                    <a:srgbClr val="000000">
                      <a:alpha val="65000"/>
                    </a:srgbClr>
                  </a:outerShdw>
                </a:effectLst>
              </a:rPr>
              <a:t>NOËL</a:t>
            </a:r>
          </a:p>
          <a:p>
            <a:r>
              <a:rPr lang="fr-FR"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fr-FR"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it-IT"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2439828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D340F8D3-6DD7-48FD-92B2-AD9F19B0B9E9}"/>
              </a:ext>
            </a:extLst>
          </p:cNvPr>
          <p:cNvSpPr>
            <a:spLocks noGrp="1"/>
          </p:cNvSpPr>
          <p:nvPr>
            <p:ph idx="1"/>
          </p:nvPr>
        </p:nvSpPr>
        <p:spPr>
          <a:xfrm>
            <a:off x="241852" y="513658"/>
            <a:ext cx="6569765" cy="6072671"/>
          </a:xfrm>
        </p:spPr>
        <p:txBody>
          <a:bodyPr>
            <a:normAutofit/>
          </a:bodyPr>
          <a:lstStyle/>
          <a:p>
            <a:pPr marL="0" indent="0">
              <a:buNone/>
            </a:pPr>
            <a:r>
              <a:rPr lang="fr-FR" dirty="0">
                <a:latin typeface="+mj-lt"/>
              </a:rPr>
              <a:t>En Italie, les traditions de Noël varient d'une région à l'autre et les petits italiens ne reçoivent pas tous leurs jouets en même temps. Dans certaines régions du nord de l'Italie, c'est le Père Noël ("</a:t>
            </a:r>
            <a:r>
              <a:rPr lang="fr-FR" dirty="0" err="1">
                <a:latin typeface="+mj-lt"/>
              </a:rPr>
              <a:t>Babbo</a:t>
            </a:r>
            <a:r>
              <a:rPr lang="fr-FR" dirty="0">
                <a:latin typeface="+mj-lt"/>
              </a:rPr>
              <a:t> Natale") ou le Petit Jésus ("</a:t>
            </a:r>
            <a:r>
              <a:rPr lang="fr-FR" dirty="0" err="1">
                <a:latin typeface="+mj-lt"/>
              </a:rPr>
              <a:t>Gesù</a:t>
            </a:r>
            <a:r>
              <a:rPr lang="fr-FR" dirty="0">
                <a:latin typeface="+mj-lt"/>
              </a:rPr>
              <a:t> Bambino") qui apporte les cadeaux le 25 </a:t>
            </a:r>
            <a:r>
              <a:rPr lang="fr-FR" dirty="0" smtClean="0">
                <a:latin typeface="+mj-lt"/>
              </a:rPr>
              <a:t>décembre. Autrefois c'était </a:t>
            </a:r>
            <a:r>
              <a:rPr lang="fr-FR" dirty="0">
                <a:latin typeface="+mj-lt"/>
              </a:rPr>
              <a:t>"la </a:t>
            </a:r>
            <a:r>
              <a:rPr lang="fr-FR" dirty="0" err="1">
                <a:latin typeface="+mj-lt"/>
              </a:rPr>
              <a:t>Befana</a:t>
            </a:r>
            <a:r>
              <a:rPr lang="fr-FR" dirty="0">
                <a:latin typeface="+mj-lt"/>
              </a:rPr>
              <a:t>" qui </a:t>
            </a:r>
            <a:r>
              <a:rPr lang="fr-FR" dirty="0" smtClean="0">
                <a:latin typeface="+mj-lt"/>
              </a:rPr>
              <a:t>apportait </a:t>
            </a:r>
            <a:r>
              <a:rPr lang="fr-FR" dirty="0">
                <a:latin typeface="+mj-lt"/>
              </a:rPr>
              <a:t>les jouets le jour des Rois. </a:t>
            </a:r>
            <a:endParaRPr lang="it-IT" dirty="0">
              <a:latin typeface="+mj-lt"/>
            </a:endParaRPr>
          </a:p>
        </p:txBody>
      </p:sp>
      <p:pic>
        <p:nvPicPr>
          <p:cNvPr id="6146" name="Picture 2" descr="Risultati immagini per natale italia">
            <a:extLst>
              <a:ext uri="{FF2B5EF4-FFF2-40B4-BE49-F238E27FC236}">
                <a16:creationId xmlns:a16="http://schemas.microsoft.com/office/drawing/2014/main" xmlns="" id="{47A64F20-0736-43FA-9569-88C1FD06F1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3667" y="4753971"/>
            <a:ext cx="2868895" cy="190220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isultati immagini per natale italia">
            <a:extLst>
              <a:ext uri="{FF2B5EF4-FFF2-40B4-BE49-F238E27FC236}">
                <a16:creationId xmlns:a16="http://schemas.microsoft.com/office/drawing/2014/main" xmlns="" id="{C7FC6472-329B-4E64-9007-D1669E8231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8728" y="4760043"/>
            <a:ext cx="3170824" cy="188789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Risultati immagini per natale italia">
            <a:extLst>
              <a:ext uri="{FF2B5EF4-FFF2-40B4-BE49-F238E27FC236}">
                <a16:creationId xmlns:a16="http://schemas.microsoft.com/office/drawing/2014/main" xmlns="" id="{A5B434A9-569E-4DC9-8BF5-4D71398FF3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206" y="4762339"/>
            <a:ext cx="2895600" cy="192405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Risultati immagini per panettone">
            <a:extLst>
              <a:ext uri="{FF2B5EF4-FFF2-40B4-BE49-F238E27FC236}">
                <a16:creationId xmlns:a16="http://schemas.microsoft.com/office/drawing/2014/main" xmlns="" id="{B7AB006F-D86E-4EC0-A2BD-4698C3A4609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61671" y="181233"/>
            <a:ext cx="2488924" cy="18666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145" name="Rectangle 1"/>
          <p:cNvSpPr>
            <a:spLocks noChangeArrowheads="1"/>
          </p:cNvSpPr>
          <p:nvPr/>
        </p:nvSpPr>
        <p:spPr bwMode="auto">
          <a:xfrm>
            <a:off x="8798011" y="2217159"/>
            <a:ext cx="3262184" cy="969496"/>
          </a:xfrm>
          <a:prstGeom prst="rect">
            <a:avLst/>
          </a:prstGeom>
          <a:solidFill>
            <a:srgbClr val="FFFFFF"/>
          </a:solidFill>
          <a:ln w="9525">
            <a:solidFill>
              <a:schemeClr val="tx1"/>
            </a:solidFill>
            <a:miter lim="800000"/>
            <a:headEnd/>
            <a:tailEnd/>
          </a:ln>
          <a:effectLst/>
        </p:spPr>
        <p:txBody>
          <a:bodyPr vert="horz" wrap="square" lIns="0" tIns="0" rIns="0" bIns="0" numCol="1" anchor="ctr" anchorCtr="0" compatLnSpc="1">
            <a:prstTxWarp prst="textNoShape">
              <a:avLst/>
            </a:prstTxWarp>
            <a:spAutoFit/>
          </a:bodyPr>
          <a:lstStyle/>
          <a:p>
            <a:pPr lvl="0" fontAlgn="base">
              <a:spcBef>
                <a:spcPct val="0"/>
              </a:spcBef>
              <a:spcAft>
                <a:spcPct val="0"/>
              </a:spcAft>
            </a:pPr>
            <a:r>
              <a:rPr lang="fr-FR" sz="2100" dirty="0" smtClean="0">
                <a:solidFill>
                  <a:srgbClr val="212121"/>
                </a:solidFill>
                <a:latin typeface="inherit"/>
                <a:cs typeface="Arial" pitchFamily="34" charset="0"/>
              </a:rPr>
              <a:t>Le ‘</a:t>
            </a:r>
            <a:r>
              <a:rPr kumimoji="0" lang="fr-FR" sz="2100" b="0" i="0" u="none" strike="noStrike" cap="none" normalizeH="0" baseline="0" dirty="0" smtClean="0">
                <a:ln>
                  <a:noFill/>
                </a:ln>
                <a:solidFill>
                  <a:srgbClr val="212121"/>
                </a:solidFill>
                <a:effectLst/>
                <a:latin typeface="inherit"/>
                <a:cs typeface="Arial" pitchFamily="34" charset="0"/>
              </a:rPr>
              <a:t>’</a:t>
            </a:r>
            <a:r>
              <a:rPr kumimoji="0" lang="fr-FR" sz="2100" b="0" i="0" u="none" strike="noStrike" cap="none" normalizeH="0" baseline="0" dirty="0" err="1" smtClean="0">
                <a:ln>
                  <a:noFill/>
                </a:ln>
                <a:solidFill>
                  <a:srgbClr val="212121"/>
                </a:solidFill>
                <a:effectLst/>
                <a:latin typeface="inherit"/>
                <a:cs typeface="Arial" pitchFamily="34" charset="0"/>
              </a:rPr>
              <a:t>Panettone</a:t>
            </a:r>
            <a:r>
              <a:rPr kumimoji="0" lang="fr-FR" sz="2100" b="0" i="0" u="none" strike="noStrike" cap="none" normalizeH="0" baseline="0" dirty="0" smtClean="0">
                <a:ln>
                  <a:noFill/>
                </a:ln>
                <a:solidFill>
                  <a:srgbClr val="212121"/>
                </a:solidFill>
                <a:effectLst/>
                <a:latin typeface="inherit"/>
                <a:cs typeface="Arial" pitchFamily="34" charset="0"/>
              </a:rPr>
              <a:t>’’ dessert  italien de la tradition </a:t>
            </a:r>
            <a:r>
              <a:rPr lang="fr-FR" sz="2100" dirty="0" smtClean="0">
                <a:solidFill>
                  <a:srgbClr val="212121"/>
                </a:solidFill>
                <a:latin typeface="inherit"/>
                <a:cs typeface="Arial" pitchFamily="34" charset="0"/>
              </a:rPr>
              <a:t>de Noël</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7669204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PC 02\Desktop\fuochi-dartificio.jpg"/>
          <p:cNvPicPr>
            <a:picLocks noChangeAspect="1" noChangeArrowheads="1"/>
          </p:cNvPicPr>
          <p:nvPr/>
        </p:nvPicPr>
        <p:blipFill>
          <a:blip r:embed="rId2" cstate="print"/>
          <a:srcRect/>
          <a:stretch>
            <a:fillRect/>
          </a:stretch>
        </p:blipFill>
        <p:spPr bwMode="auto">
          <a:xfrm>
            <a:off x="0" y="0"/>
            <a:ext cx="12191999" cy="6858000"/>
          </a:xfrm>
          <a:prstGeom prst="rect">
            <a:avLst/>
          </a:prstGeom>
          <a:noFill/>
        </p:spPr>
      </p:pic>
      <p:sp>
        <p:nvSpPr>
          <p:cNvPr id="6" name="Rettangolo 5"/>
          <p:cNvSpPr/>
          <p:nvPr/>
        </p:nvSpPr>
        <p:spPr>
          <a:xfrm>
            <a:off x="2502692" y="2493806"/>
            <a:ext cx="7447873" cy="1323439"/>
          </a:xfrm>
          <a:prstGeom prst="rect">
            <a:avLst/>
          </a:prstGeom>
          <a:noFill/>
        </p:spPr>
        <p:txBody>
          <a:bodyPr wrap="none" lIns="91440" tIns="45720" rIns="91440" bIns="45720">
            <a:spAutoFit/>
          </a:bodyPr>
          <a:lstStyle/>
          <a:p>
            <a:pPr algn="ctr"/>
            <a:r>
              <a:rPr lang="it-IT" sz="8000" b="1" cap="all" dirty="0" smtClean="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Le Jour de l'</a:t>
            </a:r>
            <a:r>
              <a:rPr lang="it-IT" sz="8000" b="1" cap="all" dirty="0" err="1" smtClean="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an</a:t>
            </a:r>
            <a:r>
              <a:rPr lang="it-IT" sz="8000" dirty="0" smtClean="0">
                <a:ln>
                  <a:solidFill>
                    <a:schemeClr val="tx1"/>
                  </a:solidFill>
                </a:ln>
              </a:rPr>
              <a:t> </a:t>
            </a:r>
            <a:endParaRPr lang="it-IT" sz="8000" b="1" cap="none" spc="0" dirty="0">
              <a:ln>
                <a:solidFill>
                  <a:schemeClr val="tx1"/>
                </a:solidFill>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magine correlata">
            <a:extLst>
              <a:ext uri="{FF2B5EF4-FFF2-40B4-BE49-F238E27FC236}">
                <a16:creationId xmlns:a16="http://schemas.microsoft.com/office/drawing/2014/main" xmlns="" id="{D1E72F8E-5E25-46A6-8BF3-6030D76FB5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588"/>
            <a:ext cx="12191999" cy="6854412"/>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a:extLst>
              <a:ext uri="{FF2B5EF4-FFF2-40B4-BE49-F238E27FC236}">
                <a16:creationId xmlns:a16="http://schemas.microsoft.com/office/drawing/2014/main" xmlns="" id="{3166771A-8E11-42D9-B8B6-26A053508A64}"/>
              </a:ext>
            </a:extLst>
          </p:cNvPr>
          <p:cNvSpPr/>
          <p:nvPr/>
        </p:nvSpPr>
        <p:spPr>
          <a:xfrm>
            <a:off x="552126" y="2828835"/>
            <a:ext cx="11373626" cy="1200329"/>
          </a:xfrm>
          <a:prstGeom prst="rect">
            <a:avLst/>
          </a:prstGeom>
        </p:spPr>
        <p:txBody>
          <a:bodyPr wrap="none">
            <a:spAutoFit/>
          </a:bodyPr>
          <a:lstStyle/>
          <a:p>
            <a:r>
              <a:rPr lang="it-IT" sz="7200" b="1" dirty="0">
                <a:ln w="12700">
                  <a:solidFill>
                    <a:schemeClr val="tx1"/>
                  </a:solidFill>
                  <a:prstDash val="solid"/>
                </a:ln>
                <a:solidFill>
                  <a:srgbClr val="FFFF00"/>
                </a:solidFill>
                <a:effectLst>
                  <a:reflection blurRad="6350" stA="60000" endA="900" endPos="58000" dir="5400000" sy="-100000" algn="bl" rotWithShape="0"/>
                </a:effectLst>
              </a:rPr>
              <a:t>26 </a:t>
            </a:r>
            <a:r>
              <a:rPr lang="it-IT" sz="7200" b="1" dirty="0" err="1">
                <a:ln w="12700">
                  <a:solidFill>
                    <a:schemeClr val="tx1"/>
                  </a:solidFill>
                  <a:prstDash val="solid"/>
                </a:ln>
                <a:solidFill>
                  <a:srgbClr val="FFFF00"/>
                </a:solidFill>
                <a:effectLst>
                  <a:reflection blurRad="6350" stA="60000" endA="900" endPos="58000" dir="5400000" sy="-100000" algn="bl" rotWithShape="0"/>
                </a:effectLst>
              </a:rPr>
              <a:t>décembre</a:t>
            </a:r>
            <a:r>
              <a:rPr lang="it-IT" sz="7200" b="1" dirty="0">
                <a:ln w="12700">
                  <a:solidFill>
                    <a:schemeClr val="tx1"/>
                  </a:solidFill>
                  <a:prstDash val="solid"/>
                </a:ln>
                <a:solidFill>
                  <a:srgbClr val="FFFF00"/>
                </a:solidFill>
                <a:effectLst>
                  <a:reflection blurRad="6350" stA="60000" endA="900" endPos="58000" dir="5400000" sy="-100000" algn="bl" rotWithShape="0"/>
                </a:effectLst>
              </a:rPr>
              <a:t> : Santo Stefano </a:t>
            </a:r>
          </a:p>
        </p:txBody>
      </p:sp>
    </p:spTree>
    <p:extLst>
      <p:ext uri="{BB962C8B-B14F-4D97-AF65-F5344CB8AC3E}">
        <p14:creationId xmlns:p14="http://schemas.microsoft.com/office/powerpoint/2010/main" val="322354113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1AAAD589-07AB-4124-9395-FCFC1F24399A}"/>
              </a:ext>
            </a:extLst>
          </p:cNvPr>
          <p:cNvSpPr>
            <a:spLocks noGrp="1"/>
          </p:cNvSpPr>
          <p:nvPr>
            <p:ph idx="1"/>
          </p:nvPr>
        </p:nvSpPr>
        <p:spPr>
          <a:xfrm>
            <a:off x="838200" y="948531"/>
            <a:ext cx="10515600" cy="4351338"/>
          </a:xfrm>
        </p:spPr>
        <p:txBody>
          <a:bodyPr>
            <a:noAutofit/>
          </a:bodyPr>
          <a:lstStyle/>
          <a:p>
            <a:pPr marL="0" indent="0">
              <a:buNone/>
            </a:pPr>
            <a:r>
              <a:rPr lang="fr-FR" sz="3600" dirty="0">
                <a:latin typeface="+mj-lt"/>
              </a:rPr>
              <a:t>Le jour de Santo Stefano est une fête chrétienne célébrée le 26 décembre par l’église catholique </a:t>
            </a:r>
            <a:r>
              <a:rPr lang="fr-FR" sz="3600" dirty="0" smtClean="0">
                <a:latin typeface="+mj-lt"/>
              </a:rPr>
              <a:t>.</a:t>
            </a:r>
          </a:p>
          <a:p>
            <a:pPr marL="0" indent="0">
              <a:buNone/>
            </a:pPr>
            <a:r>
              <a:rPr lang="fr-FR" sz="3600" dirty="0" smtClean="0">
                <a:latin typeface="+mj-lt"/>
              </a:rPr>
              <a:t> Il s’agit d’un jour férié en Italie et </a:t>
            </a:r>
            <a:r>
              <a:rPr lang="fr-FR" sz="3600" dirty="0">
                <a:latin typeface="+mj-lt"/>
              </a:rPr>
              <a:t>il est généralement consacré aux visites </a:t>
            </a:r>
            <a:r>
              <a:rPr lang="fr-FR" sz="3600" dirty="0" smtClean="0">
                <a:latin typeface="+mj-lt"/>
              </a:rPr>
              <a:t>familiales</a:t>
            </a:r>
            <a:endParaRPr lang="it-IT" sz="3600" dirty="0">
              <a:latin typeface="+mj-lt"/>
            </a:endParaRPr>
          </a:p>
        </p:txBody>
      </p:sp>
      <p:pic>
        <p:nvPicPr>
          <p:cNvPr id="4097" name="Picture 1" descr="C:\Users\PC 02\Desktop\lanterne-volanti-520x245.jpg"/>
          <p:cNvPicPr>
            <a:picLocks noChangeAspect="1" noChangeArrowheads="1"/>
          </p:cNvPicPr>
          <p:nvPr/>
        </p:nvPicPr>
        <p:blipFill>
          <a:blip r:embed="rId2" cstate="print"/>
          <a:srcRect/>
          <a:stretch>
            <a:fillRect/>
          </a:stretch>
        </p:blipFill>
        <p:spPr bwMode="auto">
          <a:xfrm>
            <a:off x="959461" y="3669690"/>
            <a:ext cx="4953000" cy="2333625"/>
          </a:xfrm>
          <a:prstGeom prst="rect">
            <a:avLst/>
          </a:prstGeom>
          <a:noFill/>
        </p:spPr>
      </p:pic>
      <p:pic>
        <p:nvPicPr>
          <p:cNvPr id="4098" name="Picture 2" descr="C:\Users\PC 02\Desktop\giorno-di-santo-stefano-budapest-2012.jpg"/>
          <p:cNvPicPr>
            <a:picLocks noChangeAspect="1" noChangeArrowheads="1"/>
          </p:cNvPicPr>
          <p:nvPr/>
        </p:nvPicPr>
        <p:blipFill>
          <a:blip r:embed="rId3" cstate="print"/>
          <a:srcRect/>
          <a:stretch>
            <a:fillRect/>
          </a:stretch>
        </p:blipFill>
        <p:spPr bwMode="auto">
          <a:xfrm>
            <a:off x="7128048" y="3448872"/>
            <a:ext cx="4016829" cy="2775263"/>
          </a:xfrm>
          <a:prstGeom prst="rect">
            <a:avLst/>
          </a:prstGeom>
          <a:noFill/>
        </p:spPr>
      </p:pic>
    </p:spTree>
    <p:extLst>
      <p:ext uri="{BB962C8B-B14F-4D97-AF65-F5344CB8AC3E}">
        <p14:creationId xmlns:p14="http://schemas.microsoft.com/office/powerpoint/2010/main" val="83063855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04181" y="345989"/>
            <a:ext cx="11987819" cy="4503597"/>
          </a:xfrm>
        </p:spPr>
        <p:txBody>
          <a:bodyPr>
            <a:normAutofit fontScale="92500" lnSpcReduction="10000"/>
          </a:bodyPr>
          <a:lstStyle/>
          <a:p>
            <a:pPr>
              <a:buNone/>
            </a:pPr>
            <a:r>
              <a:rPr lang="fr-FR" sz="4000" dirty="0" smtClean="0">
                <a:latin typeface="+mj-lt"/>
              </a:rPr>
              <a:t>Le </a:t>
            </a:r>
            <a:r>
              <a:rPr lang="fr-FR" sz="4000" b="1" dirty="0" smtClean="0">
                <a:latin typeface="+mj-lt"/>
              </a:rPr>
              <a:t>Jour de l'an</a:t>
            </a:r>
            <a:r>
              <a:rPr lang="fr-FR" sz="4000" dirty="0" smtClean="0">
                <a:latin typeface="+mj-lt"/>
              </a:rPr>
              <a:t> ou </a:t>
            </a:r>
            <a:r>
              <a:rPr lang="fr-FR" sz="4000" b="1" dirty="0" smtClean="0">
                <a:latin typeface="+mj-lt"/>
              </a:rPr>
              <a:t>Nouvel An</a:t>
            </a:r>
            <a:r>
              <a:rPr lang="fr-FR" sz="4000" dirty="0" smtClean="0">
                <a:latin typeface="+mj-lt"/>
              </a:rPr>
              <a:t> est le premier jour d'une année. Par extension le terme désigne aussi les célébrations de ce premier jour de l'année.</a:t>
            </a:r>
          </a:p>
          <a:p>
            <a:pPr>
              <a:buNone/>
            </a:pPr>
            <a:r>
              <a:rPr lang="fr-FR" sz="4000" dirty="0" smtClean="0">
                <a:latin typeface="+mj-lt"/>
              </a:rPr>
              <a:t>Comme toute date anniversaire d'un calendrier donné, le « Jour de l'an » peut sembler mobile au regard d'un calendrier fonctionnant suivant une autre logique. Par exemple, le Nouvel An du calendrier chinois (luni-solaire) apparaît comme une date mobile dans le calendrier grégorien (calendrier solaire)</a:t>
            </a:r>
          </a:p>
          <a:p>
            <a:endParaRPr lang="it-IT" dirty="0"/>
          </a:p>
        </p:txBody>
      </p:sp>
      <p:pic>
        <p:nvPicPr>
          <p:cNvPr id="3073" name="Picture 1" descr="C:\Users\PC 02\Desktop\How-to-Photograph-Fireworks.jpg"/>
          <p:cNvPicPr>
            <a:picLocks noChangeAspect="1" noChangeArrowheads="1"/>
          </p:cNvPicPr>
          <p:nvPr/>
        </p:nvPicPr>
        <p:blipFill>
          <a:blip r:embed="rId2" cstate="print"/>
          <a:srcRect/>
          <a:stretch>
            <a:fillRect/>
          </a:stretch>
        </p:blipFill>
        <p:spPr bwMode="auto">
          <a:xfrm>
            <a:off x="2188029" y="4695901"/>
            <a:ext cx="7723414" cy="181919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CFE9F88-5651-4EA7-964A-E7265B255885}"/>
              </a:ext>
            </a:extLst>
          </p:cNvPr>
          <p:cNvSpPr>
            <a:spLocks noGrp="1"/>
          </p:cNvSpPr>
          <p:nvPr>
            <p:ph type="title"/>
          </p:nvPr>
        </p:nvSpPr>
        <p:spPr>
          <a:xfrm>
            <a:off x="935666" y="365125"/>
            <a:ext cx="10418134" cy="5865554"/>
          </a:xfrm>
        </p:spPr>
        <p:txBody>
          <a:bodyPr/>
          <a:lstStyle/>
          <a:p>
            <a:pPr algn="ctr"/>
            <a:r>
              <a:rPr lang="it-IT" dirty="0">
                <a:latin typeface="Castellar" panose="020A0402060406010301" pitchFamily="18" charset="0"/>
              </a:rPr>
              <a:t>06 </a:t>
            </a:r>
            <a:r>
              <a:rPr lang="it-IT" dirty="0" err="1">
                <a:latin typeface="Castellar" panose="020A0402060406010301" pitchFamily="18" charset="0"/>
              </a:rPr>
              <a:t>janvier</a:t>
            </a:r>
            <a:r>
              <a:rPr lang="it-IT" dirty="0">
                <a:latin typeface="Castellar" panose="020A0402060406010301" pitchFamily="18" charset="0"/>
              </a:rPr>
              <a:t> : Befana</a:t>
            </a:r>
          </a:p>
        </p:txBody>
      </p:sp>
      <p:pic>
        <p:nvPicPr>
          <p:cNvPr id="5" name="Immagine 4">
            <a:extLst>
              <a:ext uri="{FF2B5EF4-FFF2-40B4-BE49-F238E27FC236}">
                <a16:creationId xmlns:a16="http://schemas.microsoft.com/office/drawing/2014/main" xmlns="" id="{44BCDBCB-D575-410F-8160-B504E36FB7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11" y="0"/>
            <a:ext cx="12184912" cy="6858000"/>
          </a:xfrm>
          <a:prstGeom prst="rect">
            <a:avLst/>
          </a:prstGeom>
        </p:spPr>
      </p:pic>
      <p:sp>
        <p:nvSpPr>
          <p:cNvPr id="6" name="Rettangolo 5">
            <a:extLst>
              <a:ext uri="{FF2B5EF4-FFF2-40B4-BE49-F238E27FC236}">
                <a16:creationId xmlns:a16="http://schemas.microsoft.com/office/drawing/2014/main" xmlns="" id="{4E6BE72E-480D-47A0-A3AD-7F531D9318B5}"/>
              </a:ext>
            </a:extLst>
          </p:cNvPr>
          <p:cNvSpPr/>
          <p:nvPr/>
        </p:nvSpPr>
        <p:spPr>
          <a:xfrm>
            <a:off x="481" y="2721923"/>
            <a:ext cx="11927474" cy="2554545"/>
          </a:xfrm>
          <a:prstGeom prst="rect">
            <a:avLst/>
          </a:prstGeom>
          <a:noFill/>
        </p:spPr>
        <p:txBody>
          <a:bodyPr wrap="square" lIns="91440" tIns="45720" rIns="91440" bIns="45720">
            <a:spAutoFit/>
          </a:bodyPr>
          <a:lstStyle/>
          <a:p>
            <a:pPr algn="ctr"/>
            <a:r>
              <a:rPr lang="it-IT" sz="8000" b="1" cap="none" spc="0" dirty="0">
                <a:ln w="12700">
                  <a:solidFill>
                    <a:schemeClr val="tx2">
                      <a:lumMod val="75000"/>
                    </a:schemeClr>
                  </a:solidFill>
                  <a:prstDash val="solid"/>
                </a:ln>
                <a:solidFill>
                  <a:schemeClr val="accent2"/>
                </a:solidFill>
                <a:effectLst>
                  <a:outerShdw dist="38100" dir="2640000" algn="bl" rotWithShape="0">
                    <a:schemeClr val="tx2">
                      <a:lumMod val="75000"/>
                    </a:schemeClr>
                  </a:outerShdw>
                </a:effectLst>
                <a:latin typeface="Adobe Caslon Pro" panose="0205050205050A020403" pitchFamily="18" charset="0"/>
              </a:rPr>
              <a:t>06 </a:t>
            </a:r>
            <a:r>
              <a:rPr lang="it-IT" sz="8000" b="1" cap="none" spc="0" dirty="0" smtClean="0">
                <a:ln w="12700">
                  <a:solidFill>
                    <a:schemeClr val="tx2">
                      <a:lumMod val="75000"/>
                    </a:schemeClr>
                  </a:solidFill>
                  <a:prstDash val="solid"/>
                </a:ln>
                <a:solidFill>
                  <a:schemeClr val="accent2"/>
                </a:solidFill>
                <a:effectLst>
                  <a:outerShdw dist="38100" dir="2640000" algn="bl" rotWithShape="0">
                    <a:schemeClr val="tx2">
                      <a:lumMod val="75000"/>
                    </a:schemeClr>
                  </a:outerShdw>
                </a:effectLst>
                <a:latin typeface="Adobe Caslon Pro" panose="0205050205050A020403" pitchFamily="18" charset="0"/>
              </a:rPr>
              <a:t>JANVIER</a:t>
            </a:r>
          </a:p>
          <a:p>
            <a:pPr algn="ctr"/>
            <a:r>
              <a:rPr lang="it-IT" sz="8000" b="1" cap="none" spc="0" dirty="0" smtClean="0">
                <a:ln w="12700">
                  <a:solidFill>
                    <a:schemeClr val="tx2">
                      <a:lumMod val="75000"/>
                    </a:schemeClr>
                  </a:solidFill>
                  <a:prstDash val="solid"/>
                </a:ln>
                <a:solidFill>
                  <a:schemeClr val="accent2"/>
                </a:solidFill>
                <a:effectLst>
                  <a:outerShdw dist="38100" dir="2640000" algn="bl" rotWithShape="0">
                    <a:schemeClr val="tx2">
                      <a:lumMod val="75000"/>
                    </a:schemeClr>
                  </a:outerShdw>
                </a:effectLst>
                <a:latin typeface="Adobe Caslon Pro" panose="0205050205050A020403" pitchFamily="18" charset="0"/>
              </a:rPr>
              <a:t> </a:t>
            </a:r>
            <a:r>
              <a:rPr lang="it-IT" sz="8000" b="1" cap="none" spc="0" dirty="0">
                <a:ln w="12700">
                  <a:solidFill>
                    <a:schemeClr val="tx2">
                      <a:lumMod val="75000"/>
                    </a:schemeClr>
                  </a:solidFill>
                  <a:prstDash val="solid"/>
                </a:ln>
                <a:solidFill>
                  <a:schemeClr val="accent2"/>
                </a:solidFill>
                <a:effectLst>
                  <a:outerShdw dist="38100" dir="2640000" algn="bl" rotWithShape="0">
                    <a:schemeClr val="tx2">
                      <a:lumMod val="75000"/>
                    </a:schemeClr>
                  </a:outerShdw>
                </a:effectLst>
                <a:latin typeface="Adobe Caslon Pro" panose="0205050205050A020403" pitchFamily="18" charset="0"/>
              </a:rPr>
              <a:t>BEFANA</a:t>
            </a:r>
          </a:p>
        </p:txBody>
      </p:sp>
    </p:spTree>
    <p:extLst>
      <p:ext uri="{BB962C8B-B14F-4D97-AF65-F5344CB8AC3E}">
        <p14:creationId xmlns:p14="http://schemas.microsoft.com/office/powerpoint/2010/main" val="241077920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53499155-3463-4124-9E13-6EAA2F22B5A9}"/>
              </a:ext>
            </a:extLst>
          </p:cNvPr>
          <p:cNvSpPr>
            <a:spLocks noGrp="1"/>
          </p:cNvSpPr>
          <p:nvPr>
            <p:ph idx="1"/>
          </p:nvPr>
        </p:nvSpPr>
        <p:spPr>
          <a:xfrm>
            <a:off x="215347" y="354758"/>
            <a:ext cx="7060096" cy="2958410"/>
          </a:xfrm>
        </p:spPr>
        <p:txBody>
          <a:bodyPr>
            <a:noAutofit/>
          </a:bodyPr>
          <a:lstStyle/>
          <a:p>
            <a:pPr marL="0" indent="0">
              <a:buNone/>
            </a:pPr>
            <a:r>
              <a:rPr lang="fr-FR" sz="4400" dirty="0">
                <a:latin typeface="+mj-lt"/>
              </a:rPr>
              <a:t>La </a:t>
            </a:r>
            <a:r>
              <a:rPr lang="fr-FR" sz="4400" dirty="0" err="1">
                <a:latin typeface="+mj-lt"/>
              </a:rPr>
              <a:t>Befana</a:t>
            </a:r>
            <a:r>
              <a:rPr lang="fr-FR" sz="4400" dirty="0">
                <a:latin typeface="+mj-lt"/>
              </a:rPr>
              <a:t> est souvent décrite comme une vieille femme volant sur son balai. Mais, à la différence d'une sorcière, elle est souvent souriante et porte une bourse et un sac plein de bonbons, de cadeaux, mais aussi de charbon.</a:t>
            </a:r>
            <a:endParaRPr lang="it-IT" sz="4400" dirty="0">
              <a:latin typeface="+mj-lt"/>
            </a:endParaRPr>
          </a:p>
        </p:txBody>
      </p:sp>
      <p:pic>
        <p:nvPicPr>
          <p:cNvPr id="15361" name="Picture 1" descr="C:\Users\PC 02\Desktop\befana.gif"/>
          <p:cNvPicPr>
            <a:picLocks noChangeAspect="1" noChangeArrowheads="1" noCrop="1"/>
          </p:cNvPicPr>
          <p:nvPr/>
        </p:nvPicPr>
        <p:blipFill>
          <a:blip r:embed="rId2" cstate="print"/>
          <a:srcRect/>
          <a:stretch>
            <a:fillRect/>
          </a:stretch>
        </p:blipFill>
        <p:spPr bwMode="auto">
          <a:xfrm>
            <a:off x="7184571" y="1505957"/>
            <a:ext cx="5007429" cy="4907612"/>
          </a:xfrm>
          <a:prstGeom prst="rect">
            <a:avLst/>
          </a:prstGeom>
          <a:noFill/>
        </p:spPr>
      </p:pic>
    </p:spTree>
    <p:extLst>
      <p:ext uri="{BB962C8B-B14F-4D97-AF65-F5344CB8AC3E}">
        <p14:creationId xmlns:p14="http://schemas.microsoft.com/office/powerpoint/2010/main" val="181393903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xmlns="" id="{AD17282B-A6CD-43F6-9B61-5ED583D42268}"/>
              </a:ext>
            </a:extLst>
          </p:cNvPr>
          <p:cNvSpPr/>
          <p:nvPr/>
        </p:nvSpPr>
        <p:spPr>
          <a:xfrm flipV="1">
            <a:off x="13115499" y="2866030"/>
            <a:ext cx="115828550" cy="253916"/>
          </a:xfrm>
          <a:prstGeom prst="rect">
            <a:avLst/>
          </a:prstGeom>
          <a:noFill/>
        </p:spPr>
        <p:txBody>
          <a:bodyPr wrap="square" lIns="91440" tIns="45720" rIns="91440" bIns="45720">
            <a:spAutoFit/>
          </a:bodyPr>
          <a:lstStyle/>
          <a:p>
            <a:r>
              <a:rPr lang="fr-FR" sz="1050" dirty="0">
                <a:latin typeface="Cambria" panose="02040503050406030204" pitchFamily="18" charset="0"/>
                <a:ea typeface="Adobe Fan Heiti Std B" panose="020B0700000000000000" pitchFamily="34" charset="-128"/>
              </a:rPr>
              <a:t>La </a:t>
            </a:r>
            <a:r>
              <a:rPr lang="fr-FR" sz="1050" dirty="0" err="1">
                <a:latin typeface="Cambria" panose="02040503050406030204" pitchFamily="18" charset="0"/>
                <a:ea typeface="Adobe Fan Heiti Std B" panose="020B0700000000000000" pitchFamily="34" charset="-128"/>
              </a:rPr>
              <a:t>Befana</a:t>
            </a:r>
            <a:r>
              <a:rPr lang="fr-FR" sz="1050" dirty="0">
                <a:latin typeface="Cambria" panose="02040503050406030204" pitchFamily="18" charset="0"/>
                <a:ea typeface="Adobe Fan Heiti Std B" panose="020B0700000000000000" pitchFamily="34" charset="-128"/>
              </a:rPr>
              <a:t> appartient aux figures folkloriques, pourvue de dons, liés à la fête de la nativité. La légende dit que la </a:t>
            </a:r>
            <a:r>
              <a:rPr lang="fr-FR" sz="1050" dirty="0" err="1">
                <a:latin typeface="Cambria" panose="02040503050406030204" pitchFamily="18" charset="0"/>
                <a:ea typeface="Adobe Fan Heiti Std B" panose="020B0700000000000000" pitchFamily="34" charset="-128"/>
              </a:rPr>
              <a:t>Befana</a:t>
            </a:r>
            <a:r>
              <a:rPr lang="fr-FR" sz="1050" dirty="0">
                <a:latin typeface="Cambria" panose="02040503050406030204" pitchFamily="18" charset="0"/>
                <a:ea typeface="Adobe Fan Heiti Std B" panose="020B0700000000000000" pitchFamily="34" charset="-128"/>
              </a:rPr>
              <a:t> passe dans chaque maison où vivent des enfants la nuit précédant l'Épiphanie (le 6 janvier).Ces derniers accrochent une chaussette non loin de la cheminée ou de la fenêtre. Pour ceux ayant été bons et gentils au long de l'année, la </a:t>
            </a:r>
            <a:r>
              <a:rPr lang="fr-FR" sz="1050" dirty="0" err="1">
                <a:latin typeface="Cambria" panose="02040503050406030204" pitchFamily="18" charset="0"/>
                <a:ea typeface="Adobe Fan Heiti Std B" panose="020B0700000000000000" pitchFamily="34" charset="-128"/>
              </a:rPr>
              <a:t>Befana</a:t>
            </a:r>
            <a:r>
              <a:rPr lang="fr-FR" sz="1050" dirty="0">
                <a:latin typeface="Cambria" panose="02040503050406030204" pitchFamily="18" charset="0"/>
                <a:ea typeface="Adobe Fan Heiti Std B" panose="020B0700000000000000" pitchFamily="34" charset="-128"/>
              </a:rPr>
              <a:t> dépose dans leur chaussette des caramels ou des chocolats, en revanche, pour ceux qui n'ont pas été gentils elle remplit les chaussettes de charbon (En réalité il s'agit aujourd'hui de sucre noir comestible ou de la réglisse qui ressemble au charbon).</a:t>
            </a:r>
            <a:endParaRPr lang="it-IT" sz="1050" dirty="0">
              <a:latin typeface="Cambria" panose="02040503050406030204" pitchFamily="18" charset="0"/>
              <a:ea typeface="Adobe Fan Heiti Std B" panose="020B0700000000000000" pitchFamily="34" charset="-128"/>
            </a:endParaRPr>
          </a:p>
        </p:txBody>
      </p:sp>
      <p:sp>
        <p:nvSpPr>
          <p:cNvPr id="9" name="CasellaDiTesto 8">
            <a:extLst>
              <a:ext uri="{FF2B5EF4-FFF2-40B4-BE49-F238E27FC236}">
                <a16:creationId xmlns:a16="http://schemas.microsoft.com/office/drawing/2014/main" xmlns="" id="{43972993-851E-4E9A-8D3D-8C613B945CF4}"/>
              </a:ext>
            </a:extLst>
          </p:cNvPr>
          <p:cNvSpPr txBox="1"/>
          <p:nvPr/>
        </p:nvSpPr>
        <p:spPr>
          <a:xfrm>
            <a:off x="207397" y="266542"/>
            <a:ext cx="6223379" cy="5262979"/>
          </a:xfrm>
          <a:prstGeom prst="rect">
            <a:avLst/>
          </a:prstGeom>
          <a:noFill/>
        </p:spPr>
        <p:txBody>
          <a:bodyPr wrap="square" rtlCol="0">
            <a:spAutoFit/>
          </a:bodyPr>
          <a:lstStyle/>
          <a:p>
            <a:r>
              <a:rPr lang="fr-FR" sz="2400" dirty="0">
                <a:latin typeface="+mj-lt"/>
                <a:ea typeface="Adobe Fan Heiti Std B" panose="020B0700000000000000" pitchFamily="34" charset="-128"/>
              </a:rPr>
              <a:t>La </a:t>
            </a:r>
            <a:r>
              <a:rPr lang="fr-FR" sz="2400" dirty="0" err="1">
                <a:latin typeface="+mj-lt"/>
                <a:ea typeface="Adobe Fan Heiti Std B" panose="020B0700000000000000" pitchFamily="34" charset="-128"/>
              </a:rPr>
              <a:t>Befana</a:t>
            </a:r>
            <a:r>
              <a:rPr lang="fr-FR" sz="2400" dirty="0">
                <a:latin typeface="+mj-lt"/>
                <a:ea typeface="Adobe Fan Heiti Std B" panose="020B0700000000000000" pitchFamily="34" charset="-128"/>
              </a:rPr>
              <a:t> appartient aux figures folkloriques, pourvue de dons, liés à la fête de la nativité</a:t>
            </a:r>
            <a:r>
              <a:rPr lang="fr-FR" sz="2400" dirty="0" smtClean="0">
                <a:latin typeface="+mj-lt"/>
                <a:ea typeface="Adobe Fan Heiti Std B" panose="020B0700000000000000" pitchFamily="34" charset="-128"/>
              </a:rPr>
              <a:t>.</a:t>
            </a:r>
          </a:p>
          <a:p>
            <a:r>
              <a:rPr lang="fr-FR" sz="2400" dirty="0" smtClean="0">
                <a:latin typeface="+mj-lt"/>
                <a:ea typeface="Adobe Fan Heiti Std B" panose="020B0700000000000000" pitchFamily="34" charset="-128"/>
              </a:rPr>
              <a:t> </a:t>
            </a:r>
          </a:p>
          <a:p>
            <a:r>
              <a:rPr lang="fr-FR" sz="2400" dirty="0" smtClean="0">
                <a:latin typeface="+mj-lt"/>
                <a:ea typeface="Adobe Fan Heiti Std B" panose="020B0700000000000000" pitchFamily="34" charset="-128"/>
              </a:rPr>
              <a:t>La </a:t>
            </a:r>
            <a:r>
              <a:rPr lang="fr-FR" sz="2400" dirty="0">
                <a:latin typeface="+mj-lt"/>
                <a:ea typeface="Adobe Fan Heiti Std B" panose="020B0700000000000000" pitchFamily="34" charset="-128"/>
              </a:rPr>
              <a:t>légende dit que la </a:t>
            </a:r>
            <a:r>
              <a:rPr lang="fr-FR" sz="2400" dirty="0" err="1">
                <a:latin typeface="+mj-lt"/>
                <a:ea typeface="Adobe Fan Heiti Std B" panose="020B0700000000000000" pitchFamily="34" charset="-128"/>
              </a:rPr>
              <a:t>Befana</a:t>
            </a:r>
            <a:r>
              <a:rPr lang="fr-FR" sz="2400" dirty="0">
                <a:latin typeface="+mj-lt"/>
                <a:ea typeface="Adobe Fan Heiti Std B" panose="020B0700000000000000" pitchFamily="34" charset="-128"/>
              </a:rPr>
              <a:t> passe dans chaque maison où vivent des enfants la nuit précédant l'Épiphanie (le 6 janvier</a:t>
            </a:r>
            <a:r>
              <a:rPr lang="fr-FR" sz="2400" dirty="0" smtClean="0">
                <a:latin typeface="+mj-lt"/>
                <a:ea typeface="Adobe Fan Heiti Std B" panose="020B0700000000000000" pitchFamily="34" charset="-128"/>
              </a:rPr>
              <a:t>).</a:t>
            </a:r>
          </a:p>
          <a:p>
            <a:endParaRPr lang="fr-FR" sz="2400" dirty="0" smtClean="0">
              <a:latin typeface="+mj-lt"/>
              <a:ea typeface="Adobe Fan Heiti Std B" panose="020B0700000000000000" pitchFamily="34" charset="-128"/>
            </a:endParaRPr>
          </a:p>
          <a:p>
            <a:r>
              <a:rPr lang="fr-FR" sz="2400" dirty="0" smtClean="0">
                <a:latin typeface="+mj-lt"/>
                <a:ea typeface="Adobe Fan Heiti Std B" panose="020B0700000000000000" pitchFamily="34" charset="-128"/>
              </a:rPr>
              <a:t>Ces </a:t>
            </a:r>
            <a:r>
              <a:rPr lang="fr-FR" sz="2400" dirty="0">
                <a:latin typeface="+mj-lt"/>
                <a:ea typeface="Adobe Fan Heiti Std B" panose="020B0700000000000000" pitchFamily="34" charset="-128"/>
              </a:rPr>
              <a:t>derniers accrochent une chaussette non loin de la cheminée ou de la fenêtre. </a:t>
            </a:r>
            <a:endParaRPr lang="fr-FR" sz="2400" dirty="0" smtClean="0">
              <a:latin typeface="+mj-lt"/>
              <a:ea typeface="Adobe Fan Heiti Std B" panose="020B0700000000000000" pitchFamily="34" charset="-128"/>
            </a:endParaRPr>
          </a:p>
          <a:p>
            <a:r>
              <a:rPr lang="fr-FR" sz="2400" dirty="0" smtClean="0">
                <a:latin typeface="+mj-lt"/>
                <a:ea typeface="Adobe Fan Heiti Std B" panose="020B0700000000000000" pitchFamily="34" charset="-128"/>
              </a:rPr>
              <a:t>Pour </a:t>
            </a:r>
            <a:r>
              <a:rPr lang="fr-FR" sz="2400" dirty="0">
                <a:latin typeface="+mj-lt"/>
                <a:ea typeface="Adobe Fan Heiti Std B" panose="020B0700000000000000" pitchFamily="34" charset="-128"/>
              </a:rPr>
              <a:t>ceux ayant été bons et gentils au long de l'année, la </a:t>
            </a:r>
            <a:r>
              <a:rPr lang="fr-FR" sz="2400" dirty="0" err="1">
                <a:latin typeface="+mj-lt"/>
                <a:ea typeface="Adobe Fan Heiti Std B" panose="020B0700000000000000" pitchFamily="34" charset="-128"/>
              </a:rPr>
              <a:t>Befana</a:t>
            </a:r>
            <a:r>
              <a:rPr lang="fr-FR" sz="2400" dirty="0">
                <a:latin typeface="+mj-lt"/>
                <a:ea typeface="Adobe Fan Heiti Std B" panose="020B0700000000000000" pitchFamily="34" charset="-128"/>
              </a:rPr>
              <a:t> dépose dans </a:t>
            </a:r>
            <a:r>
              <a:rPr lang="fr-FR" sz="2400" dirty="0" smtClean="0">
                <a:latin typeface="+mj-lt"/>
                <a:ea typeface="Adobe Fan Heiti Std B" panose="020B0700000000000000" pitchFamily="34" charset="-128"/>
              </a:rPr>
              <a:t>leurs chaussettes </a:t>
            </a:r>
            <a:r>
              <a:rPr lang="fr-FR" sz="2400" dirty="0">
                <a:latin typeface="+mj-lt"/>
                <a:ea typeface="Adobe Fan Heiti Std B" panose="020B0700000000000000" pitchFamily="34" charset="-128"/>
              </a:rPr>
              <a:t>des </a:t>
            </a:r>
            <a:r>
              <a:rPr lang="fr-FR" sz="2400" dirty="0" smtClean="0">
                <a:latin typeface="+mj-lt"/>
                <a:ea typeface="Adobe Fan Heiti Std B" panose="020B0700000000000000" pitchFamily="34" charset="-128"/>
              </a:rPr>
              <a:t>bonbons </a:t>
            </a:r>
            <a:r>
              <a:rPr lang="fr-FR" sz="2400" dirty="0">
                <a:latin typeface="+mj-lt"/>
                <a:ea typeface="Adobe Fan Heiti Std B" panose="020B0700000000000000" pitchFamily="34" charset="-128"/>
              </a:rPr>
              <a:t>ou des chocolats, en revanche, pour ceux qui n'ont pas été gentils elle remplit les chaussettes de </a:t>
            </a:r>
            <a:r>
              <a:rPr lang="fr-FR" sz="2400" dirty="0" smtClean="0">
                <a:latin typeface="+mj-lt"/>
                <a:ea typeface="Adobe Fan Heiti Std B" panose="020B0700000000000000" pitchFamily="34" charset="-128"/>
              </a:rPr>
              <a:t>charbon de </a:t>
            </a:r>
            <a:r>
              <a:rPr lang="fr-FR" sz="2400" dirty="0">
                <a:latin typeface="+mj-lt"/>
                <a:ea typeface="Adobe Fan Heiti Std B" panose="020B0700000000000000" pitchFamily="34" charset="-128"/>
              </a:rPr>
              <a:t>sucre noir </a:t>
            </a:r>
            <a:r>
              <a:rPr lang="fr-FR" sz="2400" dirty="0" smtClean="0">
                <a:latin typeface="+mj-lt"/>
                <a:ea typeface="Adobe Fan Heiti Std B" panose="020B0700000000000000" pitchFamily="34" charset="-128"/>
              </a:rPr>
              <a:t>comestible.</a:t>
            </a:r>
            <a:endParaRPr lang="it-IT" sz="2400" dirty="0">
              <a:latin typeface="+mj-lt"/>
              <a:ea typeface="Adobe Fan Heiti Std B" panose="020B0700000000000000" pitchFamily="34" charset="-128"/>
            </a:endParaRPr>
          </a:p>
        </p:txBody>
      </p:sp>
      <p:pic>
        <p:nvPicPr>
          <p:cNvPr id="2052" name="Picture 4" descr="Immagine correlata">
            <a:extLst>
              <a:ext uri="{FF2B5EF4-FFF2-40B4-BE49-F238E27FC236}">
                <a16:creationId xmlns:a16="http://schemas.microsoft.com/office/drawing/2014/main" xmlns="" id="{7C846A16-FE95-4751-873B-CCAF847DA4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11108">
            <a:off x="6814471" y="3828516"/>
            <a:ext cx="3124687" cy="2230451"/>
          </a:xfrm>
          <a:prstGeom prst="rect">
            <a:avLst/>
          </a:prstGeom>
          <a:noFill/>
          <a:extLst>
            <a:ext uri="{909E8E84-426E-40DD-AFC4-6F175D3DCCD1}">
              <a14:hiddenFill xmlns:a14="http://schemas.microsoft.com/office/drawing/2010/main">
                <a:solidFill>
                  <a:srgbClr val="FFFFFF"/>
                </a:solidFill>
              </a14:hiddenFill>
            </a:ext>
          </a:extLst>
        </p:spPr>
      </p:pic>
      <p:sp>
        <p:nvSpPr>
          <p:cNvPr id="22530" name="AutoShape 2" descr="Risultati immagini per caramelle con fondo bian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2532" name="AutoShape 4" descr="Risultati immagini per caramelle con fondo bian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2533" name="Picture 5" descr="C:\Users\PC 03\Desktop\download.jpg"/>
          <p:cNvPicPr>
            <a:picLocks noChangeAspect="1" noChangeArrowheads="1"/>
          </p:cNvPicPr>
          <p:nvPr/>
        </p:nvPicPr>
        <p:blipFill>
          <a:blip r:embed="rId3" cstate="print"/>
          <a:srcRect/>
          <a:stretch>
            <a:fillRect/>
          </a:stretch>
        </p:blipFill>
        <p:spPr bwMode="auto">
          <a:xfrm rot="10800000">
            <a:off x="8756591" y="0"/>
            <a:ext cx="3435409" cy="2485467"/>
          </a:xfrm>
          <a:prstGeom prst="rect">
            <a:avLst/>
          </a:prstGeom>
          <a:noFill/>
        </p:spPr>
      </p:pic>
      <p:pic>
        <p:nvPicPr>
          <p:cNvPr id="22534" name="Picture 6" descr="C:\Users\PC 03\Desktop\download.jpg"/>
          <p:cNvPicPr>
            <a:picLocks noChangeAspect="1" noChangeArrowheads="1"/>
          </p:cNvPicPr>
          <p:nvPr/>
        </p:nvPicPr>
        <p:blipFill>
          <a:blip r:embed="rId3" cstate="print"/>
          <a:srcRect/>
          <a:stretch>
            <a:fillRect/>
          </a:stretch>
        </p:blipFill>
        <p:spPr bwMode="auto">
          <a:xfrm rot="16200000">
            <a:off x="9416560" y="4082558"/>
            <a:ext cx="3220732" cy="2330151"/>
          </a:xfrm>
          <a:prstGeom prst="rect">
            <a:avLst/>
          </a:prstGeom>
          <a:noFill/>
        </p:spPr>
      </p:pic>
    </p:spTree>
    <p:extLst>
      <p:ext uri="{BB962C8B-B14F-4D97-AF65-F5344CB8AC3E}">
        <p14:creationId xmlns:p14="http://schemas.microsoft.com/office/powerpoint/2010/main" val="133030072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051" name="Picture 3" descr="C:\Users\PC 02\Desktop\557e236dc246d16c505cc305f9d0f7e6.jpg"/>
          <p:cNvPicPr>
            <a:picLocks noChangeAspect="1" noChangeArrowheads="1"/>
          </p:cNvPicPr>
          <p:nvPr/>
        </p:nvPicPr>
        <p:blipFill>
          <a:blip r:embed="rId2" cstate="print"/>
          <a:srcRect/>
          <a:stretch>
            <a:fillRect/>
          </a:stretch>
        </p:blipFill>
        <p:spPr bwMode="auto">
          <a:xfrm>
            <a:off x="0" y="0"/>
            <a:ext cx="12191999" cy="6858000"/>
          </a:xfrm>
          <a:prstGeom prst="rect">
            <a:avLst/>
          </a:prstGeom>
          <a:noFill/>
        </p:spPr>
      </p:pic>
      <p:sp>
        <p:nvSpPr>
          <p:cNvPr id="9" name="Rettangolo 8"/>
          <p:cNvSpPr/>
          <p:nvPr/>
        </p:nvSpPr>
        <p:spPr>
          <a:xfrm>
            <a:off x="2574471" y="2615978"/>
            <a:ext cx="6096000" cy="1723549"/>
          </a:xfrm>
          <a:prstGeom prst="rect">
            <a:avLst/>
          </a:prstGeom>
        </p:spPr>
        <p:txBody>
          <a:bodyPr>
            <a:spAutoFit/>
          </a:bodyPr>
          <a:lstStyle/>
          <a:p>
            <a:pPr algn="ctr"/>
            <a:r>
              <a:rPr lang="it-IT" b="1" dirty="0" smtClean="0"/>
              <a:t/>
            </a:r>
            <a:br>
              <a:rPr lang="it-IT" b="1" dirty="0" smtClean="0"/>
            </a:br>
            <a:r>
              <a:rPr lang="it-IT" sz="4400" b="1" dirty="0" smtClean="0"/>
              <a:t>27 JANVIER</a:t>
            </a:r>
          </a:p>
          <a:p>
            <a:pPr algn="ctr"/>
            <a:r>
              <a:rPr lang="it-IT" sz="4400" b="1" dirty="0" smtClean="0"/>
              <a:t>Jour de la mémoire</a:t>
            </a:r>
            <a:endParaRPr lang="it-IT" sz="44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274410"/>
            <a:ext cx="8746671" cy="5051123"/>
          </a:xfrm>
        </p:spPr>
        <p:txBody>
          <a:bodyPr>
            <a:noAutofit/>
          </a:bodyPr>
          <a:lstStyle/>
          <a:p>
            <a:pPr>
              <a:buNone/>
            </a:pPr>
            <a:r>
              <a:rPr lang="fr-FR" dirty="0" smtClean="0">
                <a:latin typeface="+mj-lt"/>
              </a:rPr>
              <a:t>La </a:t>
            </a:r>
            <a:r>
              <a:rPr lang="fr-FR" b="1" dirty="0" smtClean="0">
                <a:latin typeface="+mj-lt"/>
              </a:rPr>
              <a:t>Journée internationale dédiée à la mémoire des victimes de l’Holocauste</a:t>
            </a:r>
            <a:r>
              <a:rPr lang="fr-FR" dirty="0" smtClean="0">
                <a:latin typeface="+mj-lt"/>
              </a:rPr>
              <a:t>,  est une journée internationale du souvenir de l’Holocauste et de prévention des crimes contre l’humanité instituée à initiative des ministres de l’Éducation des États membres du Conseil de l’Europe en octobre 2002 et suivie par l'Organisation des Nations unies.</a:t>
            </a:r>
          </a:p>
          <a:p>
            <a:pPr>
              <a:buNone/>
            </a:pPr>
            <a:r>
              <a:rPr lang="fr-FR" dirty="0" smtClean="0">
                <a:latin typeface="+mj-lt"/>
              </a:rPr>
              <a:t> Par une résolution intitulée « Mémoire de l’Holocauste » adoptée le 1</a:t>
            </a:r>
            <a:r>
              <a:rPr lang="fr-FR" baseline="30000" dirty="0" smtClean="0">
                <a:latin typeface="+mj-lt"/>
              </a:rPr>
              <a:t>er</a:t>
            </a:r>
            <a:r>
              <a:rPr lang="fr-FR" dirty="0" smtClean="0">
                <a:latin typeface="+mj-lt"/>
              </a:rPr>
              <a:t>novembre 2005, l’Assemblée générale a décidé que les Nations Unies la célèbreraient chaque année, le 27 janvier, à la date d’anniversaire de la libération du camp </a:t>
            </a:r>
            <a:r>
              <a:rPr lang="fr-FR" sz="3200" dirty="0" smtClean="0">
                <a:latin typeface="+mj-lt"/>
              </a:rPr>
              <a:t>d’Auschwitz.</a:t>
            </a:r>
            <a:endParaRPr lang="it-IT" sz="3200" dirty="0">
              <a:latin typeface="+mj-lt"/>
            </a:endParaRPr>
          </a:p>
        </p:txBody>
      </p:sp>
      <p:pic>
        <p:nvPicPr>
          <p:cNvPr id="31746" name="Picture 2" descr="C:\Users\PC 02\Desktop\images.jpg"/>
          <p:cNvPicPr>
            <a:picLocks noChangeAspect="1" noChangeArrowheads="1"/>
          </p:cNvPicPr>
          <p:nvPr/>
        </p:nvPicPr>
        <p:blipFill>
          <a:blip r:embed="rId2" cstate="print"/>
          <a:srcRect/>
          <a:stretch>
            <a:fillRect/>
          </a:stretch>
        </p:blipFill>
        <p:spPr bwMode="auto">
          <a:xfrm rot="317027">
            <a:off x="8660266" y="1222148"/>
            <a:ext cx="3226933" cy="1751460"/>
          </a:xfrm>
          <a:prstGeom prst="rect">
            <a:avLst/>
          </a:prstGeom>
          <a:noFill/>
        </p:spPr>
      </p:pic>
      <p:pic>
        <p:nvPicPr>
          <p:cNvPr id="31747" name="Picture 3" descr="C:\Users\PC 02\Desktop\giorno_della_memoria.jpg"/>
          <p:cNvPicPr>
            <a:picLocks noChangeAspect="1" noChangeArrowheads="1"/>
          </p:cNvPicPr>
          <p:nvPr/>
        </p:nvPicPr>
        <p:blipFill>
          <a:blip r:embed="rId3" cstate="print"/>
          <a:srcRect/>
          <a:stretch>
            <a:fillRect/>
          </a:stretch>
        </p:blipFill>
        <p:spPr bwMode="auto">
          <a:xfrm rot="20519781">
            <a:off x="8645536" y="4153845"/>
            <a:ext cx="3026879" cy="1941003"/>
          </a:xfrm>
          <a:prstGeom prst="rect">
            <a:avLst/>
          </a:prstGeom>
          <a:noFill/>
          <a:ln>
            <a:solidFill>
              <a:schemeClr val="tx1"/>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TotalTime>
  <Words>718</Words>
  <Application>Microsoft Office PowerPoint</Application>
  <PresentationFormat>Personalizzato</PresentationFormat>
  <Paragraphs>83</Paragraphs>
  <Slides>31</Slides>
  <Notes>0</Notes>
  <HiddenSlides>0</HiddenSlides>
  <MMClips>0</MMClips>
  <ScaleCrop>false</ScaleCrop>
  <HeadingPairs>
    <vt:vector size="4" baseType="variant">
      <vt:variant>
        <vt:lpstr>Tema</vt:lpstr>
      </vt:variant>
      <vt:variant>
        <vt:i4>1</vt:i4>
      </vt:variant>
      <vt:variant>
        <vt:lpstr>Titoli diapositive</vt:lpstr>
      </vt:variant>
      <vt:variant>
        <vt:i4>31</vt:i4>
      </vt:variant>
    </vt:vector>
  </HeadingPairs>
  <TitlesOfParts>
    <vt:vector size="32" baseType="lpstr">
      <vt:lpstr>Tema di Office</vt:lpstr>
      <vt:lpstr>Presentazione standard di PowerPoint</vt:lpstr>
      <vt:lpstr>Presentazione standard di PowerPoint</vt:lpstr>
      <vt:lpstr>Presentazione standard di PowerPoint</vt:lpstr>
      <vt:lpstr>Presentazione standard di PowerPoint</vt:lpstr>
      <vt:lpstr>06 janvier : Befana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Fête de la République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Fêtes italiennes</dc:title>
  <dc:creator>valentina zelinska</dc:creator>
  <cp:lastModifiedBy>Anna</cp:lastModifiedBy>
  <cp:revision>61</cp:revision>
  <dcterms:created xsi:type="dcterms:W3CDTF">2018-04-18T13:47:25Z</dcterms:created>
  <dcterms:modified xsi:type="dcterms:W3CDTF">2019-10-12T14:15:40Z</dcterms:modified>
</cp:coreProperties>
</file>