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5CF"/>
    <a:srgbClr val="FF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3333" autoAdjust="0"/>
  </p:normalViewPr>
  <p:slideViewPr>
    <p:cSldViewPr>
      <p:cViewPr varScale="1">
        <p:scale>
          <a:sx n="60" d="100"/>
          <a:sy n="60" d="100"/>
        </p:scale>
        <p:origin x="-72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58A09-6041-48F4-8D0A-9930619B87E9}" type="datetimeFigureOut">
              <a:rPr lang="it-IT" smtClean="0"/>
              <a:pPr/>
              <a:t>21/04/2018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953A4-F236-4E70-B068-DF354199B9C4}" type="slidenum">
              <a:rPr lang="it-IT" smtClean="0"/>
              <a:pPr/>
              <a:t>‹N›</a:t>
            </a:fld>
            <a:endParaRPr lang="it-IT"/>
          </a:p>
        </p:txBody>
      </p:sp>
    </p:spTree>
    <p:extLst>
      <p:ext uri="{BB962C8B-B14F-4D97-AF65-F5344CB8AC3E}">
        <p14:creationId xmlns:p14="http://schemas.microsoft.com/office/powerpoint/2010/main" val="405841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21/04/2018</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83769" y="116634"/>
            <a:ext cx="4404742"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5" y="154746"/>
            <a:ext cx="18002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5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A58FE7E-4CDC-4F95-AD00-58D03813A608}" type="datetimeFigureOut">
              <a:rPr lang="it-IT" smtClean="0"/>
              <a:pPr/>
              <a:t>21/04/2018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27F7CB-FA70-499E-A0B9-EFC1E305E2D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8FE7E-4CDC-4F95-AD00-58D03813A608}" type="datetimeFigureOut">
              <a:rPr lang="it-IT" smtClean="0"/>
              <a:pPr/>
              <a:t>21/04/2018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F7CB-FA70-499E-A0B9-EFC1E305E2D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39553" y="1700808"/>
            <a:ext cx="8136904" cy="2952328"/>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(2016-2019)</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755576" y="4869162"/>
            <a:ext cx="6912768" cy="1200329"/>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rPr>
              <a:t>Titre du projet</a:t>
            </a:r>
          </a:p>
          <a:p>
            <a:pPr algn="ctr"/>
            <a:r>
              <a:rPr lang="fr-FR" sz="3600" b="1" dirty="0" smtClean="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102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7" y="188640"/>
            <a:ext cx="106442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3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5508104" y="4265712"/>
            <a:ext cx="3310136" cy="2592288"/>
          </a:xfrm>
        </p:spPr>
        <p:txBody>
          <a:bodyPr>
            <a:normAutofit/>
          </a:bodyPr>
          <a:lstStyle/>
          <a:p>
            <a:r>
              <a:rPr lang="it-IT" sz="4800" b="1" i="1" dirty="0" smtClean="0">
                <a:solidFill>
                  <a:schemeClr val="bg2">
                    <a:lumMod val="60000"/>
                    <a:lumOff val="40000"/>
                  </a:schemeClr>
                </a:solidFill>
                <a:latin typeface="Californian FB" pitchFamily="18" charset="0"/>
              </a:rPr>
              <a:t>Welcome to </a:t>
            </a:r>
            <a:r>
              <a:rPr lang="it-IT" sz="4800" i="1" dirty="0" smtClean="0">
                <a:solidFill>
                  <a:schemeClr val="bg2">
                    <a:lumMod val="60000"/>
                    <a:lumOff val="40000"/>
                  </a:schemeClr>
                </a:solidFill>
                <a:effectLst>
                  <a:outerShdw blurRad="38100" dist="38100" dir="2700000" algn="tl">
                    <a:srgbClr val="000000">
                      <a:alpha val="43137"/>
                    </a:srgbClr>
                  </a:outerShdw>
                </a:effectLst>
                <a:latin typeface="Algerian" pitchFamily="82" charset="0"/>
              </a:rPr>
              <a:t>Campania</a:t>
            </a:r>
            <a:endParaRPr lang="it-IT" sz="4800" i="1" dirty="0">
              <a:solidFill>
                <a:schemeClr val="bg2">
                  <a:lumMod val="60000"/>
                  <a:lumOff val="40000"/>
                </a:schemeClr>
              </a:solidFill>
              <a:effectLst>
                <a:outerShdw blurRad="38100" dist="38100" dir="2700000" algn="tl">
                  <a:srgbClr val="000000">
                    <a:alpha val="43137"/>
                  </a:srgbClr>
                </a:outerShdw>
              </a:effectLst>
              <a:latin typeface="Algerian" pitchFamily="82" charset="0"/>
            </a:endParaRPr>
          </a:p>
        </p:txBody>
      </p:sp>
      <p:pic>
        <p:nvPicPr>
          <p:cNvPr id="6" name="Immagine 5" descr="c_campania.gif"/>
          <p:cNvPicPr>
            <a:picLocks noChangeAspect="1"/>
          </p:cNvPicPr>
          <p:nvPr/>
        </p:nvPicPr>
        <p:blipFill>
          <a:blip r:embed="rId2" cstate="print"/>
          <a:stretch>
            <a:fillRect/>
          </a:stretch>
        </p:blipFill>
        <p:spPr>
          <a:xfrm>
            <a:off x="323527" y="908720"/>
            <a:ext cx="4495357"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672">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641"/>
            <a:ext cx="3024336" cy="5616624"/>
          </a:xfrm>
        </p:spPr>
        <p:txBody>
          <a:bodyPr>
            <a:normAutofit/>
          </a:bodyPr>
          <a:lstStyle/>
          <a:p>
            <a:pPr algn="ctr">
              <a:buNone/>
            </a:pPr>
            <a:r>
              <a:rPr lang="it-IT" dirty="0" smtClean="0">
                <a:solidFill>
                  <a:schemeClr val="accent1"/>
                </a:solidFill>
                <a:latin typeface="Algerian" pitchFamily="82" charset="0"/>
                <a:ea typeface="Verdana" pitchFamily="34" charset="0"/>
                <a:cs typeface="Verdana" pitchFamily="34" charset="0"/>
              </a:rPr>
              <a:t> </a:t>
            </a:r>
            <a:r>
              <a:rPr lang="it-IT" dirty="0" smtClean="0">
                <a:solidFill>
                  <a:schemeClr val="accent1"/>
                </a:solidFill>
                <a:latin typeface="Algerian" pitchFamily="82" charset="0"/>
                <a:ea typeface="Verdana" pitchFamily="34" charset="0"/>
                <a:cs typeface="David" pitchFamily="34" charset="-79"/>
              </a:rPr>
              <a:t>Campania </a:t>
            </a:r>
            <a:r>
              <a:rPr lang="it-IT" sz="1800" dirty="0" smtClean="0">
                <a:solidFill>
                  <a:schemeClr val="bg1">
                    <a:lumMod val="95000"/>
                    <a:lumOff val="5000"/>
                  </a:schemeClr>
                </a:solidFill>
                <a:latin typeface="David" pitchFamily="34" charset="-79"/>
                <a:ea typeface="Verdana" pitchFamily="34" charset="0"/>
                <a:cs typeface="David" pitchFamily="34" charset="-79"/>
              </a:rPr>
              <a:t>is a region situated in the South of Italy. The mountains calcaree created many gulfs and beautiful peninsules, like Sorrento. Campania is located among four gulfs,</a:t>
            </a:r>
            <a:r>
              <a:rPr lang="it-IT" sz="1800" dirty="0" err="1" smtClean="0">
                <a:solidFill>
                  <a:schemeClr val="bg1">
                    <a:lumMod val="95000"/>
                    <a:lumOff val="5000"/>
                  </a:schemeClr>
                </a:solidFill>
                <a:latin typeface="David" pitchFamily="34" charset="-79"/>
                <a:ea typeface="Verdana" pitchFamily="34" charset="0"/>
                <a:cs typeface="David" pitchFamily="34" charset="-79"/>
              </a:rPr>
              <a:t>such</a:t>
            </a:r>
            <a:r>
              <a:rPr lang="it-IT" sz="1800" dirty="0" smtClean="0">
                <a:solidFill>
                  <a:schemeClr val="bg1">
                    <a:lumMod val="95000"/>
                    <a:lumOff val="5000"/>
                  </a:schemeClr>
                </a:solidFill>
                <a:latin typeface="David" pitchFamily="34" charset="-79"/>
                <a:ea typeface="Verdana" pitchFamily="34" charset="0"/>
                <a:cs typeface="David" pitchFamily="34" charset="-79"/>
              </a:rPr>
              <a:t> as; Gaeta, Naples, Salerno and Policastro.The isles, located in the gulf of Naples,are: Nisida, Procida, Vivara, Ischia, Capri and Li Galli. The territory is dominated by an inactive vulcan: Vesuvio.</a:t>
            </a:r>
            <a:endParaRPr lang="it-IT" sz="1800" dirty="0">
              <a:solidFill>
                <a:schemeClr val="bg1">
                  <a:lumMod val="95000"/>
                  <a:lumOff val="5000"/>
                </a:schemeClr>
              </a:solidFill>
              <a:latin typeface="David" pitchFamily="34" charset="-79"/>
              <a:ea typeface="Verdana" pitchFamily="34" charset="0"/>
              <a:cs typeface="David" pitchFamily="34" charset="-79"/>
            </a:endParaRPr>
          </a:p>
        </p:txBody>
      </p:sp>
      <p:sp>
        <p:nvSpPr>
          <p:cNvPr id="4" name="CasellaDiTesto 3"/>
          <p:cNvSpPr txBox="1"/>
          <p:nvPr/>
        </p:nvSpPr>
        <p:spPr>
          <a:xfrm>
            <a:off x="5652120" y="260648"/>
            <a:ext cx="3240360" cy="769441"/>
          </a:xfrm>
          <a:prstGeom prst="rect">
            <a:avLst/>
          </a:prstGeom>
          <a:noFill/>
        </p:spPr>
        <p:txBody>
          <a:bodyPr wrap="square" rtlCol="0">
            <a:spAutoFit/>
          </a:bodyPr>
          <a:lstStyle/>
          <a:p>
            <a:r>
              <a:rPr lang="it-IT" sz="4400" dirty="0" err="1" smtClean="0">
                <a:solidFill>
                  <a:schemeClr val="bg2">
                    <a:lumMod val="20000"/>
                    <a:lumOff val="80000"/>
                  </a:schemeClr>
                </a:solidFill>
                <a:latin typeface="Algerian" pitchFamily="82" charset="0"/>
              </a:rPr>
              <a:t>Territory</a:t>
            </a:r>
            <a:endParaRPr lang="it-IT" sz="4400" dirty="0">
              <a:solidFill>
                <a:schemeClr val="bg2">
                  <a:lumMod val="20000"/>
                  <a:lumOff val="80000"/>
                </a:schemeClr>
              </a:solidFill>
              <a:latin typeface="Algerian" pitchFamily="82" charset="0"/>
            </a:endParaRPr>
          </a:p>
        </p:txBody>
      </p:sp>
    </p:spTree>
  </p:cSld>
  <p:clrMapOvr>
    <a:masterClrMapping/>
  </p:clrMapOvr>
  <p:transition advTm="21484">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2736304" cy="5112568"/>
          </a:xfrm>
        </p:spPr>
        <p:txBody>
          <a:bodyPr>
            <a:noAutofit/>
          </a:bodyPr>
          <a:lstStyle/>
          <a:p>
            <a:pPr algn="ctr">
              <a:lnSpc>
                <a:spcPct val="150000"/>
              </a:lnSpc>
              <a:spcBef>
                <a:spcPts val="0"/>
              </a:spcBef>
              <a:buNone/>
            </a:pPr>
            <a:r>
              <a:rPr lang="it-IT" sz="1500" dirty="0" smtClean="0">
                <a:latin typeface="David" pitchFamily="34" charset="-79"/>
                <a:cs typeface="David" pitchFamily="34" charset="-79"/>
              </a:rPr>
              <a:t>    </a:t>
            </a:r>
            <a:r>
              <a:rPr lang="it-IT" sz="1500" dirty="0" smtClean="0">
                <a:solidFill>
                  <a:schemeClr val="bg1"/>
                </a:solidFill>
                <a:latin typeface="David" pitchFamily="34" charset="-79"/>
                <a:cs typeface="David" pitchFamily="34" charset="-79"/>
              </a:rPr>
              <a:t>In </a:t>
            </a:r>
            <a:r>
              <a:rPr lang="it-IT" sz="1500" dirty="0" err="1" smtClean="0">
                <a:solidFill>
                  <a:schemeClr val="bg1"/>
                </a:solidFill>
                <a:latin typeface="David" pitchFamily="34" charset="-79"/>
                <a:cs typeface="David" pitchFamily="34" charset="-79"/>
              </a:rPr>
              <a:t>VI</a:t>
            </a:r>
            <a:r>
              <a:rPr lang="it-IT" sz="1500" dirty="0" smtClean="0">
                <a:solidFill>
                  <a:schemeClr val="bg1"/>
                </a:solidFill>
                <a:latin typeface="David" pitchFamily="34" charset="-79"/>
                <a:cs typeface="David" pitchFamily="34" charset="-79"/>
              </a:rPr>
              <a:t> century, Romans invaded the territory and they called it: Campania. Robert the Guiscard created their Kingdom for these region, in south of Italy and in Sicilia. With Federic II, Campania had the best culture and economic period. Aragonese’s dinesty founded the </a:t>
            </a:r>
            <a:r>
              <a:rPr lang="it-IT" sz="1500" dirty="0" err="1" smtClean="0">
                <a:solidFill>
                  <a:schemeClr val="bg1"/>
                </a:solidFill>
                <a:latin typeface="David" pitchFamily="34" charset="-79"/>
                <a:cs typeface="David" pitchFamily="34" charset="-79"/>
              </a:rPr>
              <a:t>Two</a:t>
            </a:r>
            <a:r>
              <a:rPr lang="it-IT" sz="1500" dirty="0" smtClean="0">
                <a:solidFill>
                  <a:schemeClr val="bg1"/>
                </a:solidFill>
                <a:latin typeface="David" pitchFamily="34" charset="-79"/>
                <a:cs typeface="David" pitchFamily="34" charset="-79"/>
              </a:rPr>
              <a:t> </a:t>
            </a:r>
            <a:r>
              <a:rPr lang="it-IT" sz="1500" dirty="0" err="1" smtClean="0">
                <a:solidFill>
                  <a:schemeClr val="bg1"/>
                </a:solidFill>
                <a:latin typeface="David" pitchFamily="34" charset="-79"/>
                <a:cs typeface="David" pitchFamily="34" charset="-79"/>
              </a:rPr>
              <a:t>Sicilie</a:t>
            </a:r>
            <a:r>
              <a:rPr lang="it-IT" sz="1500" dirty="0" smtClean="0">
                <a:solidFill>
                  <a:schemeClr val="bg1"/>
                </a:solidFill>
                <a:latin typeface="David" pitchFamily="34" charset="-79"/>
                <a:cs typeface="David" pitchFamily="34" charset="-79"/>
              </a:rPr>
              <a:t>’s </a:t>
            </a:r>
            <a:r>
              <a:rPr lang="it-IT" sz="1500" dirty="0" err="1" smtClean="0">
                <a:solidFill>
                  <a:schemeClr val="bg1"/>
                </a:solidFill>
                <a:latin typeface="David" pitchFamily="34" charset="-79"/>
                <a:cs typeface="David" pitchFamily="34" charset="-79"/>
              </a:rPr>
              <a:t>kingdom</a:t>
            </a:r>
            <a:r>
              <a:rPr lang="it-IT" sz="1500" dirty="0" smtClean="0">
                <a:solidFill>
                  <a:schemeClr val="bg1"/>
                </a:solidFill>
                <a:latin typeface="David" pitchFamily="34" charset="-79"/>
                <a:cs typeface="David" pitchFamily="34" charset="-79"/>
              </a:rPr>
              <a:t>, later they passed to the Spanish Borbons. In 1860 the Naples’s kingdom was annexed to Italy.</a:t>
            </a:r>
            <a:endParaRPr lang="it-IT" sz="1500" dirty="0">
              <a:solidFill>
                <a:schemeClr val="bg1"/>
              </a:solidFill>
              <a:latin typeface="David" pitchFamily="34" charset="-79"/>
              <a:cs typeface="David" pitchFamily="34" charset="-79"/>
            </a:endParaRPr>
          </a:p>
        </p:txBody>
      </p:sp>
      <p:sp>
        <p:nvSpPr>
          <p:cNvPr id="16" name="CasellaDiTesto 15"/>
          <p:cNvSpPr txBox="1"/>
          <p:nvPr/>
        </p:nvSpPr>
        <p:spPr>
          <a:xfrm>
            <a:off x="467544" y="188640"/>
            <a:ext cx="2520280" cy="769441"/>
          </a:xfrm>
          <a:prstGeom prst="rect">
            <a:avLst/>
          </a:prstGeom>
          <a:noFill/>
        </p:spPr>
        <p:txBody>
          <a:bodyPr wrap="square" rtlCol="0">
            <a:spAutoFit/>
          </a:bodyPr>
          <a:lstStyle/>
          <a:p>
            <a:r>
              <a:rPr lang="it-IT" sz="4400" dirty="0" err="1" smtClean="0">
                <a:solidFill>
                  <a:schemeClr val="tx2"/>
                </a:solidFill>
                <a:latin typeface="Algerian" pitchFamily="82" charset="0"/>
              </a:rPr>
              <a:t>History</a:t>
            </a:r>
            <a:endParaRPr lang="it-IT" sz="4400" dirty="0">
              <a:solidFill>
                <a:schemeClr val="tx2"/>
              </a:solidFill>
              <a:latin typeface="Algerian" pitchFamily="82" charset="0"/>
            </a:endParaRPr>
          </a:p>
        </p:txBody>
      </p:sp>
      <p:pic>
        <p:nvPicPr>
          <p:cNvPr id="4" name="Immagine 3" descr="bandiera-borbonica.jpg"/>
          <p:cNvPicPr>
            <a:picLocks noChangeAspect="1"/>
          </p:cNvPicPr>
          <p:nvPr/>
        </p:nvPicPr>
        <p:blipFill>
          <a:blip r:embed="rId2" cstate="print"/>
          <a:stretch>
            <a:fillRect/>
          </a:stretch>
        </p:blipFill>
        <p:spPr>
          <a:xfrm rot="636986">
            <a:off x="6137573" y="2716005"/>
            <a:ext cx="2923879" cy="2184172"/>
          </a:xfrm>
          <a:prstGeom prst="rect">
            <a:avLst/>
          </a:prstGeom>
          <a:ln>
            <a:noFill/>
          </a:ln>
          <a:effectLst>
            <a:softEdge rad="112500"/>
          </a:effectLst>
        </p:spPr>
      </p:pic>
      <p:pic>
        <p:nvPicPr>
          <p:cNvPr id="6" name="Immagine 5" descr="robert_guiscard.jpg"/>
          <p:cNvPicPr>
            <a:picLocks noChangeAspect="1"/>
          </p:cNvPicPr>
          <p:nvPr/>
        </p:nvPicPr>
        <p:blipFill>
          <a:blip r:embed="rId3" cstate="print"/>
          <a:stretch>
            <a:fillRect/>
          </a:stretch>
        </p:blipFill>
        <p:spPr>
          <a:xfrm rot="21082155">
            <a:off x="3400493" y="213938"/>
            <a:ext cx="2993644" cy="1886997"/>
          </a:xfrm>
          <a:prstGeom prst="rect">
            <a:avLst/>
          </a:prstGeom>
          <a:ln>
            <a:noFill/>
          </a:ln>
          <a:effectLst>
            <a:softEdge rad="112500"/>
          </a:effectLst>
        </p:spPr>
      </p:pic>
      <p:pic>
        <p:nvPicPr>
          <p:cNvPr id="1026" name="Picture 2" descr="C:\Users\PC 12\Downloads\veduta-aerea-di-catania-e-etna.jpg"/>
          <p:cNvPicPr>
            <a:picLocks noChangeAspect="1" noChangeArrowheads="1"/>
          </p:cNvPicPr>
          <p:nvPr/>
        </p:nvPicPr>
        <p:blipFill>
          <a:blip r:embed="rId4" cstate="print"/>
          <a:srcRect/>
          <a:stretch>
            <a:fillRect/>
          </a:stretch>
        </p:blipFill>
        <p:spPr bwMode="auto">
          <a:xfrm rot="21121482">
            <a:off x="3347864" y="5229200"/>
            <a:ext cx="2952328" cy="1512168"/>
          </a:xfrm>
          <a:prstGeom prst="rect">
            <a:avLst/>
          </a:prstGeom>
          <a:ln>
            <a:noFill/>
          </a:ln>
          <a:effectLst>
            <a:softEdge rad="112500"/>
          </a:effectLst>
        </p:spPr>
      </p:pic>
      <p:pic>
        <p:nvPicPr>
          <p:cNvPr id="1027" name="Picture 3" descr="C:\Users\PC 12\Downloads\FerdinandoII_3.jpg"/>
          <p:cNvPicPr>
            <a:picLocks noChangeAspect="1" noChangeArrowheads="1"/>
          </p:cNvPicPr>
          <p:nvPr/>
        </p:nvPicPr>
        <p:blipFill>
          <a:blip r:embed="rId5" cstate="print"/>
          <a:srcRect/>
          <a:stretch>
            <a:fillRect/>
          </a:stretch>
        </p:blipFill>
        <p:spPr bwMode="auto">
          <a:xfrm>
            <a:off x="3707904" y="2636912"/>
            <a:ext cx="1549892" cy="2078399"/>
          </a:xfrm>
          <a:prstGeom prst="rect">
            <a:avLst/>
          </a:prstGeom>
          <a:ln>
            <a:noFill/>
          </a:ln>
          <a:effectLst>
            <a:softEdge rad="112500"/>
          </a:effectLst>
        </p:spPr>
      </p:pic>
    </p:spTree>
  </p:cSld>
  <p:clrMapOvr>
    <a:masterClrMapping/>
  </p:clrMapOvr>
  <p:transition advTm="30406">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6632"/>
            <a:ext cx="3960440" cy="4608512"/>
          </a:xfrm>
        </p:spPr>
        <p:txBody>
          <a:bodyPr>
            <a:normAutofit fontScale="40000" lnSpcReduction="20000"/>
          </a:bodyPr>
          <a:lstStyle/>
          <a:p>
            <a:pPr algn="ctr">
              <a:lnSpc>
                <a:spcPct val="170000"/>
              </a:lnSpc>
              <a:buNone/>
            </a:pPr>
            <a:r>
              <a:rPr lang="it-IT" dirty="0" smtClean="0">
                <a:latin typeface="David" pitchFamily="34" charset="-79"/>
                <a:cs typeface="David" pitchFamily="34" charset="-79"/>
              </a:rPr>
              <a:t>   </a:t>
            </a:r>
            <a:r>
              <a:rPr lang="it-IT" sz="4000" dirty="0" smtClean="0">
                <a:solidFill>
                  <a:schemeClr val="bg1"/>
                </a:solidFill>
                <a:latin typeface="David" pitchFamily="34" charset="-79"/>
                <a:cs typeface="David" pitchFamily="34" charset="-79"/>
              </a:rPr>
              <a:t>The city of Naples (Neapolis) was founded by Greek’s colons. The </a:t>
            </a:r>
            <a:r>
              <a:rPr lang="it-IT" sz="4000" dirty="0" err="1" smtClean="0">
                <a:solidFill>
                  <a:schemeClr val="bg1"/>
                </a:solidFill>
                <a:latin typeface="David" pitchFamily="34" charset="-79"/>
                <a:cs typeface="David" pitchFamily="34" charset="-79"/>
              </a:rPr>
              <a:t>Plebiscite</a:t>
            </a:r>
            <a:r>
              <a:rPr lang="it-IT" sz="4000" dirty="0" smtClean="0">
                <a:solidFill>
                  <a:schemeClr val="bg1"/>
                </a:solidFill>
                <a:latin typeface="David" pitchFamily="34" charset="-79"/>
                <a:cs typeface="David" pitchFamily="34" charset="-79"/>
              </a:rPr>
              <a:t>’s </a:t>
            </a:r>
            <a:r>
              <a:rPr lang="it-IT" sz="4000" dirty="0" err="1" smtClean="0">
                <a:solidFill>
                  <a:schemeClr val="bg1"/>
                </a:solidFill>
                <a:latin typeface="David" pitchFamily="34" charset="-79"/>
                <a:cs typeface="David" pitchFamily="34" charset="-79"/>
              </a:rPr>
              <a:t>Square</a:t>
            </a:r>
            <a:r>
              <a:rPr lang="it-IT" sz="4000" dirty="0" smtClean="0">
                <a:solidFill>
                  <a:schemeClr val="bg1"/>
                </a:solidFill>
                <a:latin typeface="David" pitchFamily="34" charset="-79"/>
                <a:cs typeface="David" pitchFamily="34" charset="-79"/>
              </a:rPr>
              <a:t> is the </a:t>
            </a:r>
            <a:r>
              <a:rPr lang="it-IT" sz="4000" dirty="0" err="1" smtClean="0">
                <a:solidFill>
                  <a:schemeClr val="bg1"/>
                </a:solidFill>
                <a:latin typeface="David" pitchFamily="34" charset="-79"/>
                <a:cs typeface="David" pitchFamily="34" charset="-79"/>
              </a:rPr>
              <a:t>most</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important</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square</a:t>
            </a:r>
            <a:r>
              <a:rPr lang="it-IT" sz="4000" dirty="0" smtClean="0">
                <a:solidFill>
                  <a:schemeClr val="bg1"/>
                </a:solidFill>
                <a:latin typeface="David" pitchFamily="34" charset="-79"/>
                <a:cs typeface="David" pitchFamily="34" charset="-79"/>
              </a:rPr>
              <a:t> in Naples. There</a:t>
            </a:r>
            <a:r>
              <a:rPr lang="it-IT" sz="4000" dirty="0">
                <a:solidFill>
                  <a:schemeClr val="bg1"/>
                </a:solidFill>
                <a:latin typeface="David" pitchFamily="34" charset="-79"/>
                <a:cs typeface="David" pitchFamily="34" charset="-79"/>
              </a:rPr>
              <a:t> </a:t>
            </a:r>
            <a:r>
              <a:rPr lang="it-IT" sz="4000" dirty="0" smtClean="0">
                <a:solidFill>
                  <a:schemeClr val="bg1"/>
                </a:solidFill>
                <a:latin typeface="David" pitchFamily="34" charset="-79"/>
                <a:cs typeface="David" pitchFamily="34" charset="-79"/>
              </a:rPr>
              <a:t>are a  </a:t>
            </a:r>
            <a:r>
              <a:rPr lang="it-IT" sz="4000" dirty="0" err="1" smtClean="0">
                <a:solidFill>
                  <a:schemeClr val="bg1"/>
                </a:solidFill>
                <a:latin typeface="David" pitchFamily="34" charset="-79"/>
                <a:cs typeface="David" pitchFamily="34" charset="-79"/>
              </a:rPr>
              <a:t>lot</a:t>
            </a:r>
            <a:r>
              <a:rPr lang="it-IT" sz="4000" dirty="0" smtClean="0">
                <a:solidFill>
                  <a:schemeClr val="bg1"/>
                </a:solidFill>
                <a:latin typeface="David" pitchFamily="34" charset="-79"/>
                <a:cs typeface="David" pitchFamily="34" charset="-79"/>
              </a:rPr>
              <a:t> of </a:t>
            </a:r>
            <a:r>
              <a:rPr lang="it-IT" sz="4000" dirty="0" err="1" smtClean="0">
                <a:solidFill>
                  <a:schemeClr val="bg1"/>
                </a:solidFill>
                <a:latin typeface="David" pitchFamily="34" charset="-79"/>
                <a:cs typeface="David" pitchFamily="34" charset="-79"/>
              </a:rPr>
              <a:t>important</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statues</a:t>
            </a:r>
            <a:r>
              <a:rPr lang="it-IT" sz="4000" dirty="0" smtClean="0">
                <a:solidFill>
                  <a:schemeClr val="bg1"/>
                </a:solidFill>
                <a:latin typeface="David" pitchFamily="34" charset="-79"/>
                <a:cs typeface="David" pitchFamily="34" charset="-79"/>
              </a:rPr>
              <a:t>,like:Ferdinand of Borbons and Charles III. </a:t>
            </a:r>
            <a:r>
              <a:rPr lang="it-IT" sz="4000" dirty="0" err="1" smtClean="0">
                <a:solidFill>
                  <a:schemeClr val="bg1"/>
                </a:solidFill>
                <a:latin typeface="David" pitchFamily="34" charset="-79"/>
                <a:cs typeface="David" pitchFamily="34" charset="-79"/>
              </a:rPr>
              <a:t>Royal</a:t>
            </a:r>
            <a:r>
              <a:rPr lang="it-IT" sz="4000" dirty="0" smtClean="0">
                <a:solidFill>
                  <a:schemeClr val="bg1"/>
                </a:solidFill>
                <a:latin typeface="David" pitchFamily="34" charset="-79"/>
                <a:cs typeface="David" pitchFamily="34" charset="-79"/>
              </a:rPr>
              <a:t> palace had a beautiful </a:t>
            </a:r>
            <a:r>
              <a:rPr lang="it-IT" sz="4000" dirty="0" err="1" smtClean="0">
                <a:solidFill>
                  <a:schemeClr val="bg1"/>
                </a:solidFill>
                <a:latin typeface="David" pitchFamily="34" charset="-79"/>
                <a:cs typeface="David" pitchFamily="34" charset="-79"/>
              </a:rPr>
              <a:t>red</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fa</a:t>
            </a:r>
            <a:r>
              <a:rPr lang="it-IT" sz="4000" dirty="0" err="1" smtClean="0">
                <a:solidFill>
                  <a:schemeClr val="bg1"/>
                </a:solidFill>
              </a:rPr>
              <a:t>ç</a:t>
            </a:r>
            <a:r>
              <a:rPr lang="it-IT" sz="4000" dirty="0" err="1" smtClean="0">
                <a:solidFill>
                  <a:schemeClr val="bg1"/>
                </a:solidFill>
                <a:latin typeface="David" pitchFamily="34" charset="-79"/>
                <a:cs typeface="David" pitchFamily="34" charset="-79"/>
              </a:rPr>
              <a:t>ade</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with</a:t>
            </a:r>
            <a:r>
              <a:rPr lang="it-IT" sz="4000" dirty="0" smtClean="0">
                <a:solidFill>
                  <a:schemeClr val="bg1"/>
                </a:solidFill>
                <a:latin typeface="David" pitchFamily="34" charset="-79"/>
                <a:cs typeface="David" pitchFamily="34" charset="-79"/>
              </a:rPr>
              <a:t> 8 </a:t>
            </a:r>
            <a:r>
              <a:rPr lang="it-IT" sz="4000" dirty="0" err="1" smtClean="0">
                <a:solidFill>
                  <a:schemeClr val="bg1"/>
                </a:solidFill>
                <a:latin typeface="David" pitchFamily="34" charset="-79"/>
                <a:cs typeface="David" pitchFamily="34" charset="-79"/>
              </a:rPr>
              <a:t>statues</a:t>
            </a:r>
            <a:r>
              <a:rPr lang="it-IT" sz="4000" dirty="0" smtClean="0">
                <a:solidFill>
                  <a:schemeClr val="bg1"/>
                </a:solidFill>
                <a:latin typeface="David" pitchFamily="34" charset="-79"/>
                <a:cs typeface="David" pitchFamily="34" charset="-79"/>
              </a:rPr>
              <a:t> (8 </a:t>
            </a:r>
            <a:r>
              <a:rPr lang="it-IT" sz="4000" dirty="0" err="1" smtClean="0">
                <a:solidFill>
                  <a:schemeClr val="bg1"/>
                </a:solidFill>
                <a:latin typeface="David" pitchFamily="34" charset="-79"/>
                <a:cs typeface="David" pitchFamily="34" charset="-79"/>
              </a:rPr>
              <a:t>Naple</a:t>
            </a:r>
            <a:r>
              <a:rPr lang="it-IT" sz="4000" dirty="0" smtClean="0">
                <a:solidFill>
                  <a:schemeClr val="bg1"/>
                </a:solidFill>
                <a:latin typeface="David" pitchFamily="34" charset="-79"/>
                <a:cs typeface="David" pitchFamily="34" charset="-79"/>
              </a:rPr>
              <a:t>’s </a:t>
            </a:r>
            <a:r>
              <a:rPr lang="it-IT" sz="4000" dirty="0" err="1" smtClean="0">
                <a:solidFill>
                  <a:schemeClr val="bg1"/>
                </a:solidFill>
                <a:latin typeface="David" pitchFamily="34" charset="-79"/>
                <a:cs typeface="David" pitchFamily="34" charset="-79"/>
              </a:rPr>
              <a:t>dynastie</a:t>
            </a:r>
            <a:r>
              <a:rPr lang="it-IT" sz="4000" dirty="0" smtClean="0">
                <a:solidFill>
                  <a:schemeClr val="bg1"/>
                </a:solidFill>
                <a:latin typeface="David" pitchFamily="34" charset="-79"/>
                <a:cs typeface="David" pitchFamily="34" charset="-79"/>
              </a:rPr>
              <a:t>). The </a:t>
            </a:r>
            <a:r>
              <a:rPr lang="it-IT" sz="4000" dirty="0" err="1" smtClean="0">
                <a:solidFill>
                  <a:schemeClr val="bg1"/>
                </a:solidFill>
                <a:latin typeface="David" pitchFamily="34" charset="-79"/>
                <a:cs typeface="David" pitchFamily="34" charset="-79"/>
              </a:rPr>
              <a:t>national</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archeology</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museum</a:t>
            </a:r>
            <a:r>
              <a:rPr lang="it-IT" sz="4000" dirty="0" smtClean="0">
                <a:solidFill>
                  <a:schemeClr val="bg1"/>
                </a:solidFill>
                <a:latin typeface="David" pitchFamily="34" charset="-79"/>
                <a:cs typeface="David" pitchFamily="34" charset="-79"/>
              </a:rPr>
              <a:t> of Naples is the </a:t>
            </a:r>
            <a:r>
              <a:rPr lang="it-IT" sz="4000" dirty="0" err="1" smtClean="0">
                <a:solidFill>
                  <a:schemeClr val="bg1"/>
                </a:solidFill>
                <a:latin typeface="David" pitchFamily="34" charset="-79"/>
                <a:cs typeface="David" pitchFamily="34" charset="-79"/>
              </a:rPr>
              <a:t>biggest</a:t>
            </a:r>
            <a:r>
              <a:rPr lang="it-IT" sz="4000" dirty="0" smtClean="0">
                <a:solidFill>
                  <a:schemeClr val="bg1"/>
                </a:solidFill>
                <a:latin typeface="David" pitchFamily="34" charset="-79"/>
                <a:cs typeface="David" pitchFamily="34" charset="-79"/>
              </a:rPr>
              <a:t> in the world. Saint Carlo </a:t>
            </a:r>
            <a:r>
              <a:rPr lang="it-IT" sz="4000" dirty="0" err="1" smtClean="0">
                <a:solidFill>
                  <a:schemeClr val="bg1"/>
                </a:solidFill>
                <a:latin typeface="David" pitchFamily="34" charset="-79"/>
                <a:cs typeface="David" pitchFamily="34" charset="-79"/>
              </a:rPr>
              <a:t>Theatre</a:t>
            </a:r>
            <a:r>
              <a:rPr lang="it-IT" sz="4000" dirty="0" smtClean="0">
                <a:solidFill>
                  <a:schemeClr val="bg1"/>
                </a:solidFill>
                <a:latin typeface="David" pitchFamily="34" charset="-79"/>
                <a:cs typeface="David" pitchFamily="34" charset="-79"/>
              </a:rPr>
              <a:t> is the </a:t>
            </a:r>
            <a:r>
              <a:rPr lang="it-IT" sz="4000" dirty="0" err="1" smtClean="0">
                <a:solidFill>
                  <a:schemeClr val="bg1"/>
                </a:solidFill>
                <a:latin typeface="David" pitchFamily="34" charset="-79"/>
                <a:cs typeface="David" pitchFamily="34" charset="-79"/>
              </a:rPr>
              <a:t>second</a:t>
            </a:r>
            <a:r>
              <a:rPr lang="it-IT" sz="4000" dirty="0" smtClean="0">
                <a:solidFill>
                  <a:schemeClr val="bg1"/>
                </a:solidFill>
                <a:latin typeface="David" pitchFamily="34" charset="-79"/>
                <a:cs typeface="David" pitchFamily="34" charset="-79"/>
              </a:rPr>
              <a:t> </a:t>
            </a:r>
            <a:r>
              <a:rPr lang="it-IT" sz="4000" dirty="0" err="1" smtClean="0">
                <a:solidFill>
                  <a:schemeClr val="bg1"/>
                </a:solidFill>
                <a:latin typeface="David" pitchFamily="34" charset="-79"/>
                <a:cs typeface="David" pitchFamily="34" charset="-79"/>
              </a:rPr>
              <a:t>theatre</a:t>
            </a:r>
            <a:r>
              <a:rPr lang="it-IT" sz="4000" dirty="0" smtClean="0">
                <a:solidFill>
                  <a:schemeClr val="bg1"/>
                </a:solidFill>
                <a:latin typeface="David" pitchFamily="34" charset="-79"/>
                <a:cs typeface="David" pitchFamily="34" charset="-79"/>
              </a:rPr>
              <a:t> of Italy in </a:t>
            </a:r>
            <a:r>
              <a:rPr lang="it-IT" sz="4000" dirty="0" err="1" smtClean="0">
                <a:solidFill>
                  <a:schemeClr val="bg1"/>
                </a:solidFill>
                <a:latin typeface="David" pitchFamily="34" charset="-79"/>
                <a:cs typeface="David" pitchFamily="34" charset="-79"/>
              </a:rPr>
              <a:t>Neoclassic</a:t>
            </a:r>
            <a:r>
              <a:rPr lang="it-IT" sz="4000" dirty="0" smtClean="0">
                <a:solidFill>
                  <a:schemeClr val="bg1"/>
                </a:solidFill>
                <a:latin typeface="David" pitchFamily="34" charset="-79"/>
                <a:cs typeface="David" pitchFamily="34" charset="-79"/>
              </a:rPr>
              <a:t> style. Ovo’s </a:t>
            </a:r>
            <a:r>
              <a:rPr lang="it-IT" sz="4000" dirty="0" err="1" smtClean="0">
                <a:solidFill>
                  <a:schemeClr val="bg1"/>
                </a:solidFill>
                <a:latin typeface="David" pitchFamily="34" charset="-79"/>
                <a:cs typeface="David" pitchFamily="34" charset="-79"/>
              </a:rPr>
              <a:t>castle</a:t>
            </a:r>
            <a:r>
              <a:rPr lang="it-IT" sz="4000" dirty="0" smtClean="0">
                <a:solidFill>
                  <a:schemeClr val="bg1"/>
                </a:solidFill>
                <a:latin typeface="David" pitchFamily="34" charset="-79"/>
                <a:cs typeface="David" pitchFamily="34" charset="-79"/>
              </a:rPr>
              <a:t> was the royal residence of Norman.</a:t>
            </a:r>
            <a:endParaRPr lang="it-IT" sz="4000" dirty="0">
              <a:solidFill>
                <a:schemeClr val="bg1"/>
              </a:solidFill>
              <a:latin typeface="David" pitchFamily="34" charset="-79"/>
              <a:cs typeface="David" pitchFamily="34" charset="-79"/>
            </a:endParaRPr>
          </a:p>
        </p:txBody>
      </p:sp>
      <p:sp>
        <p:nvSpPr>
          <p:cNvPr id="5" name="CasellaDiTesto 4"/>
          <p:cNvSpPr txBox="1"/>
          <p:nvPr/>
        </p:nvSpPr>
        <p:spPr>
          <a:xfrm rot="1584565">
            <a:off x="768034" y="5073157"/>
            <a:ext cx="3040566" cy="769441"/>
          </a:xfrm>
          <a:prstGeom prst="rect">
            <a:avLst/>
          </a:prstGeom>
          <a:noFill/>
        </p:spPr>
        <p:txBody>
          <a:bodyPr wrap="square" rtlCol="0">
            <a:spAutoFit/>
          </a:bodyPr>
          <a:lstStyle/>
          <a:p>
            <a:r>
              <a:rPr lang="it-IT" sz="4400" dirty="0" smtClean="0">
                <a:solidFill>
                  <a:srgbClr val="0070C0"/>
                </a:solidFill>
                <a:latin typeface="Algerian" pitchFamily="82" charset="0"/>
              </a:rPr>
              <a:t>Naples</a:t>
            </a:r>
            <a:endParaRPr lang="it-IT" sz="4400" dirty="0">
              <a:solidFill>
                <a:srgbClr val="0070C0"/>
              </a:solidFill>
              <a:latin typeface="Algerian" pitchFamily="82" charset="0"/>
            </a:endParaRPr>
          </a:p>
        </p:txBody>
      </p:sp>
      <p:pic>
        <p:nvPicPr>
          <p:cNvPr id="6" name="Immagine 5" descr="naples-italy-vesuvius-Campi-Flegrei-2-900x450.jpg"/>
          <p:cNvPicPr>
            <a:picLocks noChangeAspect="1"/>
          </p:cNvPicPr>
          <p:nvPr/>
        </p:nvPicPr>
        <p:blipFill>
          <a:blip r:embed="rId2" cstate="print"/>
          <a:stretch>
            <a:fillRect/>
          </a:stretch>
        </p:blipFill>
        <p:spPr>
          <a:xfrm rot="461872">
            <a:off x="4153659" y="4096052"/>
            <a:ext cx="4848214" cy="2448272"/>
          </a:xfrm>
          <a:prstGeom prst="rect">
            <a:avLst/>
          </a:prstGeom>
          <a:ln>
            <a:noFill/>
          </a:ln>
          <a:effectLst>
            <a:softEdge rad="112500"/>
          </a:effectLst>
        </p:spPr>
      </p:pic>
      <p:pic>
        <p:nvPicPr>
          <p:cNvPr id="7" name="Immagine 6" descr="Statue-Palazzo-Reale.jpg"/>
          <p:cNvPicPr>
            <a:picLocks noChangeAspect="1"/>
          </p:cNvPicPr>
          <p:nvPr/>
        </p:nvPicPr>
        <p:blipFill>
          <a:blip r:embed="rId3" cstate="print"/>
          <a:stretch>
            <a:fillRect/>
          </a:stretch>
        </p:blipFill>
        <p:spPr>
          <a:xfrm rot="532606">
            <a:off x="4733411" y="1031012"/>
            <a:ext cx="3635896" cy="2374240"/>
          </a:xfrm>
          <a:prstGeom prst="rect">
            <a:avLst/>
          </a:prstGeom>
          <a:ln>
            <a:noFill/>
          </a:ln>
          <a:effectLst>
            <a:softEdge rad="112500"/>
          </a:effectLst>
        </p:spPr>
      </p:pic>
    </p:spTree>
  </p:cSld>
  <p:clrMapOvr>
    <a:masterClrMapping/>
  </p:clrMapOvr>
  <p:transition advTm="2297">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0"/>
            <a:ext cx="8568952" cy="1412776"/>
          </a:xfrm>
        </p:spPr>
        <p:txBody>
          <a:bodyPr>
            <a:noAutofit/>
          </a:bodyPr>
          <a:lstStyle/>
          <a:p>
            <a:pPr algn="ctr">
              <a:buNone/>
            </a:pPr>
            <a:r>
              <a:rPr lang="en-US" sz="1800" dirty="0">
                <a:solidFill>
                  <a:schemeClr val="bg1"/>
                </a:solidFill>
              </a:rPr>
              <a:t>Located in the shadow of </a:t>
            </a:r>
            <a:r>
              <a:rPr lang="en-US" sz="1800" dirty="0" smtClean="0">
                <a:solidFill>
                  <a:schemeClr val="bg1"/>
                </a:solidFill>
              </a:rPr>
              <a:t>Mount Vesuvius,</a:t>
            </a:r>
            <a:r>
              <a:rPr lang="en-US" sz="1800" dirty="0">
                <a:solidFill>
                  <a:schemeClr val="bg1"/>
                </a:solidFill>
              </a:rPr>
              <a:t> </a:t>
            </a:r>
            <a:r>
              <a:rPr lang="en-US" sz="1800" b="1" dirty="0">
                <a:solidFill>
                  <a:schemeClr val="bg1"/>
                </a:solidFill>
              </a:rPr>
              <a:t>Herculaneum</a:t>
            </a:r>
            <a:r>
              <a:rPr lang="en-US" sz="1800" dirty="0">
                <a:solidFill>
                  <a:schemeClr val="bg1"/>
                </a:solidFill>
              </a:rPr>
              <a:t> (</a:t>
            </a:r>
            <a:r>
              <a:rPr lang="en-US" sz="1800" dirty="0" smtClean="0">
                <a:solidFill>
                  <a:schemeClr val="bg1"/>
                </a:solidFill>
              </a:rPr>
              <a:t>Italian:</a:t>
            </a:r>
            <a:r>
              <a:rPr lang="en-US" sz="1800" dirty="0">
                <a:solidFill>
                  <a:schemeClr val="bg1"/>
                </a:solidFill>
              </a:rPr>
              <a:t> </a:t>
            </a:r>
            <a:r>
              <a:rPr lang="en-US" sz="1800" i="1" dirty="0">
                <a:solidFill>
                  <a:schemeClr val="bg1"/>
                </a:solidFill>
              </a:rPr>
              <a:t>Ercolano</a:t>
            </a:r>
            <a:r>
              <a:rPr lang="en-US" sz="1800" dirty="0">
                <a:solidFill>
                  <a:schemeClr val="bg1"/>
                </a:solidFill>
              </a:rPr>
              <a:t>) was an ancient Roman town destroyed by volcanic </a:t>
            </a:r>
            <a:r>
              <a:rPr lang="en-US" sz="1800" dirty="0" smtClean="0">
                <a:solidFill>
                  <a:schemeClr val="bg1"/>
                </a:solidFill>
              </a:rPr>
              <a:t>pyroclastic </a:t>
            </a:r>
            <a:r>
              <a:rPr lang="en-US" sz="1800" dirty="0">
                <a:solidFill>
                  <a:schemeClr val="bg1"/>
                </a:solidFill>
              </a:rPr>
              <a:t>flows in 79 AD. Its ruins are located in the </a:t>
            </a:r>
            <a:r>
              <a:rPr lang="en-US" sz="1800" i="1" dirty="0">
                <a:solidFill>
                  <a:schemeClr val="bg1"/>
                </a:solidFill>
              </a:rPr>
              <a:t>comune</a:t>
            </a:r>
            <a:r>
              <a:rPr lang="en-US" sz="1800" dirty="0">
                <a:solidFill>
                  <a:schemeClr val="bg1"/>
                </a:solidFill>
              </a:rPr>
              <a:t> of Ercolano, Campania, Italy</a:t>
            </a:r>
            <a:r>
              <a:rPr lang="en-US" sz="1800" dirty="0" smtClean="0">
                <a:solidFill>
                  <a:schemeClr val="bg1"/>
                </a:solidFill>
              </a:rPr>
              <a:t>.</a:t>
            </a:r>
            <a:r>
              <a:rPr lang="en-US" sz="1800" dirty="0">
                <a:solidFill>
                  <a:schemeClr val="bg1"/>
                </a:solidFill>
              </a:rPr>
              <a:t> Herculaneum was a wealthier town than Pompeii, possessing an extraordinary density of fine houses with, for example, far more lavish use of </a:t>
            </a:r>
            <a:r>
              <a:rPr lang="en-US" sz="1800" dirty="0" smtClean="0">
                <a:solidFill>
                  <a:schemeClr val="bg1"/>
                </a:solidFill>
              </a:rPr>
              <a:t>colored </a:t>
            </a:r>
            <a:r>
              <a:rPr lang="en-US" sz="1800" dirty="0">
                <a:solidFill>
                  <a:schemeClr val="bg1"/>
                </a:solidFill>
              </a:rPr>
              <a:t>marble cladding.</a:t>
            </a:r>
            <a:endParaRPr lang="it-IT" sz="1800" dirty="0">
              <a:solidFill>
                <a:schemeClr val="bg1"/>
              </a:solidFill>
              <a:latin typeface="David" pitchFamily="34" charset="-79"/>
              <a:cs typeface="David" pitchFamily="34" charset="-79"/>
            </a:endParaRPr>
          </a:p>
        </p:txBody>
      </p:sp>
      <p:sp>
        <p:nvSpPr>
          <p:cNvPr id="3" name="Rettangolo 2"/>
          <p:cNvSpPr/>
          <p:nvPr/>
        </p:nvSpPr>
        <p:spPr>
          <a:xfrm>
            <a:off x="5940152" y="-9536717"/>
            <a:ext cx="6351861" cy="6494085"/>
          </a:xfrm>
          <a:prstGeom prst="rect">
            <a:avLst/>
          </a:prstGeom>
        </p:spPr>
        <p:txBody>
          <a:bodyPr wrap="square">
            <a:spAutoFit/>
          </a:bodyPr>
          <a:lstStyle/>
          <a:p>
            <a:pPr marL="342900" lvl="0" indent="-342900">
              <a:spcBef>
                <a:spcPct val="20000"/>
              </a:spcBef>
            </a:pPr>
            <a:r>
              <a:rPr lang="en-US" sz="3200" dirty="0" smtClean="0">
                <a:solidFill>
                  <a:prstClr val="black"/>
                </a:solidFill>
              </a:rPr>
              <a:t>Located in the shadow of Mount Vesuvius, </a:t>
            </a:r>
            <a:r>
              <a:rPr lang="en-US" sz="3200" b="1" dirty="0" smtClean="0">
                <a:solidFill>
                  <a:prstClr val="black"/>
                </a:solidFill>
              </a:rPr>
              <a:t>Herculaneum</a:t>
            </a:r>
            <a:r>
              <a:rPr lang="en-US" sz="3200" dirty="0" smtClean="0">
                <a:solidFill>
                  <a:prstClr val="black"/>
                </a:solidFill>
              </a:rPr>
              <a:t> (Italian: </a:t>
            </a:r>
            <a:r>
              <a:rPr lang="en-US" sz="3200" i="1" dirty="0" err="1" smtClean="0">
                <a:solidFill>
                  <a:prstClr val="black"/>
                </a:solidFill>
              </a:rPr>
              <a:t>Ercolano</a:t>
            </a:r>
            <a:r>
              <a:rPr lang="en-US" sz="3200" dirty="0" smtClean="0">
                <a:solidFill>
                  <a:prstClr val="black"/>
                </a:solidFill>
              </a:rPr>
              <a:t>) was an ancient Roman town destroyed by volcanic </a:t>
            </a:r>
            <a:r>
              <a:rPr lang="en-US" sz="3200" dirty="0" err="1" smtClean="0">
                <a:solidFill>
                  <a:prstClr val="black"/>
                </a:solidFill>
              </a:rPr>
              <a:t>pyroclastic</a:t>
            </a:r>
            <a:r>
              <a:rPr lang="en-US" sz="3200" dirty="0" smtClean="0">
                <a:solidFill>
                  <a:prstClr val="black"/>
                </a:solidFill>
              </a:rPr>
              <a:t> flows in 79 AD. Its ruins are located in the </a:t>
            </a:r>
            <a:r>
              <a:rPr lang="en-US" sz="3200" i="1" dirty="0" err="1" smtClean="0">
                <a:solidFill>
                  <a:prstClr val="black"/>
                </a:solidFill>
              </a:rPr>
              <a:t>comune</a:t>
            </a:r>
            <a:r>
              <a:rPr lang="en-US" sz="3200" dirty="0" smtClean="0">
                <a:solidFill>
                  <a:prstClr val="black"/>
                </a:solidFill>
              </a:rPr>
              <a:t> of </a:t>
            </a:r>
            <a:r>
              <a:rPr lang="en-US" sz="3200" dirty="0" err="1" smtClean="0">
                <a:solidFill>
                  <a:prstClr val="black"/>
                </a:solidFill>
              </a:rPr>
              <a:t>Ercolano</a:t>
            </a:r>
            <a:r>
              <a:rPr lang="en-US" sz="3200" dirty="0" smtClean="0">
                <a:solidFill>
                  <a:prstClr val="black"/>
                </a:solidFill>
              </a:rPr>
              <a:t>, Campania, Italy. Herculaneum was a wealthier town than Pompeii, possessing an extraordinary density of fine houses with, for example, far more lavish use of colored marble cladding.</a:t>
            </a:r>
            <a:endParaRPr lang="it-IT" sz="3200" dirty="0">
              <a:solidFill>
                <a:prstClr val="black"/>
              </a:solidFill>
              <a:latin typeface="David" pitchFamily="34" charset="-79"/>
              <a:cs typeface="David" pitchFamily="34" charset="-79"/>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332656"/>
            <a:ext cx="3923928" cy="3600400"/>
          </a:xfrm>
        </p:spPr>
        <p:txBody>
          <a:bodyPr>
            <a:normAutofit fontScale="77500" lnSpcReduction="20000"/>
          </a:bodyPr>
          <a:lstStyle/>
          <a:p>
            <a:pPr algn="ctr">
              <a:buNone/>
            </a:pPr>
            <a:r>
              <a:rPr lang="it-IT" sz="5700" dirty="0" smtClean="0">
                <a:latin typeface="Algerian" pitchFamily="82" charset="0"/>
              </a:rPr>
              <a:t>  </a:t>
            </a:r>
            <a:r>
              <a:rPr lang="it-IT" sz="5700" dirty="0" smtClean="0">
                <a:solidFill>
                  <a:schemeClr val="tx2"/>
                </a:solidFill>
                <a:latin typeface="Algerian" pitchFamily="82" charset="0"/>
              </a:rPr>
              <a:t> </a:t>
            </a:r>
            <a:r>
              <a:rPr lang="it-IT" sz="5700" dirty="0" smtClean="0">
                <a:solidFill>
                  <a:schemeClr val="tx2"/>
                </a:solidFill>
                <a:latin typeface="Algerian" pitchFamily="82" charset="0"/>
                <a:cs typeface="David" pitchFamily="34" charset="-79"/>
              </a:rPr>
              <a:t>Caserta </a:t>
            </a:r>
            <a:r>
              <a:rPr lang="it-IT" dirty="0" smtClean="0">
                <a:solidFill>
                  <a:schemeClr val="bg1"/>
                </a:solidFill>
                <a:latin typeface="David" pitchFamily="34" charset="-79"/>
                <a:cs typeface="David" pitchFamily="34" charset="-79"/>
              </a:rPr>
              <a:t>takes this name from the royal palace. </a:t>
            </a:r>
            <a:r>
              <a:rPr lang="it-IT" dirty="0">
                <a:solidFill>
                  <a:schemeClr val="bg1"/>
                </a:solidFill>
                <a:latin typeface="David" pitchFamily="34" charset="-79"/>
                <a:cs typeface="David" pitchFamily="34" charset="-79"/>
              </a:rPr>
              <a:t>I</a:t>
            </a:r>
            <a:r>
              <a:rPr lang="it-IT" dirty="0" smtClean="0">
                <a:solidFill>
                  <a:schemeClr val="bg1"/>
                </a:solidFill>
                <a:latin typeface="David" pitchFamily="34" charset="-79"/>
                <a:cs typeface="David" pitchFamily="34" charset="-79"/>
              </a:rPr>
              <a:t>n 1752 C</a:t>
            </a:r>
            <a:r>
              <a:rPr lang="it-IT" sz="4000" dirty="0" smtClean="0">
                <a:solidFill>
                  <a:schemeClr val="bg1"/>
                </a:solidFill>
                <a:latin typeface="David" pitchFamily="34" charset="-79"/>
                <a:cs typeface="David" pitchFamily="34" charset="-79"/>
              </a:rPr>
              <a:t>harles</a:t>
            </a:r>
            <a:r>
              <a:rPr lang="it-IT" dirty="0" smtClean="0">
                <a:solidFill>
                  <a:schemeClr val="bg1"/>
                </a:solidFill>
                <a:latin typeface="David" pitchFamily="34" charset="-79"/>
                <a:cs typeface="David" pitchFamily="34" charset="-79"/>
              </a:rPr>
              <a:t> III decided to have a palace. </a:t>
            </a:r>
            <a:r>
              <a:rPr lang="it-IT" dirty="0" err="1" smtClean="0">
                <a:solidFill>
                  <a:schemeClr val="bg1"/>
                </a:solidFill>
                <a:latin typeface="David" pitchFamily="34" charset="-79"/>
                <a:cs typeface="David" pitchFamily="34" charset="-79"/>
              </a:rPr>
              <a:t>It</a:t>
            </a:r>
            <a:r>
              <a:rPr lang="it-IT" dirty="0" smtClean="0">
                <a:solidFill>
                  <a:schemeClr val="bg1"/>
                </a:solidFill>
                <a:latin typeface="David" pitchFamily="34" charset="-79"/>
                <a:cs typeface="David" pitchFamily="34" charset="-79"/>
              </a:rPr>
              <a:t> was compete in the XVI century. There are many principal entrance. </a:t>
            </a:r>
            <a:r>
              <a:rPr lang="en-US" dirty="0" smtClean="0">
                <a:solidFill>
                  <a:schemeClr val="bg1"/>
                </a:solidFill>
                <a:latin typeface="David" pitchFamily="34" charset="-79"/>
                <a:cs typeface="David" pitchFamily="34" charset="-79"/>
              </a:rPr>
              <a:t>St. Leucio is important because there it was born </a:t>
            </a:r>
            <a:r>
              <a:rPr lang="en-US" u="sng" dirty="0" smtClean="0">
                <a:solidFill>
                  <a:schemeClr val="accent1"/>
                </a:solidFill>
                <a:latin typeface="David" pitchFamily="34" charset="-79"/>
                <a:cs typeface="David" pitchFamily="34" charset="-79"/>
              </a:rPr>
              <a:t>the first silk’s factory</a:t>
            </a:r>
            <a:r>
              <a:rPr lang="en-US" u="sng" dirty="0" smtClean="0">
                <a:solidFill>
                  <a:schemeClr val="bg1"/>
                </a:solidFill>
                <a:latin typeface="David" pitchFamily="34" charset="-79"/>
                <a:cs typeface="David" pitchFamily="34" charset="-79"/>
              </a:rPr>
              <a:t>.</a:t>
            </a:r>
            <a:endParaRPr lang="it-IT" u="sng" dirty="0">
              <a:solidFill>
                <a:schemeClr val="tx2"/>
              </a:solidFill>
              <a:latin typeface="David" pitchFamily="34" charset="-79"/>
              <a:cs typeface="David" pitchFamily="34" charset="-79"/>
            </a:endParaRPr>
          </a:p>
        </p:txBody>
      </p:sp>
      <p:pic>
        <p:nvPicPr>
          <p:cNvPr id="4" name="Immagine 3" descr="san_leucio.jpg"/>
          <p:cNvPicPr>
            <a:picLocks noChangeAspect="1"/>
          </p:cNvPicPr>
          <p:nvPr/>
        </p:nvPicPr>
        <p:blipFill>
          <a:blip r:embed="rId2" cstate="print"/>
          <a:stretch>
            <a:fillRect/>
          </a:stretch>
        </p:blipFill>
        <p:spPr>
          <a:xfrm>
            <a:off x="4499992" y="476672"/>
            <a:ext cx="4171392" cy="2780928"/>
          </a:xfrm>
          <a:prstGeom prst="rect">
            <a:avLst/>
          </a:prstGeom>
        </p:spPr>
      </p:pic>
      <p:pic>
        <p:nvPicPr>
          <p:cNvPr id="5" name="Immagine 4" descr="La-Reggia-di-Caserta.jpg"/>
          <p:cNvPicPr>
            <a:picLocks noChangeAspect="1"/>
          </p:cNvPicPr>
          <p:nvPr/>
        </p:nvPicPr>
        <p:blipFill>
          <a:blip r:embed="rId3" cstate="print"/>
          <a:stretch>
            <a:fillRect/>
          </a:stretch>
        </p:blipFill>
        <p:spPr>
          <a:xfrm>
            <a:off x="3779912" y="4221088"/>
            <a:ext cx="5043869" cy="2376264"/>
          </a:xfrm>
          <a:prstGeom prst="rect">
            <a:avLst/>
          </a:prstGeom>
        </p:spPr>
      </p:pic>
      <p:cxnSp>
        <p:nvCxnSpPr>
          <p:cNvPr id="7" name="Connettore 2 6"/>
          <p:cNvCxnSpPr/>
          <p:nvPr/>
        </p:nvCxnSpPr>
        <p:spPr>
          <a:xfrm flipH="1">
            <a:off x="1907704" y="3789040"/>
            <a:ext cx="54260"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Immagine 9" descr="661.jpg"/>
          <p:cNvPicPr>
            <a:picLocks noChangeAspect="1"/>
          </p:cNvPicPr>
          <p:nvPr/>
        </p:nvPicPr>
        <p:blipFill>
          <a:blip r:embed="rId4" cstate="print"/>
          <a:stretch>
            <a:fillRect/>
          </a:stretch>
        </p:blipFill>
        <p:spPr>
          <a:xfrm>
            <a:off x="179512" y="4581128"/>
            <a:ext cx="2959901" cy="2060848"/>
          </a:xfrm>
          <a:prstGeom prst="rect">
            <a:avLst/>
          </a:prstGeom>
        </p:spPr>
      </p:pic>
      <p:cxnSp>
        <p:nvCxnSpPr>
          <p:cNvPr id="14" name="Connettore 2 13"/>
          <p:cNvCxnSpPr/>
          <p:nvPr/>
        </p:nvCxnSpPr>
        <p:spPr>
          <a:xfrm flipV="1">
            <a:off x="3779912" y="1700808"/>
            <a:ext cx="504056"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3347864" y="3573016"/>
            <a:ext cx="504056"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085184"/>
            <a:ext cx="8229600" cy="1584176"/>
          </a:xfrm>
        </p:spPr>
        <p:txBody>
          <a:bodyPr>
            <a:normAutofit fontScale="70000" lnSpcReduction="20000"/>
          </a:bodyPr>
          <a:lstStyle/>
          <a:p>
            <a:pPr algn="ctr">
              <a:buNone/>
            </a:pPr>
            <a:r>
              <a:rPr lang="it-IT" dirty="0" smtClean="0">
                <a:solidFill>
                  <a:schemeClr val="bg1"/>
                </a:solidFill>
              </a:rPr>
              <a:t>   </a:t>
            </a:r>
            <a:r>
              <a:rPr lang="it-IT" dirty="0" smtClean="0">
                <a:solidFill>
                  <a:schemeClr val="bg1"/>
                </a:solidFill>
                <a:latin typeface="David" pitchFamily="34" charset="-79"/>
                <a:cs typeface="David" pitchFamily="34" charset="-79"/>
              </a:rPr>
              <a:t>Amalfi is located on the </a:t>
            </a:r>
            <a:r>
              <a:rPr lang="it-IT" dirty="0" err="1" smtClean="0">
                <a:solidFill>
                  <a:schemeClr val="bg1"/>
                </a:solidFill>
                <a:latin typeface="David" pitchFamily="34" charset="-79"/>
                <a:cs typeface="David" pitchFamily="34" charset="-79"/>
              </a:rPr>
              <a:t>southern</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coast</a:t>
            </a:r>
            <a:r>
              <a:rPr lang="it-IT" dirty="0" smtClean="0">
                <a:solidFill>
                  <a:schemeClr val="bg1"/>
                </a:solidFill>
                <a:latin typeface="David" pitchFamily="34" charset="-79"/>
                <a:cs typeface="David" pitchFamily="34" charset="-79"/>
              </a:rPr>
              <a:t> of  Sorrento </a:t>
            </a:r>
            <a:r>
              <a:rPr lang="it-IT" dirty="0" err="1" smtClean="0">
                <a:solidFill>
                  <a:schemeClr val="bg1"/>
                </a:solidFill>
                <a:latin typeface="David" pitchFamily="34" charset="-79"/>
                <a:cs typeface="David" pitchFamily="34" charset="-79"/>
              </a:rPr>
              <a:t>peninsula</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It</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included</a:t>
            </a:r>
            <a:r>
              <a:rPr lang="it-IT" dirty="0" smtClean="0">
                <a:solidFill>
                  <a:schemeClr val="bg1"/>
                </a:solidFill>
                <a:latin typeface="David" pitchFamily="34" charset="-79"/>
                <a:cs typeface="David" pitchFamily="34" charset="-79"/>
              </a:rPr>
              <a:t> Sorrento city, </a:t>
            </a:r>
            <a:r>
              <a:rPr lang="it-IT" dirty="0" err="1" smtClean="0">
                <a:solidFill>
                  <a:schemeClr val="bg1"/>
                </a:solidFill>
                <a:latin typeface="David" pitchFamily="34" charset="-79"/>
                <a:cs typeface="David" pitchFamily="34" charset="-79"/>
              </a:rPr>
              <a:t>Vietri</a:t>
            </a:r>
            <a:r>
              <a:rPr lang="it-IT" dirty="0" smtClean="0">
                <a:solidFill>
                  <a:schemeClr val="bg1"/>
                </a:solidFill>
                <a:latin typeface="David" pitchFamily="34" charset="-79"/>
                <a:cs typeface="David" pitchFamily="34" charset="-79"/>
              </a:rPr>
              <a:t> sul mare ( </a:t>
            </a:r>
            <a:r>
              <a:rPr lang="it-IT" dirty="0" err="1" smtClean="0">
                <a:solidFill>
                  <a:schemeClr val="bg1"/>
                </a:solidFill>
                <a:latin typeface="David" pitchFamily="34" charset="-79"/>
                <a:cs typeface="David" pitchFamily="34" charset="-79"/>
              </a:rPr>
              <a:t>known</a:t>
            </a:r>
            <a:r>
              <a:rPr lang="it-IT" dirty="0" smtClean="0">
                <a:solidFill>
                  <a:schemeClr val="bg1"/>
                </a:solidFill>
                <a:latin typeface="David" pitchFamily="34" charset="-79"/>
                <a:cs typeface="David" pitchFamily="34" charset="-79"/>
              </a:rPr>
              <a:t> for terracotta) </a:t>
            </a:r>
            <a:r>
              <a:rPr lang="it-IT" dirty="0" err="1" smtClean="0">
                <a:solidFill>
                  <a:schemeClr val="bg1"/>
                </a:solidFill>
                <a:latin typeface="David" pitchFamily="34" charset="-79"/>
                <a:cs typeface="David" pitchFamily="34" charset="-79"/>
              </a:rPr>
              <a:t>Cetara</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Maiori</a:t>
            </a:r>
            <a:r>
              <a:rPr lang="it-IT" dirty="0" smtClean="0">
                <a:solidFill>
                  <a:schemeClr val="bg1"/>
                </a:solidFill>
                <a:latin typeface="David" pitchFamily="34" charset="-79"/>
                <a:cs typeface="David" pitchFamily="34" charset="-79"/>
              </a:rPr>
              <a:t>, Tramonti, Minori and </a:t>
            </a:r>
            <a:r>
              <a:rPr lang="it-IT" dirty="0" err="1" smtClean="0">
                <a:solidFill>
                  <a:schemeClr val="bg1"/>
                </a:solidFill>
                <a:latin typeface="David" pitchFamily="34" charset="-79"/>
                <a:cs typeface="David" pitchFamily="34" charset="-79"/>
              </a:rPr>
              <a:t>Ravello</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It</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also</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has</a:t>
            </a:r>
            <a:r>
              <a:rPr lang="it-IT" dirty="0" smtClean="0">
                <a:solidFill>
                  <a:schemeClr val="bg1"/>
                </a:solidFill>
                <a:latin typeface="David" pitchFamily="34" charset="-79"/>
                <a:cs typeface="David" pitchFamily="34" charset="-79"/>
              </a:rPr>
              <a:t> the beautiful panorama </a:t>
            </a:r>
            <a:r>
              <a:rPr lang="it-IT" dirty="0" err="1" smtClean="0">
                <a:solidFill>
                  <a:schemeClr val="bg1"/>
                </a:solidFill>
                <a:latin typeface="David" pitchFamily="34" charset="-79"/>
                <a:cs typeface="David" pitchFamily="34" charset="-79"/>
              </a:rPr>
              <a:t>with</a:t>
            </a:r>
            <a:r>
              <a:rPr lang="it-IT" dirty="0" smtClean="0">
                <a:solidFill>
                  <a:schemeClr val="bg1"/>
                </a:solidFill>
                <a:latin typeface="David" pitchFamily="34" charset="-79"/>
                <a:cs typeface="David" pitchFamily="34" charset="-79"/>
              </a:rPr>
              <a:t> villa </a:t>
            </a:r>
            <a:r>
              <a:rPr lang="it-IT" dirty="0" err="1" smtClean="0">
                <a:solidFill>
                  <a:schemeClr val="bg1"/>
                </a:solidFill>
                <a:latin typeface="David" pitchFamily="34" charset="-79"/>
                <a:cs typeface="David" pitchFamily="34" charset="-79"/>
              </a:rPr>
              <a:t>Rufolo</a:t>
            </a:r>
            <a:r>
              <a:rPr lang="it-IT" dirty="0" smtClean="0">
                <a:solidFill>
                  <a:schemeClr val="bg1"/>
                </a:solidFill>
                <a:latin typeface="David" pitchFamily="34" charset="-79"/>
                <a:cs typeface="David" pitchFamily="34" charset="-79"/>
              </a:rPr>
              <a:t> and villa </a:t>
            </a:r>
            <a:r>
              <a:rPr lang="it-IT" dirty="0" err="1" smtClean="0">
                <a:solidFill>
                  <a:schemeClr val="bg1"/>
                </a:solidFill>
                <a:latin typeface="David" pitchFamily="34" charset="-79"/>
                <a:cs typeface="David" pitchFamily="34" charset="-79"/>
              </a:rPr>
              <a:t>Cimbron</a:t>
            </a:r>
            <a:r>
              <a:rPr lang="it-IT" dirty="0" smtClean="0">
                <a:solidFill>
                  <a:schemeClr val="bg1"/>
                </a:solidFill>
                <a:latin typeface="David" pitchFamily="34" charset="-79"/>
                <a:cs typeface="David" pitchFamily="34" charset="-79"/>
              </a:rPr>
              <a:t>. Amalfi was the </a:t>
            </a:r>
            <a:r>
              <a:rPr lang="it-IT" dirty="0" err="1" smtClean="0">
                <a:solidFill>
                  <a:schemeClr val="bg1"/>
                </a:solidFill>
                <a:latin typeface="David" pitchFamily="34" charset="-79"/>
                <a:cs typeface="David" pitchFamily="34" charset="-79"/>
              </a:rPr>
              <a:t>most</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important</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maritime</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republic</a:t>
            </a:r>
            <a:r>
              <a:rPr lang="it-IT" dirty="0" smtClean="0">
                <a:solidFill>
                  <a:schemeClr val="bg1"/>
                </a:solidFill>
                <a:latin typeface="David" pitchFamily="34" charset="-79"/>
                <a:cs typeface="David" pitchFamily="34" charset="-79"/>
              </a:rPr>
              <a:t> for the </a:t>
            </a:r>
            <a:r>
              <a:rPr lang="it-IT" dirty="0" err="1" smtClean="0">
                <a:solidFill>
                  <a:schemeClr val="bg1"/>
                </a:solidFill>
                <a:latin typeface="David" pitchFamily="34" charset="-79"/>
                <a:cs typeface="David" pitchFamily="34" charset="-79"/>
              </a:rPr>
              <a:t>king</a:t>
            </a:r>
            <a:r>
              <a:rPr lang="it-IT" dirty="0" smtClean="0">
                <a:solidFill>
                  <a:schemeClr val="bg1"/>
                </a:solidFill>
                <a:latin typeface="David" pitchFamily="34" charset="-79"/>
                <a:cs typeface="David" pitchFamily="34" charset="-79"/>
              </a:rPr>
              <a:t> of Naples.</a:t>
            </a:r>
            <a:endParaRPr lang="it-IT" dirty="0">
              <a:solidFill>
                <a:schemeClr val="bg1"/>
              </a:solidFill>
            </a:endParaRPr>
          </a:p>
        </p:txBody>
      </p:sp>
      <p:sp>
        <p:nvSpPr>
          <p:cNvPr id="6" name="CasellaDiTesto 5"/>
          <p:cNvSpPr txBox="1"/>
          <p:nvPr/>
        </p:nvSpPr>
        <p:spPr>
          <a:xfrm>
            <a:off x="107504" y="188640"/>
            <a:ext cx="2376264" cy="769441"/>
          </a:xfrm>
          <a:prstGeom prst="rect">
            <a:avLst/>
          </a:prstGeom>
          <a:noFill/>
        </p:spPr>
        <p:txBody>
          <a:bodyPr wrap="square" rtlCol="0">
            <a:spAutoFit/>
          </a:bodyPr>
          <a:lstStyle/>
          <a:p>
            <a:r>
              <a:rPr lang="it-IT" sz="4400" dirty="0" smtClean="0">
                <a:solidFill>
                  <a:schemeClr val="tx2"/>
                </a:solidFill>
                <a:latin typeface="Algerian" pitchFamily="82" charset="0"/>
              </a:rPr>
              <a:t>Amalfi</a:t>
            </a:r>
            <a:endParaRPr lang="it-IT" sz="4400" dirty="0">
              <a:solidFill>
                <a:schemeClr val="tx2"/>
              </a:solidFill>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6000" b="-46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11760" y="116633"/>
            <a:ext cx="6285384" cy="3816424"/>
          </a:xfrm>
        </p:spPr>
        <p:txBody>
          <a:bodyPr>
            <a:normAutofit fontScale="92500" lnSpcReduction="20000"/>
          </a:bodyPr>
          <a:lstStyle/>
          <a:p>
            <a:pPr algn="ctr">
              <a:buNone/>
            </a:pPr>
            <a:r>
              <a:rPr lang="it-IT" dirty="0" smtClean="0">
                <a:solidFill>
                  <a:schemeClr val="tx2"/>
                </a:solidFill>
                <a:latin typeface="Algerian" pitchFamily="82" charset="0"/>
                <a:cs typeface="David" pitchFamily="34" charset="-79"/>
              </a:rPr>
              <a:t> </a:t>
            </a:r>
            <a:r>
              <a:rPr lang="it-IT" sz="4800" dirty="0" smtClean="0">
                <a:solidFill>
                  <a:schemeClr val="accent1"/>
                </a:solidFill>
                <a:latin typeface="Algerian" pitchFamily="82" charset="0"/>
                <a:cs typeface="David" pitchFamily="34" charset="-79"/>
              </a:rPr>
              <a:t>Paestum</a:t>
            </a:r>
            <a:r>
              <a:rPr lang="it-IT" dirty="0" smtClean="0">
                <a:solidFill>
                  <a:schemeClr val="tx2"/>
                </a:solidFill>
                <a:latin typeface="Algerian" pitchFamily="82" charset="0"/>
                <a:cs typeface="David" pitchFamily="34" charset="-79"/>
              </a:rPr>
              <a:t> </a:t>
            </a:r>
            <a:r>
              <a:rPr lang="it-IT" dirty="0" smtClean="0">
                <a:solidFill>
                  <a:schemeClr val="bg1"/>
                </a:solidFill>
                <a:latin typeface="David" pitchFamily="34" charset="-79"/>
                <a:cs typeface="David" pitchFamily="34" charset="-79"/>
              </a:rPr>
              <a:t>(</a:t>
            </a:r>
            <a:r>
              <a:rPr lang="it-IT" dirty="0">
                <a:solidFill>
                  <a:schemeClr val="bg1"/>
                </a:solidFill>
                <a:latin typeface="David" pitchFamily="34" charset="-79"/>
                <a:cs typeface="David" pitchFamily="34" charset="-79"/>
              </a:rPr>
              <a:t>P</a:t>
            </a:r>
            <a:r>
              <a:rPr lang="it-IT" dirty="0" smtClean="0">
                <a:solidFill>
                  <a:schemeClr val="bg1"/>
                </a:solidFill>
                <a:latin typeface="David" pitchFamily="34" charset="-79"/>
                <a:cs typeface="David" pitchFamily="34" charset="-79"/>
              </a:rPr>
              <a:t>oseidonia) was </a:t>
            </a:r>
            <a:r>
              <a:rPr lang="it-IT" dirty="0" err="1" smtClean="0">
                <a:solidFill>
                  <a:schemeClr val="bg1"/>
                </a:solidFill>
                <a:latin typeface="David" pitchFamily="34" charset="-79"/>
                <a:cs typeface="David" pitchFamily="34" charset="-79"/>
              </a:rPr>
              <a:t>built</a:t>
            </a:r>
            <a:r>
              <a:rPr lang="it-IT" dirty="0" smtClean="0">
                <a:solidFill>
                  <a:schemeClr val="bg1"/>
                </a:solidFill>
                <a:latin typeface="David" pitchFamily="34" charset="-79"/>
                <a:cs typeface="David" pitchFamily="34" charset="-79"/>
              </a:rPr>
              <a:t> in 600 </a:t>
            </a:r>
            <a:r>
              <a:rPr lang="it-IT" dirty="0" err="1" smtClean="0">
                <a:solidFill>
                  <a:schemeClr val="bg1"/>
                </a:solidFill>
                <a:latin typeface="David" pitchFamily="34" charset="-79"/>
                <a:cs typeface="David" pitchFamily="34" charset="-79"/>
              </a:rPr>
              <a:t>A.C</a:t>
            </a:r>
            <a:r>
              <a:rPr lang="it-IT" dirty="0" smtClean="0">
                <a:solidFill>
                  <a:schemeClr val="bg1"/>
                </a:solidFill>
                <a:latin typeface="David" pitchFamily="34" charset="-79"/>
                <a:cs typeface="David" pitchFamily="34" charset="-79"/>
              </a:rPr>
              <a:t> by the Greek and,later,by the </a:t>
            </a:r>
            <a:r>
              <a:rPr lang="it-IT" dirty="0" err="1" smtClean="0">
                <a:solidFill>
                  <a:schemeClr val="bg1"/>
                </a:solidFill>
                <a:latin typeface="David" pitchFamily="34" charset="-79"/>
                <a:cs typeface="David" pitchFamily="34" charset="-79"/>
              </a:rPr>
              <a:t>romans</a:t>
            </a:r>
            <a:r>
              <a:rPr lang="it-IT" dirty="0" smtClean="0">
                <a:solidFill>
                  <a:schemeClr val="bg1"/>
                </a:solidFill>
                <a:latin typeface="David" pitchFamily="34" charset="-79"/>
                <a:cs typeface="David" pitchFamily="34" charset="-79"/>
              </a:rPr>
              <a:t>. In XVIII </a:t>
            </a:r>
            <a:r>
              <a:rPr lang="it-IT" dirty="0" err="1" smtClean="0">
                <a:solidFill>
                  <a:schemeClr val="bg1"/>
                </a:solidFill>
                <a:latin typeface="David" pitchFamily="34" charset="-79"/>
                <a:cs typeface="David" pitchFamily="34" charset="-79"/>
              </a:rPr>
              <a:t>A.C.</a:t>
            </a:r>
            <a:r>
              <a:rPr lang="it-IT" dirty="0" smtClean="0">
                <a:solidFill>
                  <a:schemeClr val="bg1"/>
                </a:solidFill>
                <a:latin typeface="David" pitchFamily="34" charset="-79"/>
                <a:cs typeface="David" pitchFamily="34" charset="-79"/>
              </a:rPr>
              <a:t> The </a:t>
            </a:r>
            <a:r>
              <a:rPr lang="it-IT" dirty="0" err="1" smtClean="0">
                <a:solidFill>
                  <a:schemeClr val="bg1"/>
                </a:solidFill>
                <a:latin typeface="David" pitchFamily="34" charset="-79"/>
                <a:cs typeface="David" pitchFamily="34" charset="-79"/>
              </a:rPr>
              <a:t>archealogist</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found</a:t>
            </a:r>
            <a:r>
              <a:rPr lang="it-IT" dirty="0" smtClean="0">
                <a:solidFill>
                  <a:schemeClr val="bg1"/>
                </a:solidFill>
                <a:latin typeface="David" pitchFamily="34" charset="-79"/>
                <a:cs typeface="David" pitchFamily="34" charset="-79"/>
              </a:rPr>
              <a:t> 3 </a:t>
            </a:r>
            <a:r>
              <a:rPr lang="it-IT" dirty="0" err="1" smtClean="0">
                <a:solidFill>
                  <a:schemeClr val="bg1"/>
                </a:solidFill>
                <a:latin typeface="David" pitchFamily="34" charset="-79"/>
                <a:cs typeface="David" pitchFamily="34" charset="-79"/>
              </a:rPr>
              <a:t>templs</a:t>
            </a:r>
            <a:r>
              <a:rPr lang="it-IT" dirty="0" smtClean="0">
                <a:solidFill>
                  <a:schemeClr val="bg1"/>
                </a:solidFill>
                <a:latin typeface="David" pitchFamily="34" charset="-79"/>
                <a:cs typeface="David" pitchFamily="34" charset="-79"/>
              </a:rPr>
              <a:t>: </a:t>
            </a:r>
            <a:r>
              <a:rPr lang="it-IT" dirty="0" err="1">
                <a:solidFill>
                  <a:schemeClr val="bg1"/>
                </a:solidFill>
                <a:latin typeface="David" pitchFamily="34" charset="-79"/>
                <a:cs typeface="David" pitchFamily="34" charset="-79"/>
              </a:rPr>
              <a:t>H</a:t>
            </a:r>
            <a:r>
              <a:rPr lang="it-IT" dirty="0" err="1" smtClean="0">
                <a:solidFill>
                  <a:schemeClr val="bg1"/>
                </a:solidFill>
                <a:latin typeface="David" pitchFamily="34" charset="-79"/>
                <a:cs typeface="David" pitchFamily="34" charset="-79"/>
              </a:rPr>
              <a:t>era</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themples</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Nectune</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themples</a:t>
            </a:r>
            <a:r>
              <a:rPr lang="it-IT" dirty="0" smtClean="0">
                <a:solidFill>
                  <a:schemeClr val="bg1"/>
                </a:solidFill>
                <a:latin typeface="David" pitchFamily="34" charset="-79"/>
                <a:cs typeface="David" pitchFamily="34" charset="-79"/>
              </a:rPr>
              <a:t> ( </a:t>
            </a:r>
            <a:r>
              <a:rPr lang="it-IT" dirty="0" err="1" smtClean="0">
                <a:solidFill>
                  <a:schemeClr val="bg1"/>
                </a:solidFill>
                <a:latin typeface="David" pitchFamily="34" charset="-79"/>
                <a:cs typeface="David" pitchFamily="34" charset="-79"/>
              </a:rPr>
              <a:t>preserved</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better</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than</a:t>
            </a:r>
            <a:r>
              <a:rPr lang="it-IT" dirty="0" smtClean="0">
                <a:solidFill>
                  <a:schemeClr val="bg1"/>
                </a:solidFill>
                <a:latin typeface="David" pitchFamily="34" charset="-79"/>
                <a:cs typeface="David" pitchFamily="34" charset="-79"/>
              </a:rPr>
              <a:t> 3 </a:t>
            </a:r>
            <a:r>
              <a:rPr lang="it-IT" dirty="0" err="1" smtClean="0">
                <a:solidFill>
                  <a:schemeClr val="bg1"/>
                </a:solidFill>
                <a:latin typeface="David" pitchFamily="34" charset="-79"/>
                <a:cs typeface="David" pitchFamily="34" charset="-79"/>
              </a:rPr>
              <a:t>themples</a:t>
            </a:r>
            <a:r>
              <a:rPr lang="it-IT" dirty="0" smtClean="0">
                <a:solidFill>
                  <a:schemeClr val="bg1"/>
                </a:solidFill>
                <a:latin typeface="David" pitchFamily="34" charset="-79"/>
                <a:cs typeface="David" pitchFamily="34" charset="-79"/>
              </a:rPr>
              <a:t>) and </a:t>
            </a:r>
            <a:r>
              <a:rPr lang="it-IT" dirty="0" err="1" smtClean="0">
                <a:solidFill>
                  <a:schemeClr val="bg1"/>
                </a:solidFill>
                <a:latin typeface="David" pitchFamily="34" charset="-79"/>
                <a:cs typeface="David" pitchFamily="34" charset="-79"/>
              </a:rPr>
              <a:t>Cerrer</a:t>
            </a:r>
            <a:r>
              <a:rPr lang="it-IT" dirty="0" smtClean="0">
                <a:solidFill>
                  <a:schemeClr val="bg1"/>
                </a:solidFill>
                <a:latin typeface="David" pitchFamily="34" charset="-79"/>
                <a:cs typeface="David" pitchFamily="34" charset="-79"/>
              </a:rPr>
              <a:t> </a:t>
            </a:r>
            <a:r>
              <a:rPr lang="it-IT" dirty="0" err="1" smtClean="0">
                <a:solidFill>
                  <a:schemeClr val="bg1"/>
                </a:solidFill>
                <a:latin typeface="David" pitchFamily="34" charset="-79"/>
                <a:cs typeface="David" pitchFamily="34" charset="-79"/>
              </a:rPr>
              <a:t>themple</a:t>
            </a:r>
            <a:r>
              <a:rPr lang="it-IT" dirty="0" smtClean="0">
                <a:solidFill>
                  <a:schemeClr val="bg1"/>
                </a:solidFill>
                <a:latin typeface="David" pitchFamily="34" charset="-79"/>
                <a:cs typeface="David" pitchFamily="34" charset="-79"/>
              </a:rPr>
              <a:t> (it is the </a:t>
            </a:r>
            <a:r>
              <a:rPr lang="it-IT" dirty="0" err="1" smtClean="0">
                <a:solidFill>
                  <a:schemeClr val="bg1"/>
                </a:solidFill>
                <a:latin typeface="David" pitchFamily="34" charset="-79"/>
                <a:cs typeface="David" pitchFamily="34" charset="-79"/>
              </a:rPr>
              <a:t>smallest</a:t>
            </a:r>
            <a:r>
              <a:rPr lang="it-IT" dirty="0" smtClean="0">
                <a:solidFill>
                  <a:schemeClr val="bg1"/>
                </a:solidFill>
                <a:latin typeface="David" pitchFamily="34" charset="-79"/>
                <a:cs typeface="David" pitchFamily="34" charset="-79"/>
              </a:rPr>
              <a:t> by </a:t>
            </a:r>
            <a:r>
              <a:rPr lang="it-IT" dirty="0" err="1" smtClean="0">
                <a:solidFill>
                  <a:schemeClr val="bg1"/>
                </a:solidFill>
                <a:latin typeface="David" pitchFamily="34" charset="-79"/>
                <a:cs typeface="David" pitchFamily="34" charset="-79"/>
              </a:rPr>
              <a:t>other</a:t>
            </a:r>
            <a:r>
              <a:rPr lang="it-IT" dirty="0" smtClean="0">
                <a:solidFill>
                  <a:schemeClr val="bg1"/>
                </a:solidFill>
                <a:latin typeface="David" pitchFamily="34" charset="-79"/>
                <a:cs typeface="David" pitchFamily="34" charset="-79"/>
              </a:rPr>
              <a:t>) and it was </a:t>
            </a:r>
            <a:r>
              <a:rPr lang="it-IT" dirty="0" err="1" smtClean="0">
                <a:solidFill>
                  <a:schemeClr val="bg1"/>
                </a:solidFill>
                <a:latin typeface="David" pitchFamily="34" charset="-79"/>
                <a:cs typeface="David" pitchFamily="34" charset="-79"/>
              </a:rPr>
              <a:t>dedicated</a:t>
            </a:r>
            <a:r>
              <a:rPr lang="it-IT" dirty="0" smtClean="0">
                <a:solidFill>
                  <a:schemeClr val="bg1"/>
                </a:solidFill>
                <a:latin typeface="David" pitchFamily="34" charset="-79"/>
                <a:cs typeface="David" pitchFamily="34" charset="-79"/>
              </a:rPr>
              <a:t> to the </a:t>
            </a:r>
            <a:r>
              <a:rPr lang="it-IT" dirty="0" err="1" smtClean="0">
                <a:solidFill>
                  <a:schemeClr val="bg1"/>
                </a:solidFill>
                <a:latin typeface="David" pitchFamily="34" charset="-79"/>
                <a:cs typeface="David" pitchFamily="34" charset="-79"/>
              </a:rPr>
              <a:t>goddess</a:t>
            </a:r>
            <a:r>
              <a:rPr lang="it-IT" dirty="0" smtClean="0">
                <a:solidFill>
                  <a:schemeClr val="bg1"/>
                </a:solidFill>
                <a:latin typeface="David" pitchFamily="34" charset="-79"/>
                <a:cs typeface="David" pitchFamily="34" charset="-79"/>
              </a:rPr>
              <a:t> Athena.</a:t>
            </a:r>
            <a:endParaRPr lang="it-IT" dirty="0">
              <a:solidFill>
                <a:schemeClr val="bg1"/>
              </a:solidFill>
              <a:latin typeface="David" pitchFamily="34" charset="-79"/>
              <a:cs typeface="David" pitchFamily="34" charset="-79"/>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ema di Office">
  <a:themeElements>
    <a:clrScheme name="Personalizzato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6ADAFA"/>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448</Words>
  <Application>Microsoft Office PowerPoint</Application>
  <PresentationFormat>Presentazione su schermo (4:3)</PresentationFormat>
  <Paragraphs>19</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Welcome to Campania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CAMPANIA</dc:title>
  <dc:creator>pcdiadriana</dc:creator>
  <cp:lastModifiedBy>Anna</cp:lastModifiedBy>
  <cp:revision>56</cp:revision>
  <dcterms:created xsi:type="dcterms:W3CDTF">2018-04-18T11:50:42Z</dcterms:created>
  <dcterms:modified xsi:type="dcterms:W3CDTF">2018-04-21T21:28:18Z</dcterms:modified>
</cp:coreProperties>
</file>