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17"/>
  </p:notesMasterIdLst>
  <p:sldIdLst>
    <p:sldId id="260" r:id="rId5"/>
    <p:sldId id="309" r:id="rId6"/>
    <p:sldId id="316" r:id="rId7"/>
    <p:sldId id="323" r:id="rId8"/>
    <p:sldId id="322" r:id="rId9"/>
    <p:sldId id="324" r:id="rId10"/>
    <p:sldId id="315" r:id="rId11"/>
    <p:sldId id="321" r:id="rId12"/>
    <p:sldId id="327" r:id="rId13"/>
    <p:sldId id="326" r:id="rId14"/>
    <p:sldId id="330" r:id="rId15"/>
    <p:sldId id="329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34" userDrawn="1">
          <p15:clr>
            <a:srgbClr val="A4A3A4"/>
          </p15:clr>
        </p15:guide>
        <p15:guide id="4" pos="7446" userDrawn="1">
          <p15:clr>
            <a:srgbClr val="A4A3A4"/>
          </p15:clr>
        </p15:guide>
        <p15:guide id="5" pos="3636" userDrawn="1">
          <p15:clr>
            <a:srgbClr val="A4A3A4"/>
          </p15:clr>
        </p15:guide>
        <p15:guide id="6" pos="4044" userDrawn="1">
          <p15:clr>
            <a:srgbClr val="A4A3A4"/>
          </p15:clr>
        </p15:guide>
        <p15:guide id="7" orient="horz" pos="4020" userDrawn="1">
          <p15:clr>
            <a:srgbClr val="A4A3A4"/>
          </p15:clr>
        </p15:guide>
        <p15:guide id="8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  <a:srgbClr val="4579CE"/>
    <a:srgbClr val="4382C1"/>
    <a:srgbClr val="1F497D"/>
    <a:srgbClr val="9BBCFF"/>
    <a:srgbClr val="00B0F0"/>
    <a:srgbClr val="99FFCC"/>
    <a:srgbClr val="66FF66"/>
    <a:srgbClr val="CCFF99"/>
    <a:srgbClr val="08578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11" autoAdjust="0"/>
    <p:restoredTop sz="92413" autoAdjust="0"/>
  </p:normalViewPr>
  <p:slideViewPr>
    <p:cSldViewPr snapToGrid="0">
      <p:cViewPr varScale="1">
        <p:scale>
          <a:sx n="67" d="100"/>
          <a:sy n="67" d="100"/>
        </p:scale>
        <p:origin x="-852" y="-108"/>
      </p:cViewPr>
      <p:guideLst>
        <p:guide orient="horz" pos="2160"/>
        <p:guide orient="horz" pos="4020"/>
        <p:guide orient="horz" pos="777"/>
        <p:guide pos="3840"/>
        <p:guide pos="234"/>
        <p:guide pos="7446"/>
        <p:guide pos="3636"/>
        <p:guide pos="40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1ECE3-F765-4D0D-8F96-600A0E42EDA5}" type="datetimeFigureOut">
              <a:rPr lang="it-IT" smtClean="0"/>
              <a:pPr/>
              <a:t>02/04/2019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EDFC7-A336-4F25-85E3-B07EF2DAC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699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EDFC7-A336-4F25-85E3-B07EF2DACFA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5630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37D9-7D0A-4689-8049-C19ADB8D93C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7093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37D9-7D0A-4689-8049-C19ADB8D93C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78561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37D9-7D0A-4689-8049-C19ADB8D93C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7856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37D9-7D0A-4689-8049-C19ADB8D93C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0244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37D9-7D0A-4689-8049-C19ADB8D93C3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3450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97B909-F3F6-4A63-AF01-117EF03EAF56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699137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97B909-F3F6-4A63-AF01-117EF03EAF56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94691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4865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910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9678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279719" y="6597650"/>
            <a:ext cx="924983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91DF4-2BAD-4CFE-8D31-DE41A1EED5EC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xmlns="" val="159798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4454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2597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45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952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9186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755" y="6394228"/>
            <a:ext cx="11564851" cy="27247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6817" y="374397"/>
            <a:ext cx="1829547" cy="669309"/>
          </a:xfrm>
          <a:prstGeom prst="rect">
            <a:avLst/>
          </a:prstGeom>
        </p:spPr>
      </p:pic>
      <p:cxnSp>
        <p:nvCxnSpPr>
          <p:cNvPr id="7" name="Connettore diritto 6"/>
          <p:cNvCxnSpPr/>
          <p:nvPr userDrawn="1"/>
        </p:nvCxnSpPr>
        <p:spPr>
          <a:xfrm>
            <a:off x="353962" y="922658"/>
            <a:ext cx="9279567" cy="0"/>
          </a:xfrm>
          <a:prstGeom prst="line">
            <a:avLst/>
          </a:prstGeom>
          <a:ln w="28575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10472" y="6492875"/>
            <a:ext cx="2743200" cy="365125"/>
          </a:xfrm>
        </p:spPr>
        <p:txBody>
          <a:bodyPr/>
          <a:lstStyle>
            <a:lvl1pPr>
              <a:defRPr>
                <a:solidFill>
                  <a:srgbClr val="336699"/>
                </a:solidFill>
              </a:defRPr>
            </a:lvl1pPr>
          </a:lstStyle>
          <a:p>
            <a:fld id="{B43A3625-4D51-412E-8D43-47EBBEB37A5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9407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981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868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3269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110092" y="3476085"/>
            <a:ext cx="9626737" cy="776235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dirty="0">
              <a:solidFill>
                <a:srgbClr val="616E76"/>
              </a:solidFill>
              <a:latin typeface="Helvetica Neue Thin" charset="0"/>
              <a:ea typeface="Helvetica Neue Thin" charset="0"/>
              <a:cs typeface="Helvetica Neue Thin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61122" y="2729000"/>
            <a:ext cx="10260790" cy="264907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>
                <a:solidFill>
                  <a:srgbClr val="002060"/>
                </a:solidFill>
              </a:rPr>
              <a:t>Apprendistato di I Livello:</a:t>
            </a:r>
            <a:br>
              <a:rPr lang="it-IT" sz="3600" b="1" dirty="0" smtClean="0">
                <a:solidFill>
                  <a:srgbClr val="002060"/>
                </a:solidFill>
              </a:rPr>
            </a:br>
            <a:r>
              <a:rPr lang="it-IT" sz="3600" b="1" dirty="0" smtClean="0">
                <a:solidFill>
                  <a:srgbClr val="002060"/>
                </a:solidFill>
              </a:rPr>
              <a:t>Assistenza tecnica e Promozione</a:t>
            </a:r>
          </a:p>
        </p:txBody>
      </p:sp>
      <p:cxnSp>
        <p:nvCxnSpPr>
          <p:cNvPr id="7" name="Connettore diritto 6"/>
          <p:cNvCxnSpPr/>
          <p:nvPr/>
        </p:nvCxnSpPr>
        <p:spPr>
          <a:xfrm>
            <a:off x="1183341" y="4800599"/>
            <a:ext cx="9816353" cy="40341"/>
          </a:xfrm>
          <a:prstGeom prst="line">
            <a:avLst/>
          </a:prstGeom>
          <a:ln w="571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1471" y="5915203"/>
            <a:ext cx="1784375" cy="633812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6129" y="289211"/>
            <a:ext cx="1917888" cy="937499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8000" y="97789"/>
            <a:ext cx="2798659" cy="1218484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5175" y="289213"/>
            <a:ext cx="2733367" cy="956679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555434" y="6205358"/>
            <a:ext cx="3806039" cy="353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Materiale a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cura di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391753" y="1371938"/>
            <a:ext cx="9063413" cy="163985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rgbClr val="002060"/>
                </a:solidFill>
              </a:rPr>
              <a:t>Il piano di sviluppo delle competenze degli </a:t>
            </a:r>
            <a:r>
              <a:rPr lang="it-IT" sz="3200" b="1" dirty="0" smtClean="0">
                <a:solidFill>
                  <a:srgbClr val="002060"/>
                </a:solidFill>
              </a:rPr>
              <a:t>operatori</a:t>
            </a:r>
            <a:endParaRPr lang="it-IT" sz="3200" b="1" dirty="0">
              <a:solidFill>
                <a:srgbClr val="00206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2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91DF4-2BAD-4CFE-8D31-DE41A1EED5EC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  <p:grpSp>
        <p:nvGrpSpPr>
          <p:cNvPr id="36" name="Gruppo 35"/>
          <p:cNvGrpSpPr/>
          <p:nvPr/>
        </p:nvGrpSpPr>
        <p:grpSpPr>
          <a:xfrm>
            <a:off x="6386245" y="4906340"/>
            <a:ext cx="1406649" cy="1165120"/>
            <a:chOff x="-17356" y="1036481"/>
            <a:chExt cx="1433329" cy="143332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7" name="Ovale 36"/>
            <p:cNvSpPr/>
            <p:nvPr/>
          </p:nvSpPr>
          <p:spPr>
            <a:xfrm>
              <a:off x="-17356" y="1036481"/>
              <a:ext cx="1433329" cy="1433329"/>
            </a:xfrm>
            <a:prstGeom prst="ellipse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Ovale 4"/>
            <p:cNvSpPr txBox="1"/>
            <p:nvPr/>
          </p:nvSpPr>
          <p:spPr>
            <a:xfrm>
              <a:off x="239294" y="1263823"/>
              <a:ext cx="966773" cy="99608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algn="ctr" defTabSz="755650">
                <a:spcBef>
                  <a:spcPct val="0"/>
                </a:spcBef>
              </a:pPr>
              <a:r>
                <a:rPr lang="it-IT" b="1" dirty="0" smtClean="0">
                  <a:solidFill>
                    <a:srgbClr val="002060"/>
                  </a:solidFill>
                </a:rPr>
                <a:t>PFI</a:t>
              </a:r>
              <a:endParaRPr lang="it-IT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1825294" y="2780333"/>
            <a:ext cx="663994" cy="1906851"/>
            <a:chOff x="3136668" y="2686825"/>
            <a:chExt cx="663994" cy="1906851"/>
          </a:xfrm>
        </p:grpSpPr>
        <p:sp>
          <p:nvSpPr>
            <p:cNvPr id="32" name="Freccia bidirezionale orizzontale 31"/>
            <p:cNvSpPr/>
            <p:nvPr/>
          </p:nvSpPr>
          <p:spPr bwMode="auto">
            <a:xfrm rot="16200000">
              <a:off x="2515239" y="3308254"/>
              <a:ext cx="1906851" cy="663994"/>
            </a:xfrm>
            <a:prstGeom prst="left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it-IT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 rot="16200000">
              <a:off x="2798023" y="3436671"/>
              <a:ext cx="13315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chemeClr val="bg1"/>
                  </a:solidFill>
                </a:rPr>
                <a:t>Protocollo</a:t>
              </a:r>
            </a:p>
          </p:txBody>
        </p:sp>
      </p:grpSp>
      <p:sp>
        <p:nvSpPr>
          <p:cNvPr id="27" name="Rettangolo 26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Le relazioni per l’attivazione del contratto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grpSp>
        <p:nvGrpSpPr>
          <p:cNvPr id="44" name="Gruppo 43"/>
          <p:cNvGrpSpPr/>
          <p:nvPr/>
        </p:nvGrpSpPr>
        <p:grpSpPr>
          <a:xfrm rot="5400000">
            <a:off x="4245980" y="758354"/>
            <a:ext cx="663994" cy="1906851"/>
            <a:chOff x="3136668" y="2686825"/>
            <a:chExt cx="663994" cy="1906851"/>
          </a:xfrm>
        </p:grpSpPr>
        <p:sp>
          <p:nvSpPr>
            <p:cNvPr id="47" name="Freccia a destra 46"/>
            <p:cNvSpPr/>
            <p:nvPr/>
          </p:nvSpPr>
          <p:spPr bwMode="auto">
            <a:xfrm rot="16200000">
              <a:off x="2515239" y="3308254"/>
              <a:ext cx="1906851" cy="663994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it-IT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48" name="CasellaDiTesto 47"/>
            <p:cNvSpPr txBox="1"/>
            <p:nvPr/>
          </p:nvSpPr>
          <p:spPr>
            <a:xfrm rot="16200000">
              <a:off x="2798023" y="3436671"/>
              <a:ext cx="13315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chemeClr val="bg1"/>
                  </a:solidFill>
                </a:rPr>
                <a:t>Seleziona</a:t>
              </a:r>
              <a:endParaRPr lang="it-IT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uppo 48"/>
          <p:cNvGrpSpPr/>
          <p:nvPr/>
        </p:nvGrpSpPr>
        <p:grpSpPr>
          <a:xfrm rot="5400000">
            <a:off x="4245980" y="1627158"/>
            <a:ext cx="663994" cy="1906851"/>
            <a:chOff x="3136668" y="2686825"/>
            <a:chExt cx="663994" cy="1906851"/>
          </a:xfrm>
        </p:grpSpPr>
        <p:sp>
          <p:nvSpPr>
            <p:cNvPr id="50" name="Freccia bidirezionale orizzontale 49"/>
            <p:cNvSpPr/>
            <p:nvPr/>
          </p:nvSpPr>
          <p:spPr bwMode="auto">
            <a:xfrm rot="16200000">
              <a:off x="2515239" y="3308254"/>
              <a:ext cx="1906851" cy="663994"/>
            </a:xfrm>
            <a:prstGeom prst="left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it-IT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51" name="CasellaDiTesto 50"/>
            <p:cNvSpPr txBox="1"/>
            <p:nvPr/>
          </p:nvSpPr>
          <p:spPr>
            <a:xfrm rot="16200000">
              <a:off x="2798024" y="3436671"/>
              <a:ext cx="13315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>
                  <a:solidFill>
                    <a:schemeClr val="bg1"/>
                  </a:solidFill>
                </a:rPr>
                <a:t>Contratto</a:t>
              </a:r>
              <a:endParaRPr lang="it-IT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" name="Connettore 2 9"/>
          <p:cNvCxnSpPr>
            <a:endCxn id="37" idx="1"/>
          </p:cNvCxnSpPr>
          <p:nvPr/>
        </p:nvCxnSpPr>
        <p:spPr>
          <a:xfrm>
            <a:off x="3019763" y="3013414"/>
            <a:ext cx="3572481" cy="2063554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endCxn id="37" idx="2"/>
          </p:cNvCxnSpPr>
          <p:nvPr/>
        </p:nvCxnSpPr>
        <p:spPr>
          <a:xfrm flipV="1">
            <a:off x="3129164" y="5488900"/>
            <a:ext cx="3257081" cy="253532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endCxn id="37" idx="0"/>
          </p:cNvCxnSpPr>
          <p:nvPr/>
        </p:nvCxnSpPr>
        <p:spPr>
          <a:xfrm>
            <a:off x="7089569" y="2776327"/>
            <a:ext cx="1" cy="2130013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magine 25" descr="http://www.alternanza.miur.gov.it/img/home/icon_utente_scuol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7291" y="4849974"/>
            <a:ext cx="1440000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magine 32" descr="http://www.alternanza.miur.gov.it/img/home/icon_utente_struttur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7291" y="1336327"/>
            <a:ext cx="1440000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magine 34" descr="http://www.alternanza.miur.gov.it/img/home/icon_utente_studenti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9569" y="1336327"/>
            <a:ext cx="1440000" cy="144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uppo 7"/>
          <p:cNvGrpSpPr/>
          <p:nvPr/>
        </p:nvGrpSpPr>
        <p:grpSpPr>
          <a:xfrm>
            <a:off x="8647736" y="1546744"/>
            <a:ext cx="2069762" cy="1213647"/>
            <a:chOff x="8647736" y="1546744"/>
            <a:chExt cx="2069762" cy="1213647"/>
          </a:xfrm>
        </p:grpSpPr>
        <p:sp>
          <p:nvSpPr>
            <p:cNvPr id="61" name="Rettangolo arrotondato 60"/>
            <p:cNvSpPr/>
            <p:nvPr/>
          </p:nvSpPr>
          <p:spPr>
            <a:xfrm>
              <a:off x="8647736" y="1546744"/>
              <a:ext cx="2069762" cy="1213647"/>
            </a:xfrm>
            <a:prstGeom prst="roundRect">
              <a:avLst>
                <a:gd name="adj" fmla="val 7473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it-IT" sz="2000" b="1" dirty="0" smtClean="0">
                  <a:solidFill>
                    <a:srgbClr val="C00000"/>
                  </a:solidFill>
                </a:rPr>
                <a:t>TUTOR</a:t>
              </a:r>
            </a:p>
            <a:p>
              <a:pPr lvl="0" algn="ctr"/>
              <a:endParaRPr lang="it-IT" sz="2000" dirty="0" smtClean="0">
                <a:solidFill>
                  <a:schemeClr val="tx1"/>
                </a:solidFill>
              </a:endParaRPr>
            </a:p>
          </p:txBody>
        </p:sp>
        <p:grpSp>
          <p:nvGrpSpPr>
            <p:cNvPr id="7" name="Gruppo 6"/>
            <p:cNvGrpSpPr/>
            <p:nvPr/>
          </p:nvGrpSpPr>
          <p:grpSpPr>
            <a:xfrm>
              <a:off x="8854446" y="1932107"/>
              <a:ext cx="1656343" cy="720000"/>
              <a:chOff x="8831711" y="2029643"/>
              <a:chExt cx="1656343" cy="720000"/>
            </a:xfrm>
          </p:grpSpPr>
          <p:grpSp>
            <p:nvGrpSpPr>
              <p:cNvPr id="6" name="Gruppo 5"/>
              <p:cNvGrpSpPr/>
              <p:nvPr/>
            </p:nvGrpSpPr>
            <p:grpSpPr>
              <a:xfrm>
                <a:off x="8831711" y="2029643"/>
                <a:ext cx="720000" cy="720000"/>
                <a:chOff x="322707" y="1277972"/>
                <a:chExt cx="1080000" cy="1080000"/>
              </a:xfrm>
            </p:grpSpPr>
            <p:pic>
              <p:nvPicPr>
                <p:cNvPr id="43" name="Immagine 42" descr="http://www.alternanza.miur.gov.it/img/home/icon_utente_scuola.png"/>
                <p:cNvPicPr/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707" y="1277972"/>
                  <a:ext cx="1080000" cy="10800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45" name="Immagine 44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1027800" y="1997972"/>
                  <a:ext cx="360000" cy="360000"/>
                </a:xfrm>
                <a:prstGeom prst="rect">
                  <a:avLst/>
                </a:prstGeom>
              </p:spPr>
            </p:pic>
          </p:grpSp>
          <p:grpSp>
            <p:nvGrpSpPr>
              <p:cNvPr id="4" name="Gruppo 3"/>
              <p:cNvGrpSpPr/>
              <p:nvPr/>
            </p:nvGrpSpPr>
            <p:grpSpPr>
              <a:xfrm>
                <a:off x="9768054" y="2029643"/>
                <a:ext cx="720000" cy="720000"/>
                <a:chOff x="8272971" y="3423734"/>
                <a:chExt cx="1080000" cy="1080000"/>
              </a:xfrm>
            </p:grpSpPr>
            <p:pic>
              <p:nvPicPr>
                <p:cNvPr id="46" name="Immagine 45" descr="http://www.alternanza.miur.gov.it/img/home/icon_utente_strutture.png"/>
                <p:cNvPicPr/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2971" y="3423734"/>
                  <a:ext cx="1080000" cy="10800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2" name="Immagine 51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8992971" y="4143734"/>
                  <a:ext cx="360000" cy="360000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xmlns="" val="2718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91DF4-2BAD-4CFE-8D31-DE41A1EED5EC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  <p:sp>
        <p:nvSpPr>
          <p:cNvPr id="27" name="Rettangolo 26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Il processo di assistenza tecnica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69037" y="2479384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457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TEAM </a:t>
            </a:r>
            <a:r>
              <a:rPr lang="it-IT" sz="1200" dirty="0">
                <a:solidFill>
                  <a:schemeClr val="tx1"/>
                </a:solidFill>
              </a:rPr>
              <a:t>DEDICATO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369037" y="3719702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457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CONDIZIONI </a:t>
            </a:r>
            <a:r>
              <a:rPr lang="it-IT" sz="1200" dirty="0">
                <a:solidFill>
                  <a:schemeClr val="tx1"/>
                </a:solidFill>
              </a:rPr>
              <a:t>FACILITANTI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1638755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PROMOZIONE ESTERNA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2908473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INDIVIDUAZIONE </a:t>
            </a:r>
            <a:r>
              <a:rPr lang="it-IT" sz="1200" dirty="0" smtClean="0">
                <a:solidFill>
                  <a:schemeClr val="tx1"/>
                </a:solidFill>
              </a:rPr>
              <a:t>DATORI </a:t>
            </a:r>
            <a:r>
              <a:rPr lang="it-IT" sz="1200" dirty="0">
                <a:solidFill>
                  <a:schemeClr val="tx1"/>
                </a:solidFill>
              </a:rPr>
              <a:t>DI LAVORO</a:t>
            </a:r>
          </a:p>
        </p:txBody>
      </p:sp>
      <p:sp>
        <p:nvSpPr>
          <p:cNvPr id="53" name="Rettangolo 52"/>
          <p:cNvSpPr/>
          <p:nvPr/>
        </p:nvSpPr>
        <p:spPr>
          <a:xfrm>
            <a:off x="4178191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COINVOLGIMENTO DATORI DI LAVORO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4178191" y="3719702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SOTTOSCRIZIONE </a:t>
            </a:r>
            <a:r>
              <a:rPr lang="it-IT" sz="1200" dirty="0" smtClean="0">
                <a:solidFill>
                  <a:schemeClr val="tx1"/>
                </a:solidFill>
              </a:rPr>
              <a:t>PROTOCOLLO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4178191" y="2479384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PUBBLICAZIONE </a:t>
            </a:r>
            <a:r>
              <a:rPr lang="it-IT" sz="1200" dirty="0" smtClean="0">
                <a:solidFill>
                  <a:schemeClr val="tx1"/>
                </a:solidFill>
              </a:rPr>
              <a:t>OFFERTA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58" name="Rettangolo 57"/>
          <p:cNvSpPr/>
          <p:nvPr/>
        </p:nvSpPr>
        <p:spPr>
          <a:xfrm>
            <a:off x="4178191" y="1238096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INFORMAZIONE E ORIENTAMENTO</a:t>
            </a:r>
          </a:p>
        </p:txBody>
      </p:sp>
      <p:sp>
        <p:nvSpPr>
          <p:cNvPr id="59" name="Rettangolo 58"/>
          <p:cNvSpPr/>
          <p:nvPr/>
        </p:nvSpPr>
        <p:spPr>
          <a:xfrm>
            <a:off x="7987345" y="1238096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SELEZIONE DEGLI STUDENTI</a:t>
            </a:r>
          </a:p>
        </p:txBody>
      </p:sp>
      <p:sp>
        <p:nvSpPr>
          <p:cNvPr id="60" name="Rettangolo 59"/>
          <p:cNvSpPr/>
          <p:nvPr/>
        </p:nvSpPr>
        <p:spPr>
          <a:xfrm>
            <a:off x="6717627" y="1238096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RACCOLTA </a:t>
            </a:r>
            <a:r>
              <a:rPr lang="it-IT" sz="1200" dirty="0" smtClean="0">
                <a:solidFill>
                  <a:schemeClr val="tx1"/>
                </a:solidFill>
              </a:rPr>
              <a:t>CANDIDATURE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5447909" y="1238096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DOMANDA DI CANDIDATURA</a:t>
            </a:r>
          </a:p>
        </p:txBody>
      </p:sp>
      <p:sp>
        <p:nvSpPr>
          <p:cNvPr id="63" name="Rettangolo 62"/>
          <p:cNvSpPr/>
          <p:nvPr/>
        </p:nvSpPr>
        <p:spPr>
          <a:xfrm>
            <a:off x="7987345" y="2479384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CO-PROGETTAZIONE </a:t>
            </a:r>
            <a:r>
              <a:rPr lang="it-IT" sz="1200" dirty="0" smtClean="0">
                <a:solidFill>
                  <a:schemeClr val="tx1"/>
                </a:solidFill>
              </a:rPr>
              <a:t>FORMAZIONE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7987345" y="3719702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REDAZIONE E ATTIVAZIONE CONTRATTO</a:t>
            </a:r>
          </a:p>
        </p:txBody>
      </p:sp>
      <p:sp>
        <p:nvSpPr>
          <p:cNvPr id="65" name="Rettangolo 64"/>
          <p:cNvSpPr/>
          <p:nvPr/>
        </p:nvSpPr>
        <p:spPr>
          <a:xfrm>
            <a:off x="7987345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REDAZIONE </a:t>
            </a:r>
            <a:r>
              <a:rPr lang="it-IT" sz="1200" dirty="0" smtClean="0">
                <a:solidFill>
                  <a:schemeClr val="tx1"/>
                </a:solidFill>
              </a:rPr>
              <a:t>PFI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6" name="Rettangolo 65"/>
          <p:cNvSpPr/>
          <p:nvPr/>
        </p:nvSpPr>
        <p:spPr>
          <a:xfrm>
            <a:off x="9257063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MONITORAGGIO</a:t>
            </a:r>
          </a:p>
        </p:txBody>
      </p:sp>
      <p:sp>
        <p:nvSpPr>
          <p:cNvPr id="67" name="Rettangolo 66"/>
          <p:cNvSpPr/>
          <p:nvPr/>
        </p:nvSpPr>
        <p:spPr>
          <a:xfrm>
            <a:off x="10526784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VALUTAZIONE E </a:t>
            </a:r>
            <a:r>
              <a:rPr lang="it-IT" sz="1200" dirty="0" smtClean="0">
                <a:solidFill>
                  <a:schemeClr val="tx1"/>
                </a:solidFill>
              </a:rPr>
              <a:t>CERTIFICAZIONE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69037" y="1238096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4579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ANALISI DI CONTESTO</a:t>
            </a:r>
          </a:p>
        </p:txBody>
      </p:sp>
      <p:sp>
        <p:nvSpPr>
          <p:cNvPr id="90" name="Rettangolo 89"/>
          <p:cNvSpPr/>
          <p:nvPr/>
        </p:nvSpPr>
        <p:spPr>
          <a:xfrm>
            <a:off x="369037" y="4961960"/>
            <a:ext cx="1080000" cy="1080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</a:rPr>
              <a:t>PROMOZIONE INTERNA</a:t>
            </a:r>
          </a:p>
        </p:txBody>
      </p:sp>
      <p:pic>
        <p:nvPicPr>
          <p:cNvPr id="91" name="Immagine 90" descr="http://www.alternanza.miur.gov.it/img/home/icon_utente_scuol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4321" y="2887329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Immagine 91" descr="http://www.alternanza.miur.gov.it/img/home/icon_utente_struttur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2181" y="2887329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Immagine 92" descr="http://www.alternanza.miur.gov.it/img/home/icon_utente_studenti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2487" y="2887329"/>
            <a:ext cx="1080000" cy="10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817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  <p:bldP spid="40" grpId="0" animBg="1"/>
      <p:bldP spid="42" grpId="0" animBg="1"/>
      <p:bldP spid="53" grpId="0" animBg="1"/>
      <p:bldP spid="54" grpId="0" animBg="1"/>
      <p:bldP spid="55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9" grpId="0" animBg="1"/>
      <p:bldP spid="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Il kit di assistenza tecnica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289965" y="1471195"/>
            <a:ext cx="3580252" cy="4876505"/>
          </a:xfrm>
          <a:prstGeom prst="roundRect">
            <a:avLst>
              <a:gd name="adj" fmla="val 747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b="1" dirty="0" smtClean="0">
                <a:solidFill>
                  <a:srgbClr val="C00000"/>
                </a:solidFill>
              </a:rPr>
              <a:t>SLIDE PER </a:t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b="1" dirty="0" smtClean="0">
                <a:solidFill>
                  <a:srgbClr val="C00000"/>
                </a:solidFill>
              </a:rPr>
              <a:t>PROMOZIONE ESTERNA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8211946" y="1471195"/>
            <a:ext cx="3580252" cy="4876505"/>
          </a:xfrm>
          <a:prstGeom prst="roundRect">
            <a:avLst>
              <a:gd name="adj" fmla="val 747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t-IT" b="1" dirty="0" smtClean="0">
                <a:solidFill>
                  <a:srgbClr val="C00000"/>
                </a:solidFill>
              </a:rPr>
              <a:t>DEPLIANT PER </a:t>
            </a:r>
            <a:br>
              <a:rPr lang="it-IT" b="1" dirty="0" smtClean="0">
                <a:solidFill>
                  <a:srgbClr val="C00000"/>
                </a:solidFill>
              </a:rPr>
            </a:br>
            <a:r>
              <a:rPr lang="it-IT" b="1" dirty="0" smtClean="0">
                <a:solidFill>
                  <a:srgbClr val="C00000"/>
                </a:solidFill>
              </a:rPr>
              <a:t>PROMOZIONE INTERNA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371475" y="1471195"/>
            <a:ext cx="3580252" cy="4876505"/>
          </a:xfrm>
          <a:prstGeom prst="roundRect">
            <a:avLst>
              <a:gd name="adj" fmla="val 747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t-IT" b="1" dirty="0" smtClean="0">
                <a:solidFill>
                  <a:srgbClr val="C00000"/>
                </a:solidFill>
              </a:rPr>
              <a:t>GUIDA OPERATIVA</a:t>
            </a:r>
          </a:p>
        </p:txBody>
      </p:sp>
      <p:grpSp>
        <p:nvGrpSpPr>
          <p:cNvPr id="5" name="Gruppo 4"/>
          <p:cNvGrpSpPr/>
          <p:nvPr/>
        </p:nvGrpSpPr>
        <p:grpSpPr>
          <a:xfrm rot="453349">
            <a:off x="1014118" y="2488315"/>
            <a:ext cx="2294967" cy="3378712"/>
            <a:chOff x="8418580" y="3127953"/>
            <a:chExt cx="2629704" cy="3683257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67537" y="3181823"/>
              <a:ext cx="2580747" cy="362938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43153" y="3157439"/>
              <a:ext cx="2580747" cy="362938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18580" y="3127953"/>
              <a:ext cx="2580748" cy="3629387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</p:grpSp>
      <p:grpSp>
        <p:nvGrpSpPr>
          <p:cNvPr id="23" name="Gruppo 22"/>
          <p:cNvGrpSpPr>
            <a:grpSpLocks noChangeAspect="1"/>
          </p:cNvGrpSpPr>
          <p:nvPr/>
        </p:nvGrpSpPr>
        <p:grpSpPr>
          <a:xfrm rot="480000">
            <a:off x="9064197" y="2985341"/>
            <a:ext cx="1875750" cy="2507773"/>
            <a:chOff x="7446531" y="375543"/>
            <a:chExt cx="2573046" cy="3440018"/>
          </a:xfrm>
        </p:grpSpPr>
        <p:pic>
          <p:nvPicPr>
            <p:cNvPr id="22" name="Immagine 21"/>
            <p:cNvPicPr>
              <a:picLocks noChangeAspect="1"/>
            </p:cNvPicPr>
            <p:nvPr/>
          </p:nvPicPr>
          <p:blipFill rotWithShape="1">
            <a:blip r:embed="rId3"/>
            <a:srcRect l="60716" t="18282" r="11432" b="34983"/>
            <a:stretch/>
          </p:blipFill>
          <p:spPr>
            <a:xfrm rot="480000">
              <a:off x="7498634" y="431561"/>
              <a:ext cx="2520943" cy="338400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  <p:pic>
          <p:nvPicPr>
            <p:cNvPr id="21" name="Immagine 20"/>
            <p:cNvPicPr>
              <a:picLocks noChangeAspect="1"/>
            </p:cNvPicPr>
            <p:nvPr/>
          </p:nvPicPr>
          <p:blipFill rotWithShape="1">
            <a:blip r:embed="rId3"/>
            <a:srcRect l="60716" t="18282" r="11432" b="34983"/>
            <a:stretch/>
          </p:blipFill>
          <p:spPr>
            <a:xfrm rot="480000">
              <a:off x="7470498" y="403425"/>
              <a:ext cx="2520943" cy="338400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  <p:pic>
          <p:nvPicPr>
            <p:cNvPr id="20" name="Immagine 19"/>
            <p:cNvPicPr>
              <a:picLocks noChangeAspect="1"/>
            </p:cNvPicPr>
            <p:nvPr/>
          </p:nvPicPr>
          <p:blipFill rotWithShape="1">
            <a:blip r:embed="rId3"/>
            <a:srcRect l="60716" t="18282" r="11432" b="34983"/>
            <a:stretch/>
          </p:blipFill>
          <p:spPr>
            <a:xfrm rot="480000">
              <a:off x="7446531" y="375543"/>
              <a:ext cx="2520943" cy="3384000"/>
            </a:xfrm>
            <a:prstGeom prst="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</p:pic>
      </p:grpSp>
      <p:grpSp>
        <p:nvGrpSpPr>
          <p:cNvPr id="9" name="Gruppo 8"/>
          <p:cNvGrpSpPr/>
          <p:nvPr/>
        </p:nvGrpSpPr>
        <p:grpSpPr>
          <a:xfrm>
            <a:off x="4542692" y="3352733"/>
            <a:ext cx="3074798" cy="1772989"/>
            <a:chOff x="4600136" y="684135"/>
            <a:chExt cx="3074798" cy="1772989"/>
          </a:xfrm>
        </p:grpSpPr>
        <p:pic>
          <p:nvPicPr>
            <p:cNvPr id="35" name="Immagine 34"/>
            <p:cNvPicPr>
              <a:picLocks noChangeAspect="1"/>
            </p:cNvPicPr>
            <p:nvPr/>
          </p:nvPicPr>
          <p:blipFill rotWithShape="1">
            <a:blip r:embed="rId4" cstate="print"/>
            <a:srcRect l="24501" t="30594" r="5300" b="19531"/>
            <a:stretch/>
          </p:blipFill>
          <p:spPr>
            <a:xfrm>
              <a:off x="4630616" y="726807"/>
              <a:ext cx="3044318" cy="173031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34" name="Immagine 33"/>
            <p:cNvPicPr>
              <a:picLocks noChangeAspect="1"/>
            </p:cNvPicPr>
            <p:nvPr/>
          </p:nvPicPr>
          <p:blipFill rotWithShape="1">
            <a:blip r:embed="rId4" cstate="print"/>
            <a:srcRect l="24501" t="30594" r="5300" b="19531"/>
            <a:stretch/>
          </p:blipFill>
          <p:spPr>
            <a:xfrm>
              <a:off x="4618424" y="702423"/>
              <a:ext cx="3044318" cy="173031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4" cstate="print"/>
            <a:srcRect l="24501" t="30594" r="5300" b="19531"/>
            <a:stretch/>
          </p:blipFill>
          <p:spPr>
            <a:xfrm>
              <a:off x="4600136" y="684135"/>
              <a:ext cx="3044318" cy="173031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39" name="Picture 2" descr="Immagine correlat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4839" y="2014530"/>
              <a:ext cx="351762" cy="375485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438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Apprendistato di primo livello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27" name="Rettangolo 9"/>
          <p:cNvSpPr txBox="1">
            <a:spLocks noChangeArrowheads="1"/>
          </p:cNvSpPr>
          <p:nvPr/>
        </p:nvSpPr>
        <p:spPr bwMode="auto">
          <a:xfrm>
            <a:off x="351728" y="1471105"/>
            <a:ext cx="1265708" cy="442674"/>
          </a:xfrm>
          <a:prstGeom prst="roundRect">
            <a:avLst/>
          </a:prstGeom>
          <a:ln>
            <a:solidFill>
              <a:srgbClr val="1F497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2000" b="1" dirty="0" smtClean="0">
                <a:solidFill>
                  <a:srgbClr val="C00000"/>
                </a:solidFill>
                <a:ea typeface="Helvetica Neue Thin" charset="0"/>
                <a:cs typeface="Helvetica Neue Thin" charset="0"/>
              </a:rPr>
              <a:t>COS’È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28" name="Rettangolo 9"/>
          <p:cNvSpPr txBox="1">
            <a:spLocks noChangeArrowheads="1"/>
          </p:cNvSpPr>
          <p:nvPr/>
        </p:nvSpPr>
        <p:spPr bwMode="auto">
          <a:xfrm>
            <a:off x="1863920" y="1184611"/>
            <a:ext cx="9916792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Rapporto </a:t>
            </a:r>
            <a:r>
              <a:rPr lang="it-IT" sz="2000" dirty="0">
                <a:solidFill>
                  <a:srgbClr val="002060"/>
                </a:solidFill>
              </a:rPr>
              <a:t>di lavoro </a:t>
            </a:r>
            <a:r>
              <a:rPr lang="it-IT" sz="2000" dirty="0" smtClean="0">
                <a:solidFill>
                  <a:srgbClr val="002060"/>
                </a:solidFill>
              </a:rPr>
              <a:t>finalizzato a </a:t>
            </a:r>
            <a:r>
              <a:rPr lang="it-IT" sz="2000" b="1" dirty="0">
                <a:solidFill>
                  <a:srgbClr val="002060"/>
                </a:solidFill>
              </a:rPr>
              <a:t>favorire la transizione </a:t>
            </a:r>
            <a:r>
              <a:rPr lang="it-IT" sz="2000" b="1" dirty="0" smtClean="0">
                <a:solidFill>
                  <a:srgbClr val="002060"/>
                </a:solidFill>
              </a:rPr>
              <a:t>scuola-lavoro </a:t>
            </a:r>
            <a:r>
              <a:rPr lang="it-IT" sz="2000" b="1" dirty="0">
                <a:solidFill>
                  <a:srgbClr val="002060"/>
                </a:solidFill>
              </a:rPr>
              <a:t>dei </a:t>
            </a:r>
            <a:r>
              <a:rPr lang="it-IT" sz="2000" b="1" dirty="0" smtClean="0">
                <a:solidFill>
                  <a:srgbClr val="002060"/>
                </a:solidFill>
              </a:rPr>
              <a:t>giovani, </a:t>
            </a:r>
            <a:r>
              <a:rPr lang="it-IT" sz="2000" dirty="0" smtClean="0">
                <a:solidFill>
                  <a:srgbClr val="002060"/>
                </a:solidFill>
              </a:rPr>
              <a:t>per realizzare un’esperienza </a:t>
            </a:r>
            <a:r>
              <a:rPr lang="it-IT" sz="2000" dirty="0">
                <a:solidFill>
                  <a:srgbClr val="002060"/>
                </a:solidFill>
              </a:rPr>
              <a:t>professionale e </a:t>
            </a:r>
            <a:r>
              <a:rPr lang="it-IT" sz="2000" dirty="0" smtClean="0">
                <a:solidFill>
                  <a:srgbClr val="002060"/>
                </a:solidFill>
              </a:rPr>
              <a:t>conseguire un </a:t>
            </a:r>
            <a:r>
              <a:rPr lang="it-IT" sz="2000" b="1" dirty="0" smtClean="0">
                <a:solidFill>
                  <a:srgbClr val="002060"/>
                </a:solidFill>
              </a:rPr>
              <a:t>titolo </a:t>
            </a:r>
            <a:r>
              <a:rPr lang="it-IT" sz="2000" b="1" dirty="0">
                <a:solidFill>
                  <a:srgbClr val="002060"/>
                </a:solidFill>
              </a:rPr>
              <a:t>di studio di livello secondario superiore, compresi qualifiche e diplomi di </a:t>
            </a:r>
            <a:r>
              <a:rPr lang="it-IT" sz="2000" b="1" dirty="0" err="1" smtClean="0">
                <a:solidFill>
                  <a:srgbClr val="002060"/>
                </a:solidFill>
              </a:rPr>
              <a:t>IeFP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9" name="Rettangolo 9"/>
          <p:cNvSpPr txBox="1">
            <a:spLocks noChangeArrowheads="1"/>
          </p:cNvSpPr>
          <p:nvPr/>
        </p:nvSpPr>
        <p:spPr bwMode="auto">
          <a:xfrm>
            <a:off x="367648" y="2481310"/>
            <a:ext cx="1265708" cy="783193"/>
          </a:xfrm>
          <a:prstGeom prst="roundRect">
            <a:avLst/>
          </a:prstGeom>
          <a:ln>
            <a:solidFill>
              <a:srgbClr val="1F497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2000" b="1" dirty="0" smtClean="0">
                <a:solidFill>
                  <a:srgbClr val="C00000"/>
                </a:solidFill>
                <a:ea typeface="Helvetica Neue Thin" charset="0"/>
                <a:cs typeface="Helvetica Neue Thin" charset="0"/>
              </a:rPr>
              <a:t>A CHI È RIVOLTO</a:t>
            </a: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10" name="Rettangolo 9"/>
          <p:cNvSpPr txBox="1">
            <a:spLocks noChangeArrowheads="1"/>
          </p:cNvSpPr>
          <p:nvPr/>
        </p:nvSpPr>
        <p:spPr bwMode="auto">
          <a:xfrm>
            <a:off x="1863920" y="2411241"/>
            <a:ext cx="9916792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Giovani </a:t>
            </a:r>
            <a:r>
              <a:rPr lang="it-IT" sz="2000" dirty="0">
                <a:solidFill>
                  <a:srgbClr val="002060"/>
                </a:solidFill>
              </a:rPr>
              <a:t>che abbiano </a:t>
            </a:r>
            <a:r>
              <a:rPr lang="it-IT" sz="2000" b="1" dirty="0">
                <a:solidFill>
                  <a:srgbClr val="002060"/>
                </a:solidFill>
              </a:rPr>
              <a:t>compiuto i 15 anni </a:t>
            </a:r>
            <a:r>
              <a:rPr lang="it-IT" sz="2000" dirty="0">
                <a:solidFill>
                  <a:srgbClr val="002060"/>
                </a:solidFill>
              </a:rPr>
              <a:t>di età e </a:t>
            </a:r>
            <a:r>
              <a:rPr lang="it-IT" sz="2000" b="1" dirty="0">
                <a:solidFill>
                  <a:srgbClr val="002060"/>
                </a:solidFill>
              </a:rPr>
              <a:t>fino al compimento </a:t>
            </a:r>
            <a:r>
              <a:rPr lang="it-IT" sz="2000" b="1" dirty="0" smtClean="0">
                <a:solidFill>
                  <a:srgbClr val="002060"/>
                </a:solidFill>
              </a:rPr>
              <a:t>dei 25</a:t>
            </a:r>
            <a:r>
              <a:rPr lang="it-IT" sz="2000" dirty="0" smtClean="0">
                <a:solidFill>
                  <a:srgbClr val="002060"/>
                </a:solidFill>
              </a:rPr>
              <a:t>, </a:t>
            </a:r>
            <a:r>
              <a:rPr lang="it-IT" sz="2000" dirty="0">
                <a:solidFill>
                  <a:srgbClr val="002060"/>
                </a:solidFill>
              </a:rPr>
              <a:t>iscritti a percorsi di </a:t>
            </a:r>
            <a:r>
              <a:rPr lang="it-IT" sz="2000" b="1" dirty="0" smtClean="0">
                <a:solidFill>
                  <a:srgbClr val="002060"/>
                </a:solidFill>
              </a:rPr>
              <a:t>istruzione secondaria di secondo grado</a:t>
            </a:r>
            <a:r>
              <a:rPr lang="it-IT" sz="2000" dirty="0" smtClean="0">
                <a:solidFill>
                  <a:srgbClr val="002060"/>
                </a:solidFill>
              </a:rPr>
              <a:t> (licei, istituti tecnici, istituti professionali) o di </a:t>
            </a:r>
            <a:r>
              <a:rPr lang="it-IT" sz="2000" b="1" dirty="0" smtClean="0">
                <a:solidFill>
                  <a:srgbClr val="002060"/>
                </a:solidFill>
              </a:rPr>
              <a:t>istruzione e formazione professionale</a:t>
            </a:r>
            <a:endParaRPr lang="it-IT" sz="2000" dirty="0" smtClean="0">
              <a:solidFill>
                <a:srgbClr val="00206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9756" y="3892513"/>
            <a:ext cx="11044154" cy="2263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dirty="0" smtClean="0">
                <a:solidFill>
                  <a:schemeClr val="tx1"/>
                </a:solidFill>
              </a:rPr>
              <a:t>È </a:t>
            </a:r>
            <a:r>
              <a:rPr lang="it-IT" dirty="0">
                <a:solidFill>
                  <a:schemeClr val="tx1"/>
                </a:solidFill>
              </a:rPr>
              <a:t>possibile stipulare un contratto di apprendistato di I livello </a:t>
            </a:r>
            <a:r>
              <a:rPr lang="it-IT" dirty="0" smtClean="0">
                <a:solidFill>
                  <a:schemeClr val="tx1"/>
                </a:solidFill>
              </a:rPr>
              <a:t>anche a </a:t>
            </a:r>
            <a:r>
              <a:rPr lang="it-IT" dirty="0">
                <a:solidFill>
                  <a:schemeClr val="tx1"/>
                </a:solidFill>
              </a:rPr>
              <a:t>favore di giovani che abbiano compiuto </a:t>
            </a:r>
            <a:r>
              <a:rPr lang="it-IT" b="1" dirty="0">
                <a:solidFill>
                  <a:schemeClr val="tx1"/>
                </a:solidFill>
              </a:rPr>
              <a:t>15 anni di </a:t>
            </a:r>
            <a:r>
              <a:rPr lang="it-IT" b="1" dirty="0" smtClean="0">
                <a:solidFill>
                  <a:schemeClr val="tx1"/>
                </a:solidFill>
              </a:rPr>
              <a:t>età</a:t>
            </a:r>
            <a:r>
              <a:rPr lang="it-IT" dirty="0" smtClean="0">
                <a:solidFill>
                  <a:schemeClr val="tx1"/>
                </a:solidFill>
              </a:rPr>
              <a:t>, </a:t>
            </a:r>
            <a:r>
              <a:rPr lang="it-IT" dirty="0">
                <a:solidFill>
                  <a:schemeClr val="tx1"/>
                </a:solidFill>
              </a:rPr>
              <a:t>sebbene l’accesso al lavoro sia consentito al compimento dei 16 anni e all’assolvimento dell’obbligo scolastico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Per </a:t>
            </a:r>
            <a:r>
              <a:rPr lang="it-IT" dirty="0">
                <a:solidFill>
                  <a:schemeClr val="tx1"/>
                </a:solidFill>
              </a:rPr>
              <a:t>i quindicenni ancora soggetti all’obbligo scolastico: </a:t>
            </a:r>
            <a:endParaRPr lang="it-IT" dirty="0" smtClean="0">
              <a:solidFill>
                <a:schemeClr val="tx1"/>
              </a:solidFill>
            </a:endParaRPr>
          </a:p>
          <a:p>
            <a:pPr marL="18000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l’orario </a:t>
            </a:r>
            <a:r>
              <a:rPr lang="it-IT" dirty="0">
                <a:solidFill>
                  <a:schemeClr val="tx1"/>
                </a:solidFill>
              </a:rPr>
              <a:t>di lavoro non può superare le 7 ore giornaliere e le 35 ore </a:t>
            </a:r>
            <a:r>
              <a:rPr lang="it-IT" dirty="0" smtClean="0">
                <a:solidFill>
                  <a:schemeClr val="tx1"/>
                </a:solidFill>
              </a:rPr>
              <a:t>settimanali</a:t>
            </a:r>
          </a:p>
          <a:p>
            <a:pPr marL="18000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non </a:t>
            </a:r>
            <a:r>
              <a:rPr lang="it-IT" dirty="0">
                <a:solidFill>
                  <a:schemeClr val="tx1"/>
                </a:solidFill>
              </a:rPr>
              <a:t>è possibile svolgere lavoro notturno e </a:t>
            </a:r>
            <a:r>
              <a:rPr lang="it-IT" dirty="0" smtClean="0">
                <a:solidFill>
                  <a:schemeClr val="tx1"/>
                </a:solidFill>
              </a:rPr>
              <a:t>straordinario</a:t>
            </a:r>
          </a:p>
          <a:p>
            <a:pPr marL="18000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il </a:t>
            </a:r>
            <a:r>
              <a:rPr lang="it-IT" dirty="0">
                <a:solidFill>
                  <a:schemeClr val="tx1"/>
                </a:solidFill>
              </a:rPr>
              <a:t>periodo di riposo settimanale deve essere di almeno due giorni, se </a:t>
            </a:r>
            <a:r>
              <a:rPr lang="it-IT" dirty="0" smtClean="0">
                <a:solidFill>
                  <a:schemeClr val="tx1"/>
                </a:solidFill>
              </a:rPr>
              <a:t>possibile consecutivi </a:t>
            </a:r>
            <a:r>
              <a:rPr lang="it-IT" dirty="0">
                <a:solidFill>
                  <a:schemeClr val="tx1"/>
                </a:solidFill>
              </a:rPr>
              <a:t>e comprendente la domenica</a:t>
            </a:r>
          </a:p>
        </p:txBody>
      </p:sp>
      <p:pic>
        <p:nvPicPr>
          <p:cNvPr id="11" name="Picture 11" descr="C:\Tatiana_doc\inas_percorso blended per neoassunti_aprile2012\stb_disabilità2012\png ud3\INA-Disabilita╠ÇUD3-slide22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00" b="14284"/>
          <a:stretch>
            <a:fillRect/>
          </a:stretch>
        </p:blipFill>
        <p:spPr bwMode="auto">
          <a:xfrm rot="21061667" flipH="1">
            <a:off x="314420" y="3397056"/>
            <a:ext cx="847277" cy="108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14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Gli attori coinvolti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379891" y="1054089"/>
            <a:ext cx="3580252" cy="5293611"/>
            <a:chOff x="379891" y="1054089"/>
            <a:chExt cx="3580252" cy="5293611"/>
          </a:xfrm>
        </p:grpSpPr>
        <p:sp>
          <p:nvSpPr>
            <p:cNvPr id="18" name="Rettangolo arrotondato 17"/>
            <p:cNvSpPr/>
            <p:nvPr/>
          </p:nvSpPr>
          <p:spPr>
            <a:xfrm>
              <a:off x="379891" y="1471195"/>
              <a:ext cx="3580252" cy="4876505"/>
            </a:xfrm>
            <a:prstGeom prst="roundRect">
              <a:avLst>
                <a:gd name="adj" fmla="val 7473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endParaRPr lang="it-IT" dirty="0" smtClean="0">
                <a:solidFill>
                  <a:schemeClr val="tx1"/>
                </a:solidFill>
              </a:endParaRPr>
            </a:p>
            <a:p>
              <a:pPr lvl="0" algn="ctr"/>
              <a:r>
                <a:rPr lang="it-IT" b="1" dirty="0" smtClean="0">
                  <a:solidFill>
                    <a:srgbClr val="C00000"/>
                  </a:solidFill>
                </a:rPr>
                <a:t>ISTITUZIONE SCOLASTICA</a:t>
              </a:r>
            </a:p>
            <a:p>
              <a:pPr lvl="0" algn="ctr"/>
              <a:r>
                <a:rPr lang="it-IT" dirty="0" smtClean="0">
                  <a:solidFill>
                    <a:schemeClr val="tx1"/>
                  </a:solidFill>
                </a:rPr>
                <a:t>Presidia le attività </a:t>
              </a:r>
              <a:r>
                <a:rPr lang="it-IT" dirty="0">
                  <a:solidFill>
                    <a:schemeClr val="tx1"/>
                  </a:solidFill>
                </a:rPr>
                <a:t>formative e </a:t>
              </a:r>
              <a:r>
                <a:rPr lang="it-IT" dirty="0" smtClean="0">
                  <a:solidFill>
                    <a:schemeClr val="tx1"/>
                  </a:solidFill>
                </a:rPr>
                <a:t>amministrative e </a:t>
              </a:r>
              <a:r>
                <a:rPr lang="it-IT" dirty="0">
                  <a:solidFill>
                    <a:schemeClr val="tx1"/>
                  </a:solidFill>
                </a:rPr>
                <a:t>la </a:t>
              </a:r>
              <a:r>
                <a:rPr lang="it-IT" dirty="0" smtClean="0">
                  <a:solidFill>
                    <a:schemeClr val="tx1"/>
                  </a:solidFill>
                </a:rPr>
                <a:t>valutazione </a:t>
              </a:r>
              <a:r>
                <a:rPr lang="it-IT" dirty="0">
                  <a:solidFill>
                    <a:schemeClr val="tx1"/>
                  </a:solidFill>
                </a:rPr>
                <a:t>del </a:t>
              </a:r>
              <a:r>
                <a:rPr lang="it-IT" dirty="0" smtClean="0">
                  <a:solidFill>
                    <a:schemeClr val="tx1"/>
                  </a:solidFill>
                </a:rPr>
                <a:t>percorso (in </a:t>
              </a:r>
              <a:r>
                <a:rPr lang="it-IT" dirty="0">
                  <a:solidFill>
                    <a:schemeClr val="tx1"/>
                  </a:solidFill>
                </a:rPr>
                <a:t>collaborazione e integrazione con il </a:t>
              </a:r>
              <a:r>
                <a:rPr lang="it-IT" dirty="0" smtClean="0">
                  <a:solidFill>
                    <a:schemeClr val="tx1"/>
                  </a:solidFill>
                </a:rPr>
                <a:t>Datore </a:t>
              </a:r>
              <a:r>
                <a:rPr lang="it-IT" dirty="0">
                  <a:solidFill>
                    <a:schemeClr val="tx1"/>
                  </a:solidFill>
                </a:rPr>
                <a:t>di </a:t>
              </a:r>
              <a:r>
                <a:rPr lang="it-IT" dirty="0" smtClean="0">
                  <a:solidFill>
                    <a:schemeClr val="tx1"/>
                  </a:solidFill>
                </a:rPr>
                <a:t>lavoro). </a:t>
              </a:r>
            </a:p>
            <a:p>
              <a:pPr lvl="0" algn="just"/>
              <a:endParaRPr lang="it-IT" dirty="0">
                <a:solidFill>
                  <a:schemeClr val="tx1"/>
                </a:solidFill>
              </a:endParaRPr>
            </a:p>
            <a:p>
              <a:pPr lvl="0" algn="just"/>
              <a:r>
                <a:rPr lang="it-IT" b="1" dirty="0" smtClean="0">
                  <a:solidFill>
                    <a:srgbClr val="C00000"/>
                  </a:solidFill>
                </a:rPr>
                <a:t>VANTAGGI</a:t>
              </a:r>
              <a:endParaRPr lang="it-IT" dirty="0">
                <a:solidFill>
                  <a:schemeClr val="tx1"/>
                </a:solidFill>
              </a:endParaRPr>
            </a:p>
            <a:p>
              <a:pPr marL="180000" indent="-180000" algn="just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co-progettazione dei percorsi formativi per la riduzione </a:t>
              </a:r>
              <a:r>
                <a:rPr lang="it-IT" dirty="0">
                  <a:solidFill>
                    <a:schemeClr val="tx1"/>
                  </a:solidFill>
                </a:rPr>
                <a:t>del mismatch tra offerta formativa e fabbisogni professionali del territorio</a:t>
              </a:r>
            </a:p>
            <a:p>
              <a:pPr marL="180000" lvl="0" indent="-180000" algn="just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sviluppo </a:t>
              </a:r>
              <a:r>
                <a:rPr lang="it-IT" dirty="0">
                  <a:solidFill>
                    <a:schemeClr val="tx1"/>
                  </a:solidFill>
                </a:rPr>
                <a:t>di relazioni con il tessuto </a:t>
              </a:r>
              <a:r>
                <a:rPr lang="it-IT" dirty="0" smtClean="0">
                  <a:solidFill>
                    <a:schemeClr val="tx1"/>
                  </a:solidFill>
                </a:rPr>
                <a:t>economico-produttivo</a:t>
              </a:r>
            </a:p>
          </p:txBody>
        </p:sp>
        <p:pic>
          <p:nvPicPr>
            <p:cNvPr id="13" name="Immagine 12" descr="http://www.alternanza.miur.gov.it/img/home/icon_utente_scuola.png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0290" y="1054089"/>
              <a:ext cx="719455" cy="71945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" name="Gruppo 7"/>
          <p:cNvGrpSpPr/>
          <p:nvPr/>
        </p:nvGrpSpPr>
        <p:grpSpPr>
          <a:xfrm>
            <a:off x="4324476" y="1054089"/>
            <a:ext cx="3580252" cy="5293611"/>
            <a:chOff x="4324476" y="1054089"/>
            <a:chExt cx="3580252" cy="5293611"/>
          </a:xfrm>
        </p:grpSpPr>
        <p:sp>
          <p:nvSpPr>
            <p:cNvPr id="16" name="Rettangolo arrotondato 15"/>
            <p:cNvSpPr/>
            <p:nvPr/>
          </p:nvSpPr>
          <p:spPr>
            <a:xfrm>
              <a:off x="4324476" y="1471195"/>
              <a:ext cx="3580252" cy="4876505"/>
            </a:xfrm>
            <a:prstGeom prst="roundRect">
              <a:avLst>
                <a:gd name="adj" fmla="val 7473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it-IT" dirty="0">
                <a:solidFill>
                  <a:schemeClr val="tx1"/>
                </a:solidFill>
              </a:endParaRPr>
            </a:p>
            <a:p>
              <a:pPr algn="ctr"/>
              <a:r>
                <a:rPr lang="it-IT" b="1" dirty="0">
                  <a:solidFill>
                    <a:srgbClr val="C00000"/>
                  </a:solidFill>
                </a:rPr>
                <a:t>DATORE DI LAVORO</a:t>
              </a:r>
            </a:p>
            <a:p>
              <a:pPr algn="ctr"/>
              <a:r>
                <a:rPr lang="it-IT" dirty="0">
                  <a:solidFill>
                    <a:schemeClr val="tx1"/>
                  </a:solidFill>
                </a:rPr>
                <a:t>Soggetto giuridico titolare del rapporto di lavoro con </a:t>
              </a:r>
              <a:r>
                <a:rPr lang="it-IT" dirty="0" smtClean="0">
                  <a:solidFill>
                    <a:schemeClr val="tx1"/>
                  </a:solidFill>
                </a:rPr>
                <a:t>l’Apprendista.</a:t>
              </a:r>
              <a:endParaRPr lang="it-IT" dirty="0">
                <a:solidFill>
                  <a:schemeClr val="tx1"/>
                </a:solidFill>
              </a:endParaRPr>
            </a:p>
            <a:p>
              <a:endParaRPr lang="it-IT" dirty="0" smtClean="0">
                <a:solidFill>
                  <a:schemeClr val="tx1"/>
                </a:solidFill>
              </a:endParaRPr>
            </a:p>
            <a:p>
              <a:endParaRPr lang="it-IT" b="1" dirty="0" smtClean="0">
                <a:solidFill>
                  <a:srgbClr val="C00000"/>
                </a:solidFill>
              </a:endParaRPr>
            </a:p>
            <a:p>
              <a:endParaRPr lang="it-IT" b="1" dirty="0">
                <a:solidFill>
                  <a:srgbClr val="C00000"/>
                </a:solidFill>
              </a:endParaRPr>
            </a:p>
            <a:p>
              <a:r>
                <a:rPr lang="it-IT" b="1" dirty="0" smtClean="0">
                  <a:solidFill>
                    <a:srgbClr val="C00000"/>
                  </a:solidFill>
                </a:rPr>
                <a:t>VANTAGGI</a:t>
              </a:r>
              <a:endParaRPr lang="it-IT" b="1" dirty="0">
                <a:solidFill>
                  <a:srgbClr val="C00000"/>
                </a:solidFill>
              </a:endParaRPr>
            </a:p>
            <a:p>
              <a:pPr marL="180000" indent="-180000" algn="just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co-progettazione del </a:t>
              </a:r>
              <a:r>
                <a:rPr lang="it-IT" dirty="0">
                  <a:solidFill>
                    <a:schemeClr val="tx1"/>
                  </a:solidFill>
                </a:rPr>
                <a:t>percorso formativo </a:t>
              </a:r>
              <a:r>
                <a:rPr lang="it-IT" dirty="0" smtClean="0">
                  <a:solidFill>
                    <a:schemeClr val="tx1"/>
                  </a:solidFill>
                </a:rPr>
                <a:t>in base agli specifici </a:t>
              </a:r>
              <a:r>
                <a:rPr lang="it-IT" dirty="0">
                  <a:solidFill>
                    <a:schemeClr val="tx1"/>
                  </a:solidFill>
                </a:rPr>
                <a:t>fabbisogni di competenze per inserire profili formati ad </a:t>
              </a:r>
              <a:r>
                <a:rPr lang="it-IT" dirty="0" smtClean="0">
                  <a:solidFill>
                    <a:schemeClr val="tx1"/>
                  </a:solidFill>
                </a:rPr>
                <a:t>hoc</a:t>
              </a:r>
            </a:p>
            <a:p>
              <a:pPr marL="180000" indent="-180000" algn="just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incentivi </a:t>
              </a:r>
              <a:r>
                <a:rPr lang="it-IT" dirty="0">
                  <a:solidFill>
                    <a:schemeClr val="tx1"/>
                  </a:solidFill>
                </a:rPr>
                <a:t>contributivi e fiscali, normativi, </a:t>
              </a:r>
              <a:r>
                <a:rPr lang="it-IT" dirty="0" smtClean="0">
                  <a:solidFill>
                    <a:schemeClr val="tx1"/>
                  </a:solidFill>
                </a:rPr>
                <a:t>retributivi</a:t>
              </a:r>
              <a:endParaRPr lang="it-IT" dirty="0">
                <a:solidFill>
                  <a:schemeClr val="tx1"/>
                </a:solidFill>
              </a:endParaRPr>
            </a:p>
          </p:txBody>
        </p:sp>
        <p:pic>
          <p:nvPicPr>
            <p:cNvPr id="14" name="Immagine 13" descr="http://www.alternanza.miur.gov.it/img/home/icon_utente_strutture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6272" y="1054089"/>
              <a:ext cx="719455" cy="71945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" name="Gruppo 1"/>
          <p:cNvGrpSpPr/>
          <p:nvPr/>
        </p:nvGrpSpPr>
        <p:grpSpPr>
          <a:xfrm>
            <a:off x="8211946" y="1054089"/>
            <a:ext cx="3580252" cy="5293611"/>
            <a:chOff x="8211946" y="1054089"/>
            <a:chExt cx="3580252" cy="5293611"/>
          </a:xfrm>
        </p:grpSpPr>
        <p:sp>
          <p:nvSpPr>
            <p:cNvPr id="17" name="Rettangolo arrotondato 16"/>
            <p:cNvSpPr/>
            <p:nvPr/>
          </p:nvSpPr>
          <p:spPr>
            <a:xfrm>
              <a:off x="8211946" y="1471195"/>
              <a:ext cx="3580252" cy="4876505"/>
            </a:xfrm>
            <a:prstGeom prst="roundRect">
              <a:avLst>
                <a:gd name="adj" fmla="val 7473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endParaRPr lang="it-IT" dirty="0">
                <a:solidFill>
                  <a:schemeClr val="tx1"/>
                </a:solidFill>
              </a:endParaRPr>
            </a:p>
            <a:p>
              <a:pPr lvl="0" algn="ctr"/>
              <a:r>
                <a:rPr lang="it-IT" b="1" dirty="0" smtClean="0">
                  <a:solidFill>
                    <a:srgbClr val="C00000"/>
                  </a:solidFill>
                </a:rPr>
                <a:t>APPRENDISTI</a:t>
              </a:r>
              <a:endParaRPr lang="it-IT" b="1" dirty="0">
                <a:solidFill>
                  <a:srgbClr val="C00000"/>
                </a:solidFill>
              </a:endParaRPr>
            </a:p>
            <a:p>
              <a:pPr lvl="0" algn="ctr"/>
              <a:r>
                <a:rPr lang="it-IT" dirty="0" smtClean="0">
                  <a:solidFill>
                    <a:schemeClr val="tx1"/>
                  </a:solidFill>
                </a:rPr>
                <a:t>Doppio </a:t>
              </a:r>
              <a:r>
                <a:rPr lang="it-IT" dirty="0">
                  <a:solidFill>
                    <a:schemeClr val="tx1"/>
                  </a:solidFill>
                </a:rPr>
                <a:t>status: studente </a:t>
              </a:r>
              <a:r>
                <a:rPr lang="it-IT" dirty="0" smtClean="0">
                  <a:solidFill>
                    <a:schemeClr val="tx1"/>
                  </a:solidFill>
                </a:rPr>
                <a:t> e lavoratore.</a:t>
              </a:r>
              <a:endParaRPr lang="it-IT" dirty="0">
                <a:solidFill>
                  <a:schemeClr val="tx1"/>
                </a:solidFill>
              </a:endParaRPr>
            </a:p>
            <a:p>
              <a:pPr lvl="0"/>
              <a:endParaRPr lang="it-IT" dirty="0" smtClean="0">
                <a:solidFill>
                  <a:schemeClr val="tx1"/>
                </a:solidFill>
              </a:endParaRPr>
            </a:p>
            <a:p>
              <a:pPr lvl="0"/>
              <a:endParaRPr lang="it-IT" b="1" dirty="0" smtClean="0">
                <a:solidFill>
                  <a:srgbClr val="C00000"/>
                </a:solidFill>
              </a:endParaRPr>
            </a:p>
            <a:p>
              <a:pPr lvl="0"/>
              <a:r>
                <a:rPr lang="it-IT" b="1" dirty="0" smtClean="0">
                  <a:solidFill>
                    <a:srgbClr val="C00000"/>
                  </a:solidFill>
                </a:rPr>
                <a:t>VANTAGGI</a:t>
              </a:r>
              <a:endParaRPr lang="it-IT" dirty="0">
                <a:solidFill>
                  <a:schemeClr val="tx1"/>
                </a:solidFill>
              </a:endParaRPr>
            </a:p>
            <a:p>
              <a:pPr marL="180000" lvl="0" indent="-180000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transizione diretta al </a:t>
              </a:r>
              <a:r>
                <a:rPr lang="it-IT" dirty="0">
                  <a:solidFill>
                    <a:schemeClr val="tx1"/>
                  </a:solidFill>
                </a:rPr>
                <a:t>mercato del lavoro </a:t>
              </a:r>
              <a:r>
                <a:rPr lang="it-IT" dirty="0" smtClean="0">
                  <a:solidFill>
                    <a:schemeClr val="tx1"/>
                  </a:solidFill>
                </a:rPr>
                <a:t>con contratto a tempo indeterminato (</a:t>
              </a:r>
              <a:r>
                <a:rPr lang="it-IT" dirty="0">
                  <a:solidFill>
                    <a:schemeClr val="tx1"/>
                  </a:solidFill>
                </a:rPr>
                <a:t>e </a:t>
              </a:r>
              <a:r>
                <a:rPr lang="it-IT" dirty="0" smtClean="0">
                  <a:solidFill>
                    <a:schemeClr val="tx1"/>
                  </a:solidFill>
                </a:rPr>
                <a:t>relative tutele)</a:t>
              </a:r>
            </a:p>
            <a:p>
              <a:pPr marL="180000" lvl="0" indent="-180000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possibilità </a:t>
              </a:r>
              <a:r>
                <a:rPr lang="it-IT" dirty="0">
                  <a:solidFill>
                    <a:schemeClr val="tx1"/>
                  </a:solidFill>
                </a:rPr>
                <a:t>di conseguire un titolo di studio di livello secondario </a:t>
              </a:r>
              <a:r>
                <a:rPr lang="it-IT" dirty="0" smtClean="0">
                  <a:solidFill>
                    <a:schemeClr val="tx1"/>
                  </a:solidFill>
                </a:rPr>
                <a:t>superiore</a:t>
              </a:r>
            </a:p>
            <a:p>
              <a:pPr marL="180000" lvl="0" indent="-180000">
                <a:buClr>
                  <a:srgbClr val="C00000"/>
                </a:buClr>
                <a:buFont typeface="Wingdings" panose="05000000000000000000" pitchFamily="2" charset="2"/>
                <a:buChar char="§"/>
              </a:pPr>
              <a:r>
                <a:rPr lang="it-IT" dirty="0" smtClean="0">
                  <a:solidFill>
                    <a:schemeClr val="tx1"/>
                  </a:solidFill>
                </a:rPr>
                <a:t>sviluppo </a:t>
              </a:r>
              <a:r>
                <a:rPr lang="it-IT" dirty="0">
                  <a:solidFill>
                    <a:schemeClr val="tx1"/>
                  </a:solidFill>
                </a:rPr>
                <a:t>di competenze professionali coerenti con il percorso formativo e le necessità del contesto lavorativo</a:t>
              </a:r>
            </a:p>
            <a:p>
              <a:pPr lvl="0"/>
              <a:endParaRPr lang="it-IT" dirty="0">
                <a:solidFill>
                  <a:schemeClr val="tx1"/>
                </a:solidFill>
              </a:endParaRPr>
            </a:p>
            <a:p>
              <a:pPr lvl="0"/>
              <a:endParaRPr lang="it-IT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5" name="Immagine 14" descr="http://www.alternanza.miur.gov.it/img/home/icon_utente_studenti.pn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2617" y="1054089"/>
              <a:ext cx="719455" cy="71945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xmlns="" val="37079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Scuola: impegni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023873" y="1075119"/>
            <a:ext cx="9796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0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Informa </a:t>
            </a:r>
            <a:r>
              <a:rPr lang="it-IT" sz="2000" b="1" dirty="0">
                <a:solidFill>
                  <a:srgbClr val="000066"/>
                </a:solidFill>
              </a:rPr>
              <a:t>i giovani </a:t>
            </a:r>
          </a:p>
          <a:p>
            <a:pPr marL="637200" lvl="2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000066"/>
                </a:solidFill>
              </a:rPr>
              <a:t>degli aspetti educativi, formativi e contrattuali </a:t>
            </a:r>
            <a:r>
              <a:rPr lang="it-IT" sz="2000" dirty="0">
                <a:solidFill>
                  <a:srgbClr val="000066"/>
                </a:solidFill>
              </a:rPr>
              <a:t>del percorso di </a:t>
            </a:r>
            <a:r>
              <a:rPr lang="it-IT" sz="2000" dirty="0" smtClean="0">
                <a:solidFill>
                  <a:srgbClr val="000066"/>
                </a:solidFill>
              </a:rPr>
              <a:t>Apprendistato </a:t>
            </a:r>
            <a:r>
              <a:rPr lang="it-IT" sz="2000" dirty="0">
                <a:solidFill>
                  <a:srgbClr val="000066"/>
                </a:solidFill>
              </a:rPr>
              <a:t>e della coerenza tra le attività e il settore di interesse del datore di lavoro con la qualificazione da </a:t>
            </a:r>
            <a:r>
              <a:rPr lang="it-IT" sz="2000" dirty="0" smtClean="0">
                <a:solidFill>
                  <a:srgbClr val="000066"/>
                </a:solidFill>
              </a:rPr>
              <a:t>conseguire</a:t>
            </a:r>
          </a:p>
          <a:p>
            <a:pPr marL="637200" lvl="2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rgbClr val="000066"/>
                </a:solidFill>
              </a:rPr>
              <a:t>dei </a:t>
            </a:r>
            <a:r>
              <a:rPr lang="it-IT" sz="2000" dirty="0">
                <a:solidFill>
                  <a:srgbClr val="000066"/>
                </a:solidFill>
              </a:rPr>
              <a:t>contenuti del </a:t>
            </a:r>
            <a:r>
              <a:rPr lang="it-IT" sz="2000" b="1" dirty="0" smtClean="0">
                <a:solidFill>
                  <a:srgbClr val="000066"/>
                </a:solidFill>
              </a:rPr>
              <a:t>Protocollo</a:t>
            </a:r>
            <a:r>
              <a:rPr lang="it-IT" sz="2000" dirty="0" smtClean="0">
                <a:solidFill>
                  <a:srgbClr val="000066"/>
                </a:solidFill>
              </a:rPr>
              <a:t> </a:t>
            </a:r>
            <a:r>
              <a:rPr lang="it-IT" sz="2000" dirty="0">
                <a:solidFill>
                  <a:srgbClr val="000066"/>
                </a:solidFill>
              </a:rPr>
              <a:t>e del </a:t>
            </a:r>
            <a:r>
              <a:rPr lang="it-IT" sz="2000" b="1" dirty="0" smtClean="0">
                <a:solidFill>
                  <a:srgbClr val="000066"/>
                </a:solidFill>
              </a:rPr>
              <a:t>Piano Formativo Individuale</a:t>
            </a:r>
            <a:endParaRPr lang="it-IT" sz="2000" dirty="0" smtClean="0">
              <a:solidFill>
                <a:srgbClr val="000066"/>
              </a:solidFill>
            </a:endParaRPr>
          </a:p>
          <a:p>
            <a:pPr marL="637200" lvl="2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rgbClr val="000066"/>
                </a:solidFill>
              </a:rPr>
              <a:t>delle </a:t>
            </a:r>
            <a:r>
              <a:rPr lang="it-IT" sz="2000" b="1" dirty="0">
                <a:solidFill>
                  <a:srgbClr val="000066"/>
                </a:solidFill>
              </a:rPr>
              <a:t>modalità di candidatura e di selezione </a:t>
            </a:r>
            <a:r>
              <a:rPr lang="it-IT" sz="2000" dirty="0">
                <a:solidFill>
                  <a:srgbClr val="000066"/>
                </a:solidFill>
              </a:rPr>
              <a:t>degli </a:t>
            </a:r>
            <a:r>
              <a:rPr lang="it-IT" sz="2000" dirty="0" smtClean="0">
                <a:solidFill>
                  <a:srgbClr val="000066"/>
                </a:solidFill>
              </a:rPr>
              <a:t>Apprendisti</a:t>
            </a:r>
          </a:p>
          <a:p>
            <a:pPr marL="637200" lvl="2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rgbClr val="000066"/>
                </a:solidFill>
              </a:rPr>
              <a:t>del </a:t>
            </a:r>
            <a:r>
              <a:rPr lang="it-IT" sz="2000" b="1" dirty="0">
                <a:solidFill>
                  <a:srgbClr val="000066"/>
                </a:solidFill>
              </a:rPr>
              <a:t>doppio </a:t>
            </a:r>
            <a:r>
              <a:rPr lang="it-IT" sz="2000" b="1" dirty="0" smtClean="0">
                <a:solidFill>
                  <a:srgbClr val="000066"/>
                </a:solidFill>
              </a:rPr>
              <a:t>status </a:t>
            </a:r>
            <a:r>
              <a:rPr lang="it-IT" sz="2000" b="1" dirty="0">
                <a:solidFill>
                  <a:srgbClr val="000066"/>
                </a:solidFill>
              </a:rPr>
              <a:t>di studente e di lavoratore</a:t>
            </a:r>
            <a:r>
              <a:rPr lang="it-IT" sz="2000" dirty="0">
                <a:solidFill>
                  <a:srgbClr val="000066"/>
                </a:solidFill>
              </a:rPr>
              <a:t>, per quanto concerne l’osservanza delle regole comportamentali nell’istituzione formativa e </a:t>
            </a:r>
            <a:r>
              <a:rPr lang="it-IT" sz="2000" dirty="0" smtClean="0">
                <a:solidFill>
                  <a:srgbClr val="000066"/>
                </a:solidFill>
              </a:rPr>
              <a:t>nell’impresa </a:t>
            </a:r>
            <a:r>
              <a:rPr lang="it-IT" dirty="0" smtClean="0">
                <a:solidFill>
                  <a:srgbClr val="000066"/>
                </a:solidFill>
              </a:rPr>
              <a:t>(in </a:t>
            </a:r>
            <a:r>
              <a:rPr lang="it-IT" dirty="0">
                <a:solidFill>
                  <a:srgbClr val="000066"/>
                </a:solidFill>
              </a:rPr>
              <a:t>particolare, delle norme in materia di igiene, salute e sicurezza sui luoghi di lavoro e degli obblighi di frequenza delle attività di formazione interna ed </a:t>
            </a:r>
            <a:r>
              <a:rPr lang="it-IT" dirty="0" smtClean="0">
                <a:solidFill>
                  <a:srgbClr val="000066"/>
                </a:solidFill>
              </a:rPr>
              <a:t>esterna)</a:t>
            </a: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b="1" dirty="0" smtClean="0">
                <a:solidFill>
                  <a:srgbClr val="000066"/>
                </a:solidFill>
              </a:rPr>
              <a:t> Individua </a:t>
            </a:r>
            <a:r>
              <a:rPr lang="it-IT" sz="2000" b="1" dirty="0">
                <a:solidFill>
                  <a:srgbClr val="000066"/>
                </a:solidFill>
              </a:rPr>
              <a:t>un TUTOR </a:t>
            </a:r>
            <a:r>
              <a:rPr lang="it-IT" sz="2000" b="1" dirty="0" smtClean="0">
                <a:solidFill>
                  <a:srgbClr val="000066"/>
                </a:solidFill>
              </a:rPr>
              <a:t>FORMATIVO</a:t>
            </a:r>
          </a:p>
          <a:p>
            <a:pPr marL="180000" indent="-18000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Garantisce all’Apprendista </a:t>
            </a:r>
            <a:r>
              <a:rPr lang="it-IT" sz="2000" dirty="0">
                <a:solidFill>
                  <a:srgbClr val="000066"/>
                </a:solidFill>
              </a:rPr>
              <a:t>il necessario </a:t>
            </a:r>
            <a:r>
              <a:rPr lang="it-IT" sz="2000" b="1" dirty="0">
                <a:solidFill>
                  <a:srgbClr val="000066"/>
                </a:solidFill>
              </a:rPr>
              <a:t>supporto formativo, metodologico e </a:t>
            </a:r>
            <a:r>
              <a:rPr lang="it-IT" sz="2000" b="1" dirty="0" smtClean="0">
                <a:solidFill>
                  <a:srgbClr val="000066"/>
                </a:solidFill>
              </a:rPr>
              <a:t>strumentale</a:t>
            </a:r>
            <a:endParaRPr lang="it-IT" sz="2000" b="1" dirty="0">
              <a:solidFill>
                <a:srgbClr val="000066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587933" y="5428705"/>
            <a:ext cx="8662086" cy="947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 smtClean="0">
                <a:solidFill>
                  <a:srgbClr val="C00000"/>
                </a:solidFill>
              </a:rPr>
              <a:t>In collaborazione con il </a:t>
            </a:r>
            <a:r>
              <a:rPr lang="it-IT" b="1" dirty="0">
                <a:solidFill>
                  <a:srgbClr val="C00000"/>
                </a:solidFill>
              </a:rPr>
              <a:t>Datore di lavoro</a:t>
            </a:r>
          </a:p>
          <a:p>
            <a:pPr marL="180000" lvl="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definisce </a:t>
            </a:r>
            <a:r>
              <a:rPr lang="it-IT" dirty="0">
                <a:solidFill>
                  <a:schemeClr val="tx1"/>
                </a:solidFill>
              </a:rPr>
              <a:t>il Piano Formativo </a:t>
            </a:r>
            <a:r>
              <a:rPr lang="it-IT" dirty="0" smtClean="0">
                <a:solidFill>
                  <a:schemeClr val="tx1"/>
                </a:solidFill>
              </a:rPr>
              <a:t>Individuale</a:t>
            </a:r>
          </a:p>
          <a:p>
            <a:pPr marL="180000" lvl="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garantisce </a:t>
            </a:r>
            <a:r>
              <a:rPr lang="it-IT" dirty="0">
                <a:solidFill>
                  <a:schemeClr val="tx1"/>
                </a:solidFill>
              </a:rPr>
              <a:t>il raccordo tra le competenze acquisite in ambito formativo e </a:t>
            </a:r>
            <a:r>
              <a:rPr lang="it-IT" dirty="0" smtClean="0">
                <a:solidFill>
                  <a:schemeClr val="tx1"/>
                </a:solidFill>
              </a:rPr>
              <a:t>lavorativo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1" name="Picture 11" descr="C:\Tatiana_doc\inas_percorso blended per neoassunti_aprile2012\stb_disabilità2012\png ud3\INA-Disabilita╠ÇUD3-slide22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00" b="14284"/>
          <a:stretch>
            <a:fillRect/>
          </a:stretch>
        </p:blipFill>
        <p:spPr bwMode="auto">
          <a:xfrm rot="21061667" flipH="1">
            <a:off x="1448276" y="4969824"/>
            <a:ext cx="847277" cy="108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7" descr="http://www.alternanza.miur.gov.it/img/home/icon_utente_scuol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111" y="1197770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142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Datore di Lavoro: impegni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023873" y="1075119"/>
            <a:ext cx="97966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 smtClean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Deve </a:t>
            </a:r>
            <a:r>
              <a:rPr lang="it-IT" sz="2000" dirty="0">
                <a:solidFill>
                  <a:srgbClr val="000066"/>
                </a:solidFill>
              </a:rPr>
              <a:t>possedere </a:t>
            </a:r>
            <a:r>
              <a:rPr lang="it-IT" sz="2000" b="1" dirty="0">
                <a:solidFill>
                  <a:srgbClr val="000066"/>
                </a:solidFill>
              </a:rPr>
              <a:t>spazi, strumenti e competenze </a:t>
            </a:r>
            <a:r>
              <a:rPr lang="it-IT" sz="2000" dirty="0">
                <a:solidFill>
                  <a:srgbClr val="000066"/>
                </a:solidFill>
              </a:rPr>
              <a:t>necessarie</a:t>
            </a:r>
            <a:r>
              <a:rPr lang="it-IT" sz="2000" b="1" dirty="0">
                <a:solidFill>
                  <a:srgbClr val="000066"/>
                </a:solidFill>
              </a:rPr>
              <a:t> </a:t>
            </a:r>
            <a:r>
              <a:rPr lang="it-IT" sz="2000" dirty="0">
                <a:solidFill>
                  <a:srgbClr val="000066"/>
                </a:solidFill>
              </a:rPr>
              <a:t>per lo svolgimento della formazione interna (capacità strutturali, tecniche, e formative</a:t>
            </a:r>
            <a:r>
              <a:rPr lang="it-IT" sz="2000" dirty="0" smtClean="0">
                <a:solidFill>
                  <a:srgbClr val="000066"/>
                </a:solidFill>
              </a:rPr>
              <a:t>)</a:t>
            </a: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Deve erogare </a:t>
            </a:r>
            <a:r>
              <a:rPr lang="it-IT" sz="2000" dirty="0">
                <a:solidFill>
                  <a:srgbClr val="000066"/>
                </a:solidFill>
              </a:rPr>
              <a:t>la </a:t>
            </a:r>
            <a:r>
              <a:rPr lang="it-IT" sz="2000" b="1" dirty="0">
                <a:solidFill>
                  <a:srgbClr val="000066"/>
                </a:solidFill>
              </a:rPr>
              <a:t>retribuzione e la </a:t>
            </a:r>
            <a:r>
              <a:rPr lang="it-IT" sz="2000" b="1" dirty="0" smtClean="0">
                <a:solidFill>
                  <a:srgbClr val="000066"/>
                </a:solidFill>
              </a:rPr>
              <a:t>formazione interna </a:t>
            </a:r>
            <a:r>
              <a:rPr lang="it-IT" sz="2000" dirty="0">
                <a:solidFill>
                  <a:srgbClr val="000066"/>
                </a:solidFill>
              </a:rPr>
              <a:t>necessaria all’acquisizione delle competenze </a:t>
            </a:r>
            <a:r>
              <a:rPr lang="it-IT" sz="2000" dirty="0" smtClean="0">
                <a:solidFill>
                  <a:srgbClr val="000066"/>
                </a:solidFill>
              </a:rPr>
              <a:t>professionali, </a:t>
            </a:r>
            <a:r>
              <a:rPr lang="it-IT" sz="2000" dirty="0">
                <a:solidFill>
                  <a:srgbClr val="002060"/>
                </a:solidFill>
              </a:rPr>
              <a:t>secondo quanto previsto dal Piano Formativo Individuale</a:t>
            </a: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 smtClean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b="1" dirty="0" smtClean="0">
                <a:solidFill>
                  <a:srgbClr val="002060"/>
                </a:solidFill>
              </a:rPr>
              <a:t>Individua </a:t>
            </a:r>
            <a:r>
              <a:rPr lang="it-IT" sz="2000" b="1" dirty="0">
                <a:solidFill>
                  <a:srgbClr val="002060"/>
                </a:solidFill>
              </a:rPr>
              <a:t>un TUTOR AZIENDALE</a:t>
            </a: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2060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2060"/>
                </a:solidFill>
              </a:rPr>
              <a:t> Eroga formazione </a:t>
            </a:r>
            <a:r>
              <a:rPr lang="it-IT" sz="2000" dirty="0">
                <a:solidFill>
                  <a:srgbClr val="002060"/>
                </a:solidFill>
              </a:rPr>
              <a:t>in materia di </a:t>
            </a:r>
            <a:r>
              <a:rPr lang="it-IT" sz="2000" b="1" dirty="0">
                <a:solidFill>
                  <a:srgbClr val="002060"/>
                </a:solidFill>
              </a:rPr>
              <a:t>salute e sicurezza sul </a:t>
            </a:r>
            <a:r>
              <a:rPr lang="it-IT" sz="2000" b="1" dirty="0" smtClean="0">
                <a:solidFill>
                  <a:srgbClr val="002060"/>
                </a:solidFill>
              </a:rPr>
              <a:t>lavoro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023873" y="5428705"/>
            <a:ext cx="8018384" cy="947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rgbClr val="C00000"/>
                </a:solidFill>
              </a:rPr>
              <a:t>In collaborazione con </a:t>
            </a:r>
            <a:r>
              <a:rPr lang="it-IT" b="1" dirty="0" smtClean="0">
                <a:solidFill>
                  <a:srgbClr val="C00000"/>
                </a:solidFill>
              </a:rPr>
              <a:t>la Scuola</a:t>
            </a:r>
            <a:endParaRPr lang="it-IT" b="1" dirty="0">
              <a:solidFill>
                <a:srgbClr val="C00000"/>
              </a:solidFill>
            </a:endParaRPr>
          </a:p>
          <a:p>
            <a:pPr marL="180000" lvl="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 smtClean="0">
              <a:solidFill>
                <a:schemeClr val="tx1"/>
              </a:solidFill>
            </a:endParaRPr>
          </a:p>
          <a:p>
            <a:pPr marL="180000" lvl="0" indent="-1800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chemeClr val="tx1"/>
                </a:solidFill>
              </a:rPr>
              <a:t>valuta le attività dell’Apprendista </a:t>
            </a:r>
            <a:r>
              <a:rPr lang="it-IT" dirty="0">
                <a:solidFill>
                  <a:schemeClr val="tx1"/>
                </a:solidFill>
              </a:rPr>
              <a:t>e </a:t>
            </a:r>
            <a:r>
              <a:rPr lang="it-IT" dirty="0" smtClean="0">
                <a:solidFill>
                  <a:schemeClr val="tx1"/>
                </a:solidFill>
              </a:rPr>
              <a:t>l’efficacia </a:t>
            </a:r>
            <a:r>
              <a:rPr lang="it-IT" dirty="0">
                <a:solidFill>
                  <a:schemeClr val="tx1"/>
                </a:solidFill>
              </a:rPr>
              <a:t>dei processi </a:t>
            </a:r>
            <a:r>
              <a:rPr lang="it-IT" dirty="0" smtClean="0">
                <a:solidFill>
                  <a:schemeClr val="tx1"/>
                </a:solidFill>
              </a:rPr>
              <a:t>formativi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5" name="Picture 11" descr="C:\Tatiana_doc\inas_percorso blended per neoassunti_aprile2012\stb_disabilità2012\png ud3\INA-Disabilita╠ÇUD3-slide22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00" b="14284"/>
          <a:stretch>
            <a:fillRect/>
          </a:stretch>
        </p:blipFill>
        <p:spPr bwMode="auto">
          <a:xfrm rot="21061667" flipH="1">
            <a:off x="1923764" y="4982016"/>
            <a:ext cx="847277" cy="108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7" descr="http://www.alternanza.miur.gov.it/img/home/icon_utente_struttur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919" y="1196975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545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Apprendisti: impegni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023873" y="1075119"/>
            <a:ext cx="97966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</a:pPr>
            <a:endParaRPr lang="it-IT" sz="2000" dirty="0" smtClean="0">
              <a:solidFill>
                <a:srgbClr val="000066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it-IT" sz="2000" dirty="0" smtClean="0">
                <a:solidFill>
                  <a:srgbClr val="000066"/>
                </a:solidFill>
              </a:rPr>
              <a:t>Doppio </a:t>
            </a:r>
            <a:r>
              <a:rPr lang="it-IT" sz="2000" dirty="0">
                <a:solidFill>
                  <a:srgbClr val="000066"/>
                </a:solidFill>
              </a:rPr>
              <a:t>status</a:t>
            </a:r>
          </a:p>
          <a:p>
            <a:pPr marL="637200" lvl="2" indent="-1800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000066"/>
                </a:solidFill>
              </a:rPr>
              <a:t>studente </a:t>
            </a:r>
            <a:r>
              <a:rPr lang="it-IT" sz="2000" dirty="0">
                <a:solidFill>
                  <a:srgbClr val="000066"/>
                </a:solidFill>
              </a:rPr>
              <a:t>quando è in formazione presso l’istituzione </a:t>
            </a:r>
            <a:r>
              <a:rPr lang="it-IT" sz="2000" dirty="0" smtClean="0">
                <a:solidFill>
                  <a:srgbClr val="000066"/>
                </a:solidFill>
              </a:rPr>
              <a:t>scolastica</a:t>
            </a:r>
          </a:p>
          <a:p>
            <a:pPr marL="637200" lvl="2" indent="-18000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000066"/>
                </a:solidFill>
              </a:rPr>
              <a:t>lavoratore</a:t>
            </a:r>
            <a:r>
              <a:rPr lang="it-IT" sz="2000" dirty="0" smtClean="0">
                <a:solidFill>
                  <a:srgbClr val="000066"/>
                </a:solidFill>
              </a:rPr>
              <a:t> </a:t>
            </a:r>
            <a:r>
              <a:rPr lang="it-IT" sz="2000" dirty="0">
                <a:solidFill>
                  <a:srgbClr val="000066"/>
                </a:solidFill>
              </a:rPr>
              <a:t>quando è presso il datore di lavoro e svolge attività </a:t>
            </a:r>
            <a:r>
              <a:rPr lang="it-IT" sz="2000" dirty="0" smtClean="0">
                <a:solidFill>
                  <a:srgbClr val="000066"/>
                </a:solidFill>
              </a:rPr>
              <a:t>lavorativa/formativa</a:t>
            </a: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Svolgono </a:t>
            </a:r>
            <a:r>
              <a:rPr lang="it-IT" sz="2000" dirty="0">
                <a:solidFill>
                  <a:srgbClr val="000066"/>
                </a:solidFill>
              </a:rPr>
              <a:t>le </a:t>
            </a:r>
            <a:r>
              <a:rPr lang="it-IT" sz="2000" b="1" dirty="0">
                <a:solidFill>
                  <a:srgbClr val="000066"/>
                </a:solidFill>
              </a:rPr>
              <a:t>attività oggetto del contratto nell’orario di lavoro concordato </a:t>
            </a:r>
            <a:r>
              <a:rPr lang="it-IT" sz="2000" dirty="0">
                <a:solidFill>
                  <a:srgbClr val="000066"/>
                </a:solidFill>
              </a:rPr>
              <a:t>con l’impresa e l’Istituzione </a:t>
            </a:r>
            <a:r>
              <a:rPr lang="it-IT" sz="2000" dirty="0" smtClean="0">
                <a:solidFill>
                  <a:srgbClr val="000066"/>
                </a:solidFill>
              </a:rPr>
              <a:t>Formativa</a:t>
            </a: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66"/>
                </a:solidFill>
              </a:rPr>
              <a:t> Al </a:t>
            </a:r>
            <a:r>
              <a:rPr lang="it-IT" sz="2000" dirty="0">
                <a:solidFill>
                  <a:srgbClr val="000066"/>
                </a:solidFill>
              </a:rPr>
              <a:t>termine di ciascuna annualità del percorso, e ai fini dell’ammissione all’annualità successiva, </a:t>
            </a:r>
            <a:r>
              <a:rPr lang="it-IT" sz="2000" dirty="0" smtClean="0">
                <a:solidFill>
                  <a:srgbClr val="000066"/>
                </a:solidFill>
              </a:rPr>
              <a:t>devono aver </a:t>
            </a:r>
            <a:r>
              <a:rPr lang="it-IT" sz="2000" b="1" dirty="0">
                <a:solidFill>
                  <a:srgbClr val="000066"/>
                </a:solidFill>
              </a:rPr>
              <a:t>frequentato almeno i tre quarti </a:t>
            </a:r>
            <a:r>
              <a:rPr lang="it-IT" sz="2000" dirty="0">
                <a:solidFill>
                  <a:srgbClr val="000066"/>
                </a:solidFill>
              </a:rPr>
              <a:t>sia della formazione interna sia della formazione esterna prevista dal </a:t>
            </a:r>
            <a:r>
              <a:rPr lang="it-IT" sz="2000" dirty="0" smtClean="0">
                <a:solidFill>
                  <a:srgbClr val="000066"/>
                </a:solidFill>
              </a:rPr>
              <a:t>PFI</a:t>
            </a: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0066"/>
              </a:solidFill>
            </a:endParaRPr>
          </a:p>
          <a:p>
            <a:pPr marL="180000" indent="-18000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it-IT" sz="2000" dirty="0">
              <a:solidFill>
                <a:srgbClr val="000066"/>
              </a:solidFill>
            </a:endParaRPr>
          </a:p>
        </p:txBody>
      </p:sp>
      <p:pic>
        <p:nvPicPr>
          <p:cNvPr id="7" name="Immagine 6" descr="http://www.alternanza.miur.gov.it/img/home/icon_utente_student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919" y="1196975"/>
            <a:ext cx="1440000" cy="14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4458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Quali documenti sono necessari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14" name="Rettangolo arrotondato 13"/>
          <p:cNvSpPr>
            <a:spLocks noChangeArrowheads="1"/>
          </p:cNvSpPr>
          <p:nvPr/>
        </p:nvSpPr>
        <p:spPr bwMode="auto">
          <a:xfrm>
            <a:off x="371475" y="1136079"/>
            <a:ext cx="5364163" cy="5226689"/>
          </a:xfrm>
          <a:prstGeom prst="roundRect">
            <a:avLst>
              <a:gd name="adj" fmla="val 4236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7030A0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20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PROTOCOLLO</a:t>
            </a:r>
            <a:endParaRPr lang="it-IT" sz="2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kern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Stabilisce contenuto e durata degli obblighi formativi tra </a:t>
            </a:r>
            <a:r>
              <a:rPr lang="it-IT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istituzione scolastica e datore di lavoro.</a:t>
            </a:r>
            <a:endParaRPr lang="it-IT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000" indent="-18000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it-IT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Oggetto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e durata dei percorsi</a:t>
            </a:r>
            <a:endParaRPr lang="it-IT" sz="16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e modalità di individuazione dei destinatari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Piano formativo individuale</a:t>
            </a:r>
            <a:endParaRPr lang="it-IT" sz="16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Responsabilità reciproche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</a:t>
            </a:r>
            <a:endParaRPr lang="it-IT" sz="16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Valutazione e certificazione delle competenze</a:t>
            </a:r>
            <a:endParaRPr lang="it-IT" sz="16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Decorrenza e durata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arrotondato 5"/>
          <p:cNvSpPr>
            <a:spLocks noChangeArrowheads="1"/>
          </p:cNvSpPr>
          <p:nvPr/>
        </p:nvSpPr>
        <p:spPr bwMode="auto">
          <a:xfrm>
            <a:off x="6401117" y="1136079"/>
            <a:ext cx="5364163" cy="5226689"/>
          </a:xfrm>
          <a:prstGeom prst="roundRect">
            <a:avLst>
              <a:gd name="adj" fmla="val 4236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PIANO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FORMATIVO INDIVIDUALE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Sottoscritto da Istituzione scolastica, Datore di lavoro e Apprendista.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Anagrafici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Qualificazione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acquisire al termine del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percorso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Livello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inquadramento contrattuale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dell’Apprendista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contratto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apprendistato e orario di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Informazioni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rispetto ai percorsi formativi svolti dal giovane e alle competenze validate in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ingresso</a:t>
            </a:r>
          </a:p>
          <a:p>
            <a:pPr marL="180000" indent="-1800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isultati finali di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apprendimento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(competenze),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criteri e modalità di valutazione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(iniziale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intermedia 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finale)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degli apprendimenti,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modalità di recupero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 casi di sospensione del giudizio</a:t>
            </a:r>
          </a:p>
        </p:txBody>
      </p:sp>
    </p:spTree>
    <p:extLst>
      <p:ext uri="{BB962C8B-B14F-4D97-AF65-F5344CB8AC3E}">
        <p14:creationId xmlns:p14="http://schemas.microsoft.com/office/powerpoint/2010/main" xmlns="" val="370799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Quali documenti sono necessari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8" name="Rettangolo arrotondato 7"/>
          <p:cNvSpPr>
            <a:spLocks noChangeArrowheads="1"/>
          </p:cNvSpPr>
          <p:nvPr/>
        </p:nvSpPr>
        <p:spPr bwMode="auto">
          <a:xfrm>
            <a:off x="377952" y="1136079"/>
            <a:ext cx="5364163" cy="5226689"/>
          </a:xfrm>
          <a:prstGeom prst="roundRect">
            <a:avLst>
              <a:gd name="adj" fmla="val 4236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339933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CONTRATTO</a:t>
            </a:r>
            <a:endParaRPr lang="it-IT" sz="2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forma scritta</a:t>
            </a: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indeterminato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 determinato per le attività stagionali) finalizzato alla formazione e all’occupazione dei giovani. È consentito anche il tempo parziale, purché la ridotta articolazione oraria non vanifichi il raggiungimento della finalità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formativa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Durante il periodo di formazione a entrambe le parti è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vietato recedere dal contratto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assenza di giusta causa o giustificato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motivo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previste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tutele assicurative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materia di infortuni sul lavoro e malattie professionali, previdenziali per malattia, invalidità e vecchiaia, maternità ed assegni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possibile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inquadramento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fino a due livelli inferiori alla categoria professionale di “uscita” (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sottoinquadramento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oppure in misura percentuale e graduale rispetto all’anzianità di servizio e all’anno formativo frequentato (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percentualizzazione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Divieto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retribuzione a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cottimo</a:t>
            </a: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arrotondato 8"/>
          <p:cNvSpPr>
            <a:spLocks noChangeArrowheads="1"/>
          </p:cNvSpPr>
          <p:nvPr/>
        </p:nvSpPr>
        <p:spPr bwMode="auto">
          <a:xfrm>
            <a:off x="6413309" y="1136079"/>
            <a:ext cx="5364163" cy="5226689"/>
          </a:xfrm>
          <a:prstGeom prst="roundRect">
            <a:avLst>
              <a:gd name="adj" fmla="val 4236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4382C1"/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DOSSIER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Redatto dall'istituzione scolastica; per la valutazione dei periodi di formazione interna all'azienda si avvale delle valutazioni del "tutor aziendale".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Evidenzia i risultati di apprendimento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(competenze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abilità 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conoscenze),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nonché gli esiti della valutazione dei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comportamenti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acquisiti nella formazione interna ed esterna.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Documenti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enerali dell’Apprendista.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assunzione; Piano Formativo Individuale; Curriculum vitae; eventuali altri documenti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amministrativi.</a:t>
            </a: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Documentazione relativa alla valutazione intermedia e finale degli apprendimenti</a:t>
            </a: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Attestazioni.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Attestato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validazione di competenze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conclusione dell'anno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formativo; nei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 di abbandono o risoluzione anticipata del </a:t>
            </a:r>
            <a:r>
              <a:rPr lang="it-IT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contratto); Certificato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competenze o supplemento al certificato in esito alla positiva valutazione dell’esame finale.</a:t>
            </a:r>
          </a:p>
        </p:txBody>
      </p:sp>
    </p:spTree>
    <p:extLst>
      <p:ext uri="{BB962C8B-B14F-4D97-AF65-F5344CB8AC3E}">
        <p14:creationId xmlns:p14="http://schemas.microsoft.com/office/powerpoint/2010/main" xmlns="" val="206466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1727" y="46264"/>
            <a:ext cx="9728440" cy="83713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3200" b="1" dirty="0" smtClean="0">
                <a:solidFill>
                  <a:srgbClr val="002060"/>
                </a:solidFill>
                <a:ea typeface="Helvetica Neue Thin" charset="0"/>
                <a:cs typeface="Helvetica Neue Thin" charset="0"/>
              </a:rPr>
              <a:t>Funzione tutoriale</a:t>
            </a:r>
            <a:endParaRPr lang="it-IT" sz="3200" b="1" dirty="0">
              <a:solidFill>
                <a:srgbClr val="002060"/>
              </a:solidFill>
              <a:ea typeface="Helvetica Neue Thin" charset="0"/>
              <a:cs typeface="Helvetica Neue Thin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30034" y="5453089"/>
            <a:ext cx="10806062" cy="947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rgbClr val="C00000"/>
              </a:buClr>
            </a:pPr>
            <a:r>
              <a:rPr lang="it-IT" dirty="0" smtClean="0">
                <a:solidFill>
                  <a:schemeClr val="tx1"/>
                </a:solidFill>
              </a:rPr>
              <a:t>Entrambi </a:t>
            </a:r>
            <a:r>
              <a:rPr lang="it-IT" dirty="0">
                <a:solidFill>
                  <a:schemeClr val="tx1"/>
                </a:solidFill>
              </a:rPr>
              <a:t>collaborano nella compilazione </a:t>
            </a:r>
            <a:r>
              <a:rPr lang="it-IT" dirty="0" smtClean="0">
                <a:solidFill>
                  <a:schemeClr val="tx1"/>
                </a:solidFill>
              </a:rPr>
              <a:t>di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b="1" dirty="0" smtClean="0">
                <a:solidFill>
                  <a:schemeClr val="tx1"/>
                </a:solidFill>
              </a:rPr>
              <a:t>Piano Formativo Individuale</a:t>
            </a:r>
            <a:r>
              <a:rPr lang="it-IT" dirty="0" smtClean="0">
                <a:solidFill>
                  <a:schemeClr val="tx1"/>
                </a:solidFill>
              </a:rPr>
              <a:t>, </a:t>
            </a:r>
            <a:r>
              <a:rPr lang="it-IT" b="1" dirty="0">
                <a:solidFill>
                  <a:schemeClr val="tx1"/>
                </a:solidFill>
              </a:rPr>
              <a:t>Dossier individuale </a:t>
            </a:r>
            <a:r>
              <a:rPr lang="it-IT" dirty="0">
                <a:solidFill>
                  <a:schemeClr val="tx1"/>
                </a:solidFill>
              </a:rPr>
              <a:t>e </a:t>
            </a:r>
            <a:r>
              <a:rPr lang="it-IT" b="1" dirty="0" smtClean="0">
                <a:solidFill>
                  <a:schemeClr val="tx1"/>
                </a:solidFill>
              </a:rPr>
              <a:t>Attestazione </a:t>
            </a:r>
            <a:r>
              <a:rPr lang="it-IT" b="1" dirty="0">
                <a:solidFill>
                  <a:schemeClr val="tx1"/>
                </a:solidFill>
              </a:rPr>
              <a:t>delle attività svolte e competenze acquisite</a:t>
            </a:r>
          </a:p>
        </p:txBody>
      </p:sp>
      <p:pic>
        <p:nvPicPr>
          <p:cNvPr id="19" name="Picture 11" descr="C:\Tatiana_doc\inas_percorso blended per neoassunti_aprile2012\stb_disabilità2012\png ud3\INA-Disabilita╠ÇUD3-slide22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000" b="14284"/>
          <a:stretch>
            <a:fillRect/>
          </a:stretch>
        </p:blipFill>
        <p:spPr bwMode="auto">
          <a:xfrm rot="21061667" flipH="1">
            <a:off x="460724" y="5006400"/>
            <a:ext cx="847277" cy="108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arrotondato 12"/>
          <p:cNvSpPr/>
          <p:nvPr/>
        </p:nvSpPr>
        <p:spPr>
          <a:xfrm>
            <a:off x="6409308" y="1239733"/>
            <a:ext cx="5400000" cy="3852000"/>
          </a:xfrm>
          <a:prstGeom prst="roundRect">
            <a:avLst>
              <a:gd name="adj" fmla="val 747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TUTOR</a:t>
            </a:r>
          </a:p>
          <a:p>
            <a:pPr algn="ctr"/>
            <a:r>
              <a:rPr lang="it-IT" sz="2000" b="1" dirty="0" smtClean="0">
                <a:solidFill>
                  <a:srgbClr val="C00000"/>
                </a:solidFill>
              </a:rPr>
              <a:t>AZIENDALE</a:t>
            </a:r>
            <a:endParaRPr lang="it-IT" sz="2000" b="1" dirty="0">
              <a:solidFill>
                <a:srgbClr val="C00000"/>
              </a:solidFill>
            </a:endParaRPr>
          </a:p>
          <a:p>
            <a:pPr marL="180000" indent="-180000" algn="just">
              <a:buFont typeface="Wingdings" panose="05000000000000000000" pitchFamily="2" charset="2"/>
              <a:buChar char="§"/>
            </a:pPr>
            <a:endParaRPr lang="it-IT" sz="2000" dirty="0" smtClean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1"/>
                </a:solidFill>
              </a:rPr>
              <a:t>Favorisce </a:t>
            </a:r>
            <a:r>
              <a:rPr lang="it-IT" sz="2000" dirty="0">
                <a:solidFill>
                  <a:schemeClr val="tx1"/>
                </a:solidFill>
              </a:rPr>
              <a:t>l’inserimento dell’apprendista in </a:t>
            </a:r>
            <a:r>
              <a:rPr lang="it-IT" sz="2000" dirty="0" smtClean="0">
                <a:solidFill>
                  <a:schemeClr val="tx1"/>
                </a:solidFill>
              </a:rPr>
              <a:t>impresa</a:t>
            </a:r>
            <a:endParaRPr lang="it-IT" sz="2000" dirty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Affianca e assiste l’apprendista nella formazione </a:t>
            </a:r>
            <a:r>
              <a:rPr lang="it-IT" sz="2000" dirty="0" smtClean="0">
                <a:solidFill>
                  <a:schemeClr val="tx1"/>
                </a:solidFill>
              </a:rPr>
              <a:t>interna</a:t>
            </a:r>
            <a:endParaRPr lang="it-IT" sz="2000" dirty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Trasmette all’apprendista le competenze necessarie allo svolgimento delle attività lavorative</a:t>
            </a:r>
          </a:p>
        </p:txBody>
      </p:sp>
      <p:grpSp>
        <p:nvGrpSpPr>
          <p:cNvPr id="30" name="Gruppo 29"/>
          <p:cNvGrpSpPr/>
          <p:nvPr/>
        </p:nvGrpSpPr>
        <p:grpSpPr>
          <a:xfrm>
            <a:off x="6322251" y="1156052"/>
            <a:ext cx="1080000" cy="1080000"/>
            <a:chOff x="6285675" y="1277972"/>
            <a:chExt cx="1080000" cy="1080000"/>
          </a:xfrm>
        </p:grpSpPr>
        <p:pic>
          <p:nvPicPr>
            <p:cNvPr id="20" name="Immagine 19" descr="http://www.alternanza.miur.gov.it/img/home/icon_utente_strutture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5675" y="1277972"/>
              <a:ext cx="1080000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Immagine 2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05675" y="1997972"/>
              <a:ext cx="360000" cy="360000"/>
            </a:xfrm>
            <a:prstGeom prst="rect">
              <a:avLst/>
            </a:prstGeom>
          </p:spPr>
        </p:pic>
      </p:grpSp>
      <p:sp>
        <p:nvSpPr>
          <p:cNvPr id="16" name="Rettangolo arrotondato 15"/>
          <p:cNvSpPr/>
          <p:nvPr/>
        </p:nvSpPr>
        <p:spPr>
          <a:xfrm>
            <a:off x="371475" y="1239733"/>
            <a:ext cx="5400000" cy="3852000"/>
          </a:xfrm>
          <a:prstGeom prst="roundRect">
            <a:avLst>
              <a:gd name="adj" fmla="val 7473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it-IT" sz="2000" b="1" dirty="0" smtClean="0">
                <a:solidFill>
                  <a:srgbClr val="C00000"/>
                </a:solidFill>
              </a:rPr>
              <a:t>TUTOR</a:t>
            </a:r>
          </a:p>
          <a:p>
            <a:pPr lvl="0" algn="ctr"/>
            <a:r>
              <a:rPr lang="it-IT" sz="2000" b="1" dirty="0" smtClean="0">
                <a:solidFill>
                  <a:srgbClr val="C00000"/>
                </a:solidFill>
              </a:rPr>
              <a:t>FORMATIVO</a:t>
            </a:r>
          </a:p>
          <a:p>
            <a:pPr lvl="0" algn="ctr"/>
            <a:endParaRPr lang="it-IT" sz="2000" dirty="0" smtClean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1"/>
                </a:solidFill>
              </a:rPr>
              <a:t>Promuove </a:t>
            </a:r>
            <a:r>
              <a:rPr lang="it-IT" sz="2000" dirty="0">
                <a:solidFill>
                  <a:schemeClr val="tx1"/>
                </a:solidFill>
              </a:rPr>
              <a:t>il successo formativo </a:t>
            </a:r>
            <a:r>
              <a:rPr lang="it-IT" sz="2000" dirty="0" smtClean="0">
                <a:solidFill>
                  <a:schemeClr val="tx1"/>
                </a:solidFill>
              </a:rPr>
              <a:t>dell’apprendista</a:t>
            </a:r>
            <a:endParaRPr lang="it-IT" sz="2000" dirty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Favorisce il raccordo didattico e organizzativo tra istituzione formativa e </a:t>
            </a:r>
            <a:r>
              <a:rPr lang="it-IT" sz="2000" dirty="0" smtClean="0">
                <a:solidFill>
                  <a:schemeClr val="tx1"/>
                </a:solidFill>
              </a:rPr>
              <a:t>impresa</a:t>
            </a:r>
            <a:endParaRPr lang="it-IT" sz="2000" dirty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Garantisce integrazione tra formazione interna ed </a:t>
            </a:r>
            <a:r>
              <a:rPr lang="it-IT" sz="2000" dirty="0" smtClean="0">
                <a:solidFill>
                  <a:schemeClr val="tx1"/>
                </a:solidFill>
              </a:rPr>
              <a:t>esterna</a:t>
            </a:r>
            <a:endParaRPr lang="it-IT" sz="2000" dirty="0">
              <a:solidFill>
                <a:schemeClr val="tx1"/>
              </a:solidFill>
            </a:endParaRPr>
          </a:p>
          <a:p>
            <a:pPr marL="180000" indent="-1800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tx1"/>
                </a:solidFill>
              </a:rPr>
              <a:t>Interviene nella valutazione iniziale, intermedia e finale</a:t>
            </a:r>
          </a:p>
        </p:txBody>
      </p:sp>
      <p:grpSp>
        <p:nvGrpSpPr>
          <p:cNvPr id="31" name="Gruppo 30"/>
          <p:cNvGrpSpPr/>
          <p:nvPr/>
        </p:nvGrpSpPr>
        <p:grpSpPr>
          <a:xfrm>
            <a:off x="322707" y="1156052"/>
            <a:ext cx="1080000" cy="1080000"/>
            <a:chOff x="322707" y="1277972"/>
            <a:chExt cx="1080000" cy="1080000"/>
          </a:xfrm>
        </p:grpSpPr>
        <p:pic>
          <p:nvPicPr>
            <p:cNvPr id="21" name="Immagine 20" descr="http://www.alternanza.miur.gov.it/img/home/icon_utente_scuola.png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07" y="1277972"/>
              <a:ext cx="1080000" cy="108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Immagine 28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7800" y="1997972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50313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DF2A4F796AD34DA9ECC9CBD190F659" ma:contentTypeVersion="8" ma:contentTypeDescription="Creare un nuovo documento." ma:contentTypeScope="" ma:versionID="b523ea32a006f8d2b4d3d55d22fe62d0">
  <xsd:schema xmlns:xsd="http://www.w3.org/2001/XMLSchema" xmlns:xs="http://www.w3.org/2001/XMLSchema" xmlns:p="http://schemas.microsoft.com/office/2006/metadata/properties" xmlns:ns2="1c67de8c-514f-4eb2-a7df-82791b0a91b3" xmlns:ns3="27ac54f6-3dfc-48ed-ae81-05cf3d015af9" targetNamespace="http://schemas.microsoft.com/office/2006/metadata/properties" ma:root="true" ma:fieldsID="a3ba61da883c78396b8db0930cf316ea" ns2:_="" ns3:_="">
    <xsd:import namespace="1c67de8c-514f-4eb2-a7df-82791b0a91b3"/>
    <xsd:import namespace="27ac54f6-3dfc-48ed-ae81-05cf3d015a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7de8c-514f-4eb2-a7df-82791b0a91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ac54f6-3dfc-48ed-ae81-05cf3d015af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0D3E5-7980-48EE-BD9D-92D881BCAC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67de8c-514f-4eb2-a7df-82791b0a91b3"/>
    <ds:schemaRef ds:uri="27ac54f6-3dfc-48ed-ae81-05cf3d015a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0FFD01-84A8-4976-B58C-64603721DB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612053-D1A2-43C9-943A-60A4F76092B9}">
  <ds:schemaRefs>
    <ds:schemaRef ds:uri="1c67de8c-514f-4eb2-a7df-82791b0a91b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27ac54f6-3dfc-48ed-ae81-05cf3d015af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4290</TotalTime>
  <Words>1131</Words>
  <Application>Microsoft Office PowerPoint</Application>
  <PresentationFormat>Personalizzato</PresentationFormat>
  <Paragraphs>169</Paragraphs>
  <Slides>12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UO SCUOLA</dc:creator>
  <cp:lastModifiedBy>Letizia</cp:lastModifiedBy>
  <cp:revision>339</cp:revision>
  <cp:lastPrinted>2017-03-23T13:41:57Z</cp:lastPrinted>
  <dcterms:created xsi:type="dcterms:W3CDTF">2015-10-22T08:34:58Z</dcterms:created>
  <dcterms:modified xsi:type="dcterms:W3CDTF">2019-04-02T13:06:41Z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0x01010013DF2A4F796AD34DA9ECC9CBD190F659</vt:lpwstr>
  </property>
</Properties>
</file>