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428" r:id="rId2"/>
    <p:sldId id="382" r:id="rId3"/>
    <p:sldId id="383" r:id="rId4"/>
    <p:sldId id="384" r:id="rId5"/>
    <p:sldId id="388" r:id="rId6"/>
    <p:sldId id="385" r:id="rId7"/>
    <p:sldId id="386" r:id="rId8"/>
    <p:sldId id="387" r:id="rId9"/>
    <p:sldId id="429" r:id="rId10"/>
    <p:sldId id="430" r:id="rId11"/>
    <p:sldId id="389" r:id="rId12"/>
    <p:sldId id="390" r:id="rId13"/>
    <p:sldId id="391" r:id="rId14"/>
    <p:sldId id="441" r:id="rId15"/>
    <p:sldId id="393" r:id="rId16"/>
    <p:sldId id="442" r:id="rId17"/>
    <p:sldId id="394" r:id="rId18"/>
    <p:sldId id="366" r:id="rId19"/>
    <p:sldId id="416" r:id="rId20"/>
    <p:sldId id="417" r:id="rId21"/>
    <p:sldId id="419" r:id="rId22"/>
    <p:sldId id="420" r:id="rId23"/>
    <p:sldId id="422" r:id="rId24"/>
    <p:sldId id="423" r:id="rId25"/>
    <p:sldId id="424" r:id="rId26"/>
    <p:sldId id="425" r:id="rId27"/>
    <p:sldId id="415" r:id="rId28"/>
    <p:sldId id="414" r:id="rId29"/>
    <p:sldId id="412" r:id="rId30"/>
    <p:sldId id="411" r:id="rId31"/>
    <p:sldId id="410" r:id="rId32"/>
    <p:sldId id="409" r:id="rId33"/>
    <p:sldId id="408" r:id="rId34"/>
    <p:sldId id="407" r:id="rId35"/>
    <p:sldId id="406" r:id="rId36"/>
    <p:sldId id="404" r:id="rId37"/>
    <p:sldId id="403" r:id="rId38"/>
    <p:sldId id="402" r:id="rId39"/>
    <p:sldId id="401" r:id="rId40"/>
    <p:sldId id="399" r:id="rId41"/>
    <p:sldId id="398" r:id="rId42"/>
    <p:sldId id="397" r:id="rId43"/>
    <p:sldId id="396" r:id="rId44"/>
    <p:sldId id="39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BFFEB"/>
    <a:srgbClr val="0000CC"/>
    <a:srgbClr val="9BE5FF"/>
    <a:srgbClr val="FBD1F5"/>
    <a:srgbClr val="B7FFFF"/>
    <a:srgbClr val="D9F4FD"/>
    <a:srgbClr val="D5D5FF"/>
    <a:srgbClr val="CCFF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5928" autoAdjust="0"/>
  </p:normalViewPr>
  <p:slideViewPr>
    <p:cSldViewPr snapToGrid="0">
      <p:cViewPr varScale="1">
        <p:scale>
          <a:sx n="74" d="100"/>
          <a:sy n="74" d="100"/>
        </p:scale>
        <p:origin x="10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image" Target="../media/image41.jpe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image" Target="../media/image41.jpe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C22D5-2FAE-4C3D-AFF6-5354584C8E0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564CEB0-8AD9-472A-86C1-B5B20867EE54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it-IT" dirty="0"/>
            <a:t>iniziative e provvedimenti legati alla gestione delle istituzioni scolastiche in </a:t>
          </a:r>
          <a:r>
            <a:rPr lang="it-IT" b="1" i="1" dirty="0"/>
            <a:t>fase di emergenza;</a:t>
          </a:r>
          <a:endParaRPr lang="it-IT" dirty="0"/>
        </a:p>
      </dgm:t>
    </dgm:pt>
    <dgm:pt modelId="{2E3F6D1B-6068-4FC4-93F4-ED7AF5071F04}" type="parTrans" cxnId="{E81CAC10-7745-42DF-A0B5-55D71769EDD4}">
      <dgm:prSet/>
      <dgm:spPr/>
      <dgm:t>
        <a:bodyPr/>
        <a:lstStyle/>
        <a:p>
          <a:pPr algn="l"/>
          <a:endParaRPr lang="it-IT"/>
        </a:p>
      </dgm:t>
    </dgm:pt>
    <dgm:pt modelId="{372787A1-95DF-4FE8-89D0-490CA112CB04}" type="sibTrans" cxnId="{E81CAC10-7745-42DF-A0B5-55D71769EDD4}">
      <dgm:prSet/>
      <dgm:spPr/>
      <dgm:t>
        <a:bodyPr/>
        <a:lstStyle/>
        <a:p>
          <a:pPr algn="l"/>
          <a:endParaRPr lang="it-IT"/>
        </a:p>
      </dgm:t>
    </dgm:pt>
    <dgm:pt modelId="{2876510F-1CC7-4FB3-93E7-868EE2F34464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it-IT" dirty="0"/>
            <a:t>competenze relative alle metodologie e alle tecnologie della </a:t>
          </a:r>
          <a:r>
            <a:rPr lang="it-IT" b="1" i="1" dirty="0"/>
            <a:t>didattica digitale</a:t>
          </a:r>
          <a:r>
            <a:rPr lang="it-IT" dirty="0"/>
            <a:t> e della programmazione informatica (coding);</a:t>
          </a:r>
        </a:p>
      </dgm:t>
    </dgm:pt>
    <dgm:pt modelId="{D084AE7D-9B87-4D70-90BD-FF6E2E7CBE91}" type="parTrans" cxnId="{5AF325AF-6296-403E-98E0-83FE78359689}">
      <dgm:prSet/>
      <dgm:spPr/>
      <dgm:t>
        <a:bodyPr/>
        <a:lstStyle/>
        <a:p>
          <a:pPr algn="l"/>
          <a:endParaRPr lang="it-IT"/>
        </a:p>
      </dgm:t>
    </dgm:pt>
    <dgm:pt modelId="{7692D1A2-2B1B-45BC-B1A7-DD664502812C}" type="sibTrans" cxnId="{5AF325AF-6296-403E-98E0-83FE78359689}">
      <dgm:prSet/>
      <dgm:spPr/>
      <dgm:t>
        <a:bodyPr/>
        <a:lstStyle/>
        <a:p>
          <a:pPr algn="l"/>
          <a:endParaRPr lang="it-IT"/>
        </a:p>
      </dgm:t>
    </dgm:pt>
    <dgm:pt modelId="{A154614A-ECCB-49FB-95E4-8027AC47177A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it-IT" dirty="0"/>
            <a:t>piano per la formazione dei docenti con riferimento anche al nuovo curricolo di </a:t>
          </a:r>
          <a:r>
            <a:rPr lang="it-IT" b="1" i="1" dirty="0"/>
            <a:t>educazione civica, </a:t>
          </a:r>
          <a:r>
            <a:rPr lang="it-IT" dirty="0"/>
            <a:t>di cui alla Legge 20 agosto 2019, n.92;</a:t>
          </a:r>
        </a:p>
      </dgm:t>
    </dgm:pt>
    <dgm:pt modelId="{F0295904-A332-434C-9D3C-2402BC804942}" type="parTrans" cxnId="{DE982D7B-2FC6-4957-88DF-475CA73CC3EF}">
      <dgm:prSet/>
      <dgm:spPr/>
      <dgm:t>
        <a:bodyPr/>
        <a:lstStyle/>
        <a:p>
          <a:pPr algn="l"/>
          <a:endParaRPr lang="it-IT"/>
        </a:p>
      </dgm:t>
    </dgm:pt>
    <dgm:pt modelId="{EB038ABF-11A9-400C-B627-CD24699C7798}" type="sibTrans" cxnId="{DE982D7B-2FC6-4957-88DF-475CA73CC3EF}">
      <dgm:prSet/>
      <dgm:spPr/>
      <dgm:t>
        <a:bodyPr/>
        <a:lstStyle/>
        <a:p>
          <a:pPr algn="l"/>
          <a:endParaRPr lang="it-IT"/>
        </a:p>
      </dgm:t>
    </dgm:pt>
    <dgm:pt modelId="{39A57211-0993-4374-8FA2-7F6CD1FCEAF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it-IT" dirty="0"/>
            <a:t>ordinanza ministeriale, in corso di predisposizione, in materia di </a:t>
          </a:r>
          <a:r>
            <a:rPr lang="it-IT" b="1" i="1" dirty="0"/>
            <a:t>valutazione finale</a:t>
          </a:r>
          <a:r>
            <a:rPr lang="it-IT" dirty="0"/>
            <a:t> degli apprendimenti degli </a:t>
          </a:r>
          <a:r>
            <a:rPr lang="it-IT" b="1" i="1" dirty="0"/>
            <a:t>alunni delle classi della scuola primaria</a:t>
          </a:r>
          <a:r>
            <a:rPr lang="it-IT" dirty="0"/>
            <a:t>;</a:t>
          </a:r>
        </a:p>
      </dgm:t>
    </dgm:pt>
    <dgm:pt modelId="{5423C51E-90D8-428D-BDB8-E967BD03B0F9}" type="parTrans" cxnId="{20BA40BA-E07E-4249-8198-BC4FF4248AB2}">
      <dgm:prSet/>
      <dgm:spPr/>
      <dgm:t>
        <a:bodyPr/>
        <a:lstStyle/>
        <a:p>
          <a:pPr algn="l"/>
          <a:endParaRPr lang="it-IT"/>
        </a:p>
      </dgm:t>
    </dgm:pt>
    <dgm:pt modelId="{29CD4041-01C9-4335-86D4-196997E8C077}" type="sibTrans" cxnId="{20BA40BA-E07E-4249-8198-BC4FF4248AB2}">
      <dgm:prSet/>
      <dgm:spPr/>
      <dgm:t>
        <a:bodyPr/>
        <a:lstStyle/>
        <a:p>
          <a:pPr algn="l"/>
          <a:endParaRPr lang="it-IT"/>
        </a:p>
      </dgm:t>
    </dgm:pt>
    <dgm:pt modelId="{DE472E32-DAF6-4C12-ABD7-F0023BDE611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it-IT" dirty="0"/>
            <a:t>sviluppo delle </a:t>
          </a:r>
          <a:r>
            <a:rPr lang="it-IT" b="1" i="1" dirty="0"/>
            <a:t>competenze digitali</a:t>
          </a:r>
          <a:r>
            <a:rPr lang="it-IT" dirty="0"/>
            <a:t> degli studenti, uso responsabile di Internet, la protezione dei dati personali,  </a:t>
          </a:r>
          <a:r>
            <a:rPr lang="it-IT" b="1" i="1" dirty="0"/>
            <a:t>contrasto al cyberbullismo</a:t>
          </a:r>
          <a:r>
            <a:rPr lang="it-IT" dirty="0"/>
            <a:t>.</a:t>
          </a:r>
        </a:p>
      </dgm:t>
    </dgm:pt>
    <dgm:pt modelId="{B0BBC5A1-3601-4F3B-8173-C266AD6B591F}" type="parTrans" cxnId="{3FE52706-75BD-46F1-BF86-2899960662EB}">
      <dgm:prSet/>
      <dgm:spPr/>
      <dgm:t>
        <a:bodyPr/>
        <a:lstStyle/>
        <a:p>
          <a:pPr algn="l"/>
          <a:endParaRPr lang="it-IT"/>
        </a:p>
      </dgm:t>
    </dgm:pt>
    <dgm:pt modelId="{C6D36AE0-3092-4795-A60C-2670825F526A}" type="sibTrans" cxnId="{3FE52706-75BD-46F1-BF86-2899960662EB}">
      <dgm:prSet/>
      <dgm:spPr/>
      <dgm:t>
        <a:bodyPr/>
        <a:lstStyle/>
        <a:p>
          <a:pPr algn="l"/>
          <a:endParaRPr lang="it-IT"/>
        </a:p>
      </dgm:t>
    </dgm:pt>
    <dgm:pt modelId="{A58250C1-9538-4F24-BB5F-78F76709F600}" type="pres">
      <dgm:prSet presAssocID="{C1EC22D5-2FAE-4C3D-AFF6-5354584C8E03}" presName="linearFlow" presStyleCnt="0">
        <dgm:presLayoutVars>
          <dgm:dir/>
          <dgm:resizeHandles val="exact"/>
        </dgm:presLayoutVars>
      </dgm:prSet>
      <dgm:spPr/>
    </dgm:pt>
    <dgm:pt modelId="{903D41F6-6332-42ED-8827-9CBE6AF12234}" type="pres">
      <dgm:prSet presAssocID="{1564CEB0-8AD9-472A-86C1-B5B20867EE54}" presName="composite" presStyleCnt="0"/>
      <dgm:spPr/>
    </dgm:pt>
    <dgm:pt modelId="{6A131733-A2BE-48FB-BB2B-430B98AEC495}" type="pres">
      <dgm:prSet presAssocID="{1564CEB0-8AD9-472A-86C1-B5B20867EE54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F5A44A3-DA61-4DBB-BDDB-57C96058DCE6}" type="pres">
      <dgm:prSet presAssocID="{1564CEB0-8AD9-472A-86C1-B5B20867EE54}" presName="txShp" presStyleLbl="node1" presStyleIdx="0" presStyleCnt="5">
        <dgm:presLayoutVars>
          <dgm:bulletEnabled val="1"/>
        </dgm:presLayoutVars>
      </dgm:prSet>
      <dgm:spPr/>
    </dgm:pt>
    <dgm:pt modelId="{7424C37C-AA24-4F37-996C-06B399008DFD}" type="pres">
      <dgm:prSet presAssocID="{372787A1-95DF-4FE8-89D0-490CA112CB04}" presName="spacing" presStyleCnt="0"/>
      <dgm:spPr/>
    </dgm:pt>
    <dgm:pt modelId="{5BDB55C0-FBB7-4364-AECB-9902CD13BCEB}" type="pres">
      <dgm:prSet presAssocID="{2876510F-1CC7-4FB3-93E7-868EE2F34464}" presName="composite" presStyleCnt="0"/>
      <dgm:spPr/>
    </dgm:pt>
    <dgm:pt modelId="{939A80B8-991C-49C0-B7B5-4807F74946BD}" type="pres">
      <dgm:prSet presAssocID="{2876510F-1CC7-4FB3-93E7-868EE2F34464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FA47B4F-C7CF-49C2-9525-85480E8C9974}" type="pres">
      <dgm:prSet presAssocID="{2876510F-1CC7-4FB3-93E7-868EE2F34464}" presName="txShp" presStyleLbl="node1" presStyleIdx="1" presStyleCnt="5">
        <dgm:presLayoutVars>
          <dgm:bulletEnabled val="1"/>
        </dgm:presLayoutVars>
      </dgm:prSet>
      <dgm:spPr/>
    </dgm:pt>
    <dgm:pt modelId="{94B8E696-EA20-4D87-B856-2773703AD99D}" type="pres">
      <dgm:prSet presAssocID="{7692D1A2-2B1B-45BC-B1A7-DD664502812C}" presName="spacing" presStyleCnt="0"/>
      <dgm:spPr/>
    </dgm:pt>
    <dgm:pt modelId="{FA23B363-1D07-4BEF-8E04-E31A64BF92FF}" type="pres">
      <dgm:prSet presAssocID="{A154614A-ECCB-49FB-95E4-8027AC47177A}" presName="composite" presStyleCnt="0"/>
      <dgm:spPr/>
    </dgm:pt>
    <dgm:pt modelId="{549785AC-B9B7-4C94-AD73-3A8F6945E824}" type="pres">
      <dgm:prSet presAssocID="{A154614A-ECCB-49FB-95E4-8027AC47177A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556920-B6BD-417B-A52C-49A0AB5464FA}" type="pres">
      <dgm:prSet presAssocID="{A154614A-ECCB-49FB-95E4-8027AC47177A}" presName="txShp" presStyleLbl="node1" presStyleIdx="2" presStyleCnt="5">
        <dgm:presLayoutVars>
          <dgm:bulletEnabled val="1"/>
        </dgm:presLayoutVars>
      </dgm:prSet>
      <dgm:spPr/>
    </dgm:pt>
    <dgm:pt modelId="{3BF1A8FD-54C8-4D0D-898F-B286A392C748}" type="pres">
      <dgm:prSet presAssocID="{EB038ABF-11A9-400C-B627-CD24699C7798}" presName="spacing" presStyleCnt="0"/>
      <dgm:spPr/>
    </dgm:pt>
    <dgm:pt modelId="{D7F9FB10-3E3E-4A8A-8DE8-FDE987961637}" type="pres">
      <dgm:prSet presAssocID="{39A57211-0993-4374-8FA2-7F6CD1FCEAF0}" presName="composite" presStyleCnt="0"/>
      <dgm:spPr/>
    </dgm:pt>
    <dgm:pt modelId="{885134B4-3DCC-4BAA-94C2-FEA6B608921C}" type="pres">
      <dgm:prSet presAssocID="{39A57211-0993-4374-8FA2-7F6CD1FCEAF0}" presName="imgShp" presStyleLbl="fgImgPlace1" presStyleIdx="3" presStyleCnt="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6B3F1C-E447-40FC-808B-77ED2EDC7E17}" type="pres">
      <dgm:prSet presAssocID="{39A57211-0993-4374-8FA2-7F6CD1FCEAF0}" presName="txShp" presStyleLbl="node1" presStyleIdx="3" presStyleCnt="5">
        <dgm:presLayoutVars>
          <dgm:bulletEnabled val="1"/>
        </dgm:presLayoutVars>
      </dgm:prSet>
      <dgm:spPr/>
    </dgm:pt>
    <dgm:pt modelId="{63EAC695-0EDF-4D30-A9E5-FF75F1C5F10C}" type="pres">
      <dgm:prSet presAssocID="{29CD4041-01C9-4335-86D4-196997E8C077}" presName="spacing" presStyleCnt="0"/>
      <dgm:spPr/>
    </dgm:pt>
    <dgm:pt modelId="{A25864A0-BCCF-4D51-A243-5FAA8BBB94A5}" type="pres">
      <dgm:prSet presAssocID="{DE472E32-DAF6-4C12-ABD7-F0023BDE6112}" presName="composite" presStyleCnt="0"/>
      <dgm:spPr/>
    </dgm:pt>
    <dgm:pt modelId="{FF5FA58A-92BC-44FC-AF4B-92FED9D4E9C7}" type="pres">
      <dgm:prSet presAssocID="{DE472E32-DAF6-4C12-ABD7-F0023BDE6112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85A6733-A68A-44D6-AF55-1A4B099CD125}" type="pres">
      <dgm:prSet presAssocID="{DE472E32-DAF6-4C12-ABD7-F0023BDE6112}" presName="txShp" presStyleLbl="node1" presStyleIdx="4" presStyleCnt="5">
        <dgm:presLayoutVars>
          <dgm:bulletEnabled val="1"/>
        </dgm:presLayoutVars>
      </dgm:prSet>
      <dgm:spPr/>
    </dgm:pt>
  </dgm:ptLst>
  <dgm:cxnLst>
    <dgm:cxn modelId="{3FE52706-75BD-46F1-BF86-2899960662EB}" srcId="{C1EC22D5-2FAE-4C3D-AFF6-5354584C8E03}" destId="{DE472E32-DAF6-4C12-ABD7-F0023BDE6112}" srcOrd="4" destOrd="0" parTransId="{B0BBC5A1-3601-4F3B-8173-C266AD6B591F}" sibTransId="{C6D36AE0-3092-4795-A60C-2670825F526A}"/>
    <dgm:cxn modelId="{E81CAC10-7745-42DF-A0B5-55D71769EDD4}" srcId="{C1EC22D5-2FAE-4C3D-AFF6-5354584C8E03}" destId="{1564CEB0-8AD9-472A-86C1-B5B20867EE54}" srcOrd="0" destOrd="0" parTransId="{2E3F6D1B-6068-4FC4-93F4-ED7AF5071F04}" sibTransId="{372787A1-95DF-4FE8-89D0-490CA112CB04}"/>
    <dgm:cxn modelId="{60AD0065-50A6-4D14-8FE6-95F1BA6CFFCB}" type="presOf" srcId="{39A57211-0993-4374-8FA2-7F6CD1FCEAF0}" destId="{8C6B3F1C-E447-40FC-808B-77ED2EDC7E17}" srcOrd="0" destOrd="0" presId="urn:microsoft.com/office/officeart/2005/8/layout/vList3"/>
    <dgm:cxn modelId="{DE982D7B-2FC6-4957-88DF-475CA73CC3EF}" srcId="{C1EC22D5-2FAE-4C3D-AFF6-5354584C8E03}" destId="{A154614A-ECCB-49FB-95E4-8027AC47177A}" srcOrd="2" destOrd="0" parTransId="{F0295904-A332-434C-9D3C-2402BC804942}" sibTransId="{EB038ABF-11A9-400C-B627-CD24699C7798}"/>
    <dgm:cxn modelId="{D1603E91-2EAB-4F9E-9E3F-A9D23EDE48F5}" type="presOf" srcId="{C1EC22D5-2FAE-4C3D-AFF6-5354584C8E03}" destId="{A58250C1-9538-4F24-BB5F-78F76709F600}" srcOrd="0" destOrd="0" presId="urn:microsoft.com/office/officeart/2005/8/layout/vList3"/>
    <dgm:cxn modelId="{0303DD9C-2DCD-48DE-B89A-F1E644CA5CE2}" type="presOf" srcId="{1564CEB0-8AD9-472A-86C1-B5B20867EE54}" destId="{BF5A44A3-DA61-4DBB-BDDB-57C96058DCE6}" srcOrd="0" destOrd="0" presId="urn:microsoft.com/office/officeart/2005/8/layout/vList3"/>
    <dgm:cxn modelId="{5AF325AF-6296-403E-98E0-83FE78359689}" srcId="{C1EC22D5-2FAE-4C3D-AFF6-5354584C8E03}" destId="{2876510F-1CC7-4FB3-93E7-868EE2F34464}" srcOrd="1" destOrd="0" parTransId="{D084AE7D-9B87-4D70-90BD-FF6E2E7CBE91}" sibTransId="{7692D1A2-2B1B-45BC-B1A7-DD664502812C}"/>
    <dgm:cxn modelId="{20BA40BA-E07E-4249-8198-BC4FF4248AB2}" srcId="{C1EC22D5-2FAE-4C3D-AFF6-5354584C8E03}" destId="{39A57211-0993-4374-8FA2-7F6CD1FCEAF0}" srcOrd="3" destOrd="0" parTransId="{5423C51E-90D8-428D-BDB8-E967BD03B0F9}" sibTransId="{29CD4041-01C9-4335-86D4-196997E8C077}"/>
    <dgm:cxn modelId="{6451B0D6-07BD-4FAB-8646-2F54327A03F5}" type="presOf" srcId="{A154614A-ECCB-49FB-95E4-8027AC47177A}" destId="{DE556920-B6BD-417B-A52C-49A0AB5464FA}" srcOrd="0" destOrd="0" presId="urn:microsoft.com/office/officeart/2005/8/layout/vList3"/>
    <dgm:cxn modelId="{EE272AD9-32D7-4CAE-9553-0F2ACD93E252}" type="presOf" srcId="{2876510F-1CC7-4FB3-93E7-868EE2F34464}" destId="{7FA47B4F-C7CF-49C2-9525-85480E8C9974}" srcOrd="0" destOrd="0" presId="urn:microsoft.com/office/officeart/2005/8/layout/vList3"/>
    <dgm:cxn modelId="{DE2B38F1-C2A5-4C01-94DB-3386C0A18AE7}" type="presOf" srcId="{DE472E32-DAF6-4C12-ABD7-F0023BDE6112}" destId="{485A6733-A68A-44D6-AF55-1A4B099CD125}" srcOrd="0" destOrd="0" presId="urn:microsoft.com/office/officeart/2005/8/layout/vList3"/>
    <dgm:cxn modelId="{3B7E9E96-BCE0-410B-B17E-D18A02CAB7D1}" type="presParOf" srcId="{A58250C1-9538-4F24-BB5F-78F76709F600}" destId="{903D41F6-6332-42ED-8827-9CBE6AF12234}" srcOrd="0" destOrd="0" presId="urn:microsoft.com/office/officeart/2005/8/layout/vList3"/>
    <dgm:cxn modelId="{2BB0ED36-2073-4A1B-8792-7A9E3F342E27}" type="presParOf" srcId="{903D41F6-6332-42ED-8827-9CBE6AF12234}" destId="{6A131733-A2BE-48FB-BB2B-430B98AEC495}" srcOrd="0" destOrd="0" presId="urn:microsoft.com/office/officeart/2005/8/layout/vList3"/>
    <dgm:cxn modelId="{758D1183-96D1-4672-87D9-6ACE543812D5}" type="presParOf" srcId="{903D41F6-6332-42ED-8827-9CBE6AF12234}" destId="{BF5A44A3-DA61-4DBB-BDDB-57C96058DCE6}" srcOrd="1" destOrd="0" presId="urn:microsoft.com/office/officeart/2005/8/layout/vList3"/>
    <dgm:cxn modelId="{46AECB7D-841C-4DC5-AD63-5A4FDD9AFEDB}" type="presParOf" srcId="{A58250C1-9538-4F24-BB5F-78F76709F600}" destId="{7424C37C-AA24-4F37-996C-06B399008DFD}" srcOrd="1" destOrd="0" presId="urn:microsoft.com/office/officeart/2005/8/layout/vList3"/>
    <dgm:cxn modelId="{676D76C6-4327-4BEA-B0DA-3EB0CC19B090}" type="presParOf" srcId="{A58250C1-9538-4F24-BB5F-78F76709F600}" destId="{5BDB55C0-FBB7-4364-AECB-9902CD13BCEB}" srcOrd="2" destOrd="0" presId="urn:microsoft.com/office/officeart/2005/8/layout/vList3"/>
    <dgm:cxn modelId="{1DDA0223-F471-4CFF-9FDD-37E37078594B}" type="presParOf" srcId="{5BDB55C0-FBB7-4364-AECB-9902CD13BCEB}" destId="{939A80B8-991C-49C0-B7B5-4807F74946BD}" srcOrd="0" destOrd="0" presId="urn:microsoft.com/office/officeart/2005/8/layout/vList3"/>
    <dgm:cxn modelId="{8F5AAA9C-1B0D-4A16-8C45-19C4AAB2690B}" type="presParOf" srcId="{5BDB55C0-FBB7-4364-AECB-9902CD13BCEB}" destId="{7FA47B4F-C7CF-49C2-9525-85480E8C9974}" srcOrd="1" destOrd="0" presId="urn:microsoft.com/office/officeart/2005/8/layout/vList3"/>
    <dgm:cxn modelId="{F2BB7ABF-64BD-410E-BB0A-1E7B73E32DB5}" type="presParOf" srcId="{A58250C1-9538-4F24-BB5F-78F76709F600}" destId="{94B8E696-EA20-4D87-B856-2773703AD99D}" srcOrd="3" destOrd="0" presId="urn:microsoft.com/office/officeart/2005/8/layout/vList3"/>
    <dgm:cxn modelId="{31B6D5D8-7903-486D-B1CE-2CEE83052300}" type="presParOf" srcId="{A58250C1-9538-4F24-BB5F-78F76709F600}" destId="{FA23B363-1D07-4BEF-8E04-E31A64BF92FF}" srcOrd="4" destOrd="0" presId="urn:microsoft.com/office/officeart/2005/8/layout/vList3"/>
    <dgm:cxn modelId="{AA260ABD-5027-4A52-84B8-62531EC308D3}" type="presParOf" srcId="{FA23B363-1D07-4BEF-8E04-E31A64BF92FF}" destId="{549785AC-B9B7-4C94-AD73-3A8F6945E824}" srcOrd="0" destOrd="0" presId="urn:microsoft.com/office/officeart/2005/8/layout/vList3"/>
    <dgm:cxn modelId="{1C2B350B-ADC1-486A-A487-49147E900CA9}" type="presParOf" srcId="{FA23B363-1D07-4BEF-8E04-E31A64BF92FF}" destId="{DE556920-B6BD-417B-A52C-49A0AB5464FA}" srcOrd="1" destOrd="0" presId="urn:microsoft.com/office/officeart/2005/8/layout/vList3"/>
    <dgm:cxn modelId="{782CC957-AFEC-4F6D-B4D8-4B377DD87FA0}" type="presParOf" srcId="{A58250C1-9538-4F24-BB5F-78F76709F600}" destId="{3BF1A8FD-54C8-4D0D-898F-B286A392C748}" srcOrd="5" destOrd="0" presId="urn:microsoft.com/office/officeart/2005/8/layout/vList3"/>
    <dgm:cxn modelId="{0960A4D7-0073-49E9-BC0B-089B872F29DB}" type="presParOf" srcId="{A58250C1-9538-4F24-BB5F-78F76709F600}" destId="{D7F9FB10-3E3E-4A8A-8DE8-FDE987961637}" srcOrd="6" destOrd="0" presId="urn:microsoft.com/office/officeart/2005/8/layout/vList3"/>
    <dgm:cxn modelId="{92E98957-6A3A-4E9D-8071-B21370768D9A}" type="presParOf" srcId="{D7F9FB10-3E3E-4A8A-8DE8-FDE987961637}" destId="{885134B4-3DCC-4BAA-94C2-FEA6B608921C}" srcOrd="0" destOrd="0" presId="urn:microsoft.com/office/officeart/2005/8/layout/vList3"/>
    <dgm:cxn modelId="{BF7C0DBF-0BEE-475A-84BD-BBAE145DE748}" type="presParOf" srcId="{D7F9FB10-3E3E-4A8A-8DE8-FDE987961637}" destId="{8C6B3F1C-E447-40FC-808B-77ED2EDC7E17}" srcOrd="1" destOrd="0" presId="urn:microsoft.com/office/officeart/2005/8/layout/vList3"/>
    <dgm:cxn modelId="{D2D44436-8A0A-4DD3-A0F5-4E380DD3328E}" type="presParOf" srcId="{A58250C1-9538-4F24-BB5F-78F76709F600}" destId="{63EAC695-0EDF-4D30-A9E5-FF75F1C5F10C}" srcOrd="7" destOrd="0" presId="urn:microsoft.com/office/officeart/2005/8/layout/vList3"/>
    <dgm:cxn modelId="{9761CC70-333D-406E-8184-94A3D714B3BD}" type="presParOf" srcId="{A58250C1-9538-4F24-BB5F-78F76709F600}" destId="{A25864A0-BCCF-4D51-A243-5FAA8BBB94A5}" srcOrd="8" destOrd="0" presId="urn:microsoft.com/office/officeart/2005/8/layout/vList3"/>
    <dgm:cxn modelId="{6E00A6F3-9D07-441D-8B00-12A8DD403264}" type="presParOf" srcId="{A25864A0-BCCF-4D51-A243-5FAA8BBB94A5}" destId="{FF5FA58A-92BC-44FC-AF4B-92FED9D4E9C7}" srcOrd="0" destOrd="0" presId="urn:microsoft.com/office/officeart/2005/8/layout/vList3"/>
    <dgm:cxn modelId="{4561AF3D-8FA7-4961-9516-90117D0F60DF}" type="presParOf" srcId="{A25864A0-BCCF-4D51-A243-5FAA8BBB94A5}" destId="{485A6733-A68A-44D6-AF55-1A4B099CD1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DC13E-3237-456F-83B9-37D782D9C57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it-IT"/>
        </a:p>
      </dgm:t>
    </dgm:pt>
    <dgm:pt modelId="{7589236E-D548-4833-8987-FE3717973295}">
      <dgm:prSet phldrT="[Testo]"/>
      <dgm:spPr>
        <a:solidFill>
          <a:srgbClr val="FFEBEB">
            <a:alpha val="90000"/>
          </a:srgb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supporta</a:t>
          </a:r>
        </a:p>
      </dgm:t>
    </dgm:pt>
    <dgm:pt modelId="{0474BAA7-7F02-4267-8F98-19B9BFC069EC}" type="parTrans" cxnId="{C4BA46A2-521F-45D3-A3A3-913B35C492D0}">
      <dgm:prSet/>
      <dgm:spPr/>
      <dgm:t>
        <a:bodyPr/>
        <a:lstStyle/>
        <a:p>
          <a:endParaRPr lang="it-IT"/>
        </a:p>
      </dgm:t>
    </dgm:pt>
    <dgm:pt modelId="{E7FA8E8F-0492-4271-B822-1E5488AA99A3}" type="sibTrans" cxnId="{C4BA46A2-521F-45D3-A3A3-913B35C492D0}">
      <dgm:prSet/>
      <dgm:spPr>
        <a:solidFill>
          <a:schemeClr val="accent1">
            <a:lumMod val="20000"/>
            <a:lumOff val="80000"/>
            <a:alpha val="82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ascolta</a:t>
          </a:r>
        </a:p>
      </dgm:t>
    </dgm:pt>
    <dgm:pt modelId="{3B55B075-94AC-4E02-B70C-A9EA1205D868}">
      <dgm:prSet phldrT="[Testo]" custT="1"/>
      <dgm:spPr>
        <a:solidFill>
          <a:schemeClr val="accent1">
            <a:lumMod val="40000"/>
            <a:lumOff val="60000"/>
            <a:alpha val="74000"/>
          </a:schemeClr>
        </a:solidFill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osserva</a:t>
          </a:r>
          <a:r>
            <a:rPr lang="it-IT" sz="1800" b="1" dirty="0"/>
            <a:t> </a:t>
          </a:r>
        </a:p>
      </dgm:t>
    </dgm:pt>
    <dgm:pt modelId="{78962143-6D68-4DE6-BD38-099BA64906E5}" type="parTrans" cxnId="{06BFA423-F8BA-451E-A17C-41888D007C12}">
      <dgm:prSet/>
      <dgm:spPr/>
      <dgm:t>
        <a:bodyPr/>
        <a:lstStyle/>
        <a:p>
          <a:endParaRPr lang="it-IT"/>
        </a:p>
      </dgm:t>
    </dgm:pt>
    <dgm:pt modelId="{66B6214B-8224-45CE-9076-9F96B2172B3A}" type="sibTrans" cxnId="{06BFA423-F8BA-451E-A17C-41888D007C12}">
      <dgm:prSet/>
      <dgm:spPr>
        <a:solidFill>
          <a:srgbClr val="D9F4FD">
            <a:alpha val="73000"/>
          </a:srgb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guida </a:t>
          </a:r>
        </a:p>
      </dgm:t>
    </dgm:pt>
    <dgm:pt modelId="{FC781380-4160-4667-A0A2-EB60C578CFB2}">
      <dgm:prSet phldrT="[Testo]"/>
      <dgm:spPr>
        <a:solidFill>
          <a:srgbClr val="B7FFFF">
            <a:alpha val="57647"/>
          </a:srgb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Sostiene </a:t>
          </a:r>
        </a:p>
      </dgm:t>
    </dgm:pt>
    <dgm:pt modelId="{F441FD0B-B95B-483C-B5F9-65F09CC0A4CB}" type="parTrans" cxnId="{C6E47083-D639-4560-823B-9E774D415339}">
      <dgm:prSet/>
      <dgm:spPr/>
      <dgm:t>
        <a:bodyPr/>
        <a:lstStyle/>
        <a:p>
          <a:endParaRPr lang="it-IT"/>
        </a:p>
      </dgm:t>
    </dgm:pt>
    <dgm:pt modelId="{7C023BC3-F826-4068-B943-004B2DD29C16}" type="sibTrans" cxnId="{C6E47083-D639-4560-823B-9E774D415339}">
      <dgm:prSet/>
      <dgm:spPr>
        <a:solidFill>
          <a:schemeClr val="bg2">
            <a:lumMod val="90000"/>
            <a:alpha val="61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facilita</a:t>
          </a:r>
        </a:p>
      </dgm:t>
    </dgm:pt>
    <dgm:pt modelId="{72ACD863-256B-4F55-B468-BC4239A9E90C}">
      <dgm:prSet phldrT="[Testo]"/>
      <dgm:spPr>
        <a:solidFill>
          <a:schemeClr val="accent3">
            <a:lumMod val="20000"/>
            <a:lumOff val="80000"/>
            <a:alpha val="58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Valorizza </a:t>
          </a:r>
        </a:p>
      </dgm:t>
    </dgm:pt>
    <dgm:pt modelId="{9757F18C-0C91-42D8-8E35-2CDFC11F265B}" type="sibTrans" cxnId="{85F36D64-0015-49A9-AC73-0E3372FAA0D8}">
      <dgm:prSet/>
      <dgm:spPr>
        <a:solidFill>
          <a:srgbClr val="FBD1F5">
            <a:alpha val="49804"/>
          </a:srgb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Si autovaluta </a:t>
          </a:r>
        </a:p>
      </dgm:t>
    </dgm:pt>
    <dgm:pt modelId="{C8623D49-943B-4476-B088-1F582F54E72A}" type="parTrans" cxnId="{85F36D64-0015-49A9-AC73-0E3372FAA0D8}">
      <dgm:prSet/>
      <dgm:spPr/>
      <dgm:t>
        <a:bodyPr/>
        <a:lstStyle/>
        <a:p>
          <a:endParaRPr lang="it-IT"/>
        </a:p>
      </dgm:t>
    </dgm:pt>
    <dgm:pt modelId="{B785E1D0-9B8C-42E4-B89B-0F0DFDDD7BFB}" type="pres">
      <dgm:prSet presAssocID="{397DC13E-3237-456F-83B9-37D782D9C575}" presName="Name0" presStyleCnt="0">
        <dgm:presLayoutVars>
          <dgm:chMax/>
          <dgm:chPref/>
          <dgm:dir/>
          <dgm:animLvl val="lvl"/>
        </dgm:presLayoutVars>
      </dgm:prSet>
      <dgm:spPr/>
    </dgm:pt>
    <dgm:pt modelId="{68E23FF7-69DF-497A-A8F8-9EC39697F2E7}" type="pres">
      <dgm:prSet presAssocID="{7589236E-D548-4833-8987-FE3717973295}" presName="composite" presStyleCnt="0"/>
      <dgm:spPr/>
    </dgm:pt>
    <dgm:pt modelId="{6B9BB8C2-B07B-4429-978B-B24C6AF4BA4B}" type="pres">
      <dgm:prSet presAssocID="{7589236E-D548-4833-8987-FE3717973295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1607054B-E534-4C2D-82C8-D791398EE3A7}" type="pres">
      <dgm:prSet presAssocID="{7589236E-D548-4833-8987-FE371797329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B7CC829-0F1C-4238-85CE-6FE3932B0F2A}" type="pres">
      <dgm:prSet presAssocID="{7589236E-D548-4833-8987-FE3717973295}" presName="BalanceSpacing" presStyleCnt="0"/>
      <dgm:spPr/>
    </dgm:pt>
    <dgm:pt modelId="{F665E777-F716-4CA5-9654-70B6F3EC55A5}" type="pres">
      <dgm:prSet presAssocID="{7589236E-D548-4833-8987-FE3717973295}" presName="BalanceSpacing1" presStyleCnt="0"/>
      <dgm:spPr/>
    </dgm:pt>
    <dgm:pt modelId="{6D2E2AA4-5233-449E-8B8E-5F302CFC3DAA}" type="pres">
      <dgm:prSet presAssocID="{E7FA8E8F-0492-4271-B822-1E5488AA99A3}" presName="Accent1Text" presStyleLbl="node1" presStyleIdx="1" presStyleCnt="8"/>
      <dgm:spPr/>
    </dgm:pt>
    <dgm:pt modelId="{A9B7043D-031C-44BC-AEFA-786B38902CE9}" type="pres">
      <dgm:prSet presAssocID="{E7FA8E8F-0492-4271-B822-1E5488AA99A3}" presName="spaceBetweenRectangles" presStyleCnt="0"/>
      <dgm:spPr/>
    </dgm:pt>
    <dgm:pt modelId="{67A20B1F-E4FB-4573-BA4B-684EF5E55A4F}" type="pres">
      <dgm:prSet presAssocID="{3B55B075-94AC-4E02-B70C-A9EA1205D868}" presName="composite" presStyleCnt="0"/>
      <dgm:spPr/>
    </dgm:pt>
    <dgm:pt modelId="{C4A7E1B3-4B40-498C-9754-397B0D3E6139}" type="pres">
      <dgm:prSet presAssocID="{3B55B075-94AC-4E02-B70C-A9EA1205D868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F3E7AD5B-4C4F-4EEA-92F6-AF9796772BAD}" type="pres">
      <dgm:prSet presAssocID="{3B55B075-94AC-4E02-B70C-A9EA1205D86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FA0778D-0634-403B-871A-53EF3331EE9C}" type="pres">
      <dgm:prSet presAssocID="{3B55B075-94AC-4E02-B70C-A9EA1205D868}" presName="BalanceSpacing" presStyleCnt="0"/>
      <dgm:spPr/>
    </dgm:pt>
    <dgm:pt modelId="{FFE3DADD-45F7-4DEF-94BC-1FF6AFF175E4}" type="pres">
      <dgm:prSet presAssocID="{3B55B075-94AC-4E02-B70C-A9EA1205D868}" presName="BalanceSpacing1" presStyleCnt="0"/>
      <dgm:spPr/>
    </dgm:pt>
    <dgm:pt modelId="{41740215-F404-447F-AC63-BE6FCA4BAB40}" type="pres">
      <dgm:prSet presAssocID="{66B6214B-8224-45CE-9076-9F96B2172B3A}" presName="Accent1Text" presStyleLbl="node1" presStyleIdx="3" presStyleCnt="8"/>
      <dgm:spPr/>
    </dgm:pt>
    <dgm:pt modelId="{D463F703-7847-4252-B612-BF3194080C5D}" type="pres">
      <dgm:prSet presAssocID="{66B6214B-8224-45CE-9076-9F96B2172B3A}" presName="spaceBetweenRectangles" presStyleCnt="0"/>
      <dgm:spPr/>
    </dgm:pt>
    <dgm:pt modelId="{BBC6EF32-A12E-421F-9F0B-AC368C6E1355}" type="pres">
      <dgm:prSet presAssocID="{FC781380-4160-4667-A0A2-EB60C578CFB2}" presName="composite" presStyleCnt="0"/>
      <dgm:spPr/>
    </dgm:pt>
    <dgm:pt modelId="{512417BD-E380-4A28-8A5C-E5A495B5E717}" type="pres">
      <dgm:prSet presAssocID="{FC781380-4160-4667-A0A2-EB60C578CFB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34CA0FE0-22F9-407D-903F-0A5709E7F53D}" type="pres">
      <dgm:prSet presAssocID="{FC781380-4160-4667-A0A2-EB60C578CFB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756AF62-0F97-4356-8DFC-16C215780273}" type="pres">
      <dgm:prSet presAssocID="{FC781380-4160-4667-A0A2-EB60C578CFB2}" presName="BalanceSpacing" presStyleCnt="0"/>
      <dgm:spPr/>
    </dgm:pt>
    <dgm:pt modelId="{A8F01F0A-67E1-40B4-8CE3-75291210118F}" type="pres">
      <dgm:prSet presAssocID="{FC781380-4160-4667-A0A2-EB60C578CFB2}" presName="BalanceSpacing1" presStyleCnt="0"/>
      <dgm:spPr/>
    </dgm:pt>
    <dgm:pt modelId="{9390122D-DD11-47F7-AFAF-89825D4F44DF}" type="pres">
      <dgm:prSet presAssocID="{7C023BC3-F826-4068-B943-004B2DD29C16}" presName="Accent1Text" presStyleLbl="node1" presStyleIdx="5" presStyleCnt="8"/>
      <dgm:spPr/>
    </dgm:pt>
    <dgm:pt modelId="{03FA72FE-9E55-455F-B690-3D7D31905386}" type="pres">
      <dgm:prSet presAssocID="{7C023BC3-F826-4068-B943-004B2DD29C16}" presName="spaceBetweenRectangles" presStyleCnt="0"/>
      <dgm:spPr/>
    </dgm:pt>
    <dgm:pt modelId="{7E874369-60C2-4E45-BF27-16499E9D963A}" type="pres">
      <dgm:prSet presAssocID="{72ACD863-256B-4F55-B468-BC4239A9E90C}" presName="composite" presStyleCnt="0"/>
      <dgm:spPr/>
    </dgm:pt>
    <dgm:pt modelId="{1D50196C-342D-4FC9-9574-40CD9254ACFE}" type="pres">
      <dgm:prSet presAssocID="{72ACD863-256B-4F55-B468-BC4239A9E90C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5E6A8E76-5AA1-4A0F-A173-B789666D7506}" type="pres">
      <dgm:prSet presAssocID="{72ACD863-256B-4F55-B468-BC4239A9E90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E68461C-5E99-47CB-987D-27F24A195D4D}" type="pres">
      <dgm:prSet presAssocID="{72ACD863-256B-4F55-B468-BC4239A9E90C}" presName="BalanceSpacing" presStyleCnt="0"/>
      <dgm:spPr/>
    </dgm:pt>
    <dgm:pt modelId="{653E7ECE-718E-4ECE-82EA-BCCB136BF0F8}" type="pres">
      <dgm:prSet presAssocID="{72ACD863-256B-4F55-B468-BC4239A9E90C}" presName="BalanceSpacing1" presStyleCnt="0"/>
      <dgm:spPr/>
    </dgm:pt>
    <dgm:pt modelId="{7F101930-1C0B-47D9-BDF7-9928D71944F1}" type="pres">
      <dgm:prSet presAssocID="{9757F18C-0C91-42D8-8E35-2CDFC11F265B}" presName="Accent1Text" presStyleLbl="node1" presStyleIdx="7" presStyleCnt="8"/>
      <dgm:spPr/>
    </dgm:pt>
  </dgm:ptLst>
  <dgm:cxnLst>
    <dgm:cxn modelId="{06BFA423-F8BA-451E-A17C-41888D007C12}" srcId="{397DC13E-3237-456F-83B9-37D782D9C575}" destId="{3B55B075-94AC-4E02-B70C-A9EA1205D868}" srcOrd="1" destOrd="0" parTransId="{78962143-6D68-4DE6-BD38-099BA64906E5}" sibTransId="{66B6214B-8224-45CE-9076-9F96B2172B3A}"/>
    <dgm:cxn modelId="{85F36D64-0015-49A9-AC73-0E3372FAA0D8}" srcId="{397DC13E-3237-456F-83B9-37D782D9C575}" destId="{72ACD863-256B-4F55-B468-BC4239A9E90C}" srcOrd="3" destOrd="0" parTransId="{C8623D49-943B-4476-B088-1F582F54E72A}" sibTransId="{9757F18C-0C91-42D8-8E35-2CDFC11F265B}"/>
    <dgm:cxn modelId="{8E828D4D-857E-4475-ABD3-5ADA5DBB4D9F}" type="presOf" srcId="{7C023BC3-F826-4068-B943-004B2DD29C16}" destId="{9390122D-DD11-47F7-AFAF-89825D4F44DF}" srcOrd="0" destOrd="0" presId="urn:microsoft.com/office/officeart/2008/layout/AlternatingHexagons"/>
    <dgm:cxn modelId="{E4F71A70-B866-476C-B0CD-AD164B68E620}" type="presOf" srcId="{66B6214B-8224-45CE-9076-9F96B2172B3A}" destId="{41740215-F404-447F-AC63-BE6FCA4BAB40}" srcOrd="0" destOrd="0" presId="urn:microsoft.com/office/officeart/2008/layout/AlternatingHexagons"/>
    <dgm:cxn modelId="{C6E47083-D639-4560-823B-9E774D415339}" srcId="{397DC13E-3237-456F-83B9-37D782D9C575}" destId="{FC781380-4160-4667-A0A2-EB60C578CFB2}" srcOrd="2" destOrd="0" parTransId="{F441FD0B-B95B-483C-B5F9-65F09CC0A4CB}" sibTransId="{7C023BC3-F826-4068-B943-004B2DD29C16}"/>
    <dgm:cxn modelId="{C4BA46A2-521F-45D3-A3A3-913B35C492D0}" srcId="{397DC13E-3237-456F-83B9-37D782D9C575}" destId="{7589236E-D548-4833-8987-FE3717973295}" srcOrd="0" destOrd="0" parTransId="{0474BAA7-7F02-4267-8F98-19B9BFC069EC}" sibTransId="{E7FA8E8F-0492-4271-B822-1E5488AA99A3}"/>
    <dgm:cxn modelId="{33260EAE-6CB7-4D26-B7EB-4933A7021248}" type="presOf" srcId="{7589236E-D548-4833-8987-FE3717973295}" destId="{6B9BB8C2-B07B-4429-978B-B24C6AF4BA4B}" srcOrd="0" destOrd="0" presId="urn:microsoft.com/office/officeart/2008/layout/AlternatingHexagons"/>
    <dgm:cxn modelId="{EFB402C2-C8B9-4FCF-8A35-454473B4BA81}" type="presOf" srcId="{3B55B075-94AC-4E02-B70C-A9EA1205D868}" destId="{C4A7E1B3-4B40-498C-9754-397B0D3E6139}" srcOrd="0" destOrd="0" presId="urn:microsoft.com/office/officeart/2008/layout/AlternatingHexagons"/>
    <dgm:cxn modelId="{A3291BD5-AA4B-4F05-9559-D9223B832410}" type="presOf" srcId="{397DC13E-3237-456F-83B9-37D782D9C575}" destId="{B785E1D0-9B8C-42E4-B89B-0F0DFDDD7BFB}" srcOrd="0" destOrd="0" presId="urn:microsoft.com/office/officeart/2008/layout/AlternatingHexagons"/>
    <dgm:cxn modelId="{49B4A1F3-E161-4C0C-9BF6-B155B61049DD}" type="presOf" srcId="{FC781380-4160-4667-A0A2-EB60C578CFB2}" destId="{512417BD-E380-4A28-8A5C-E5A495B5E717}" srcOrd="0" destOrd="0" presId="urn:microsoft.com/office/officeart/2008/layout/AlternatingHexagons"/>
    <dgm:cxn modelId="{30CF31F6-808F-4515-83ED-0BC2E4DC4FC6}" type="presOf" srcId="{E7FA8E8F-0492-4271-B822-1E5488AA99A3}" destId="{6D2E2AA4-5233-449E-8B8E-5F302CFC3DAA}" srcOrd="0" destOrd="0" presId="urn:microsoft.com/office/officeart/2008/layout/AlternatingHexagons"/>
    <dgm:cxn modelId="{A895A6F6-3D46-4ED9-B4F1-A62A0E56FE8F}" type="presOf" srcId="{72ACD863-256B-4F55-B468-BC4239A9E90C}" destId="{1D50196C-342D-4FC9-9574-40CD9254ACFE}" srcOrd="0" destOrd="0" presId="urn:microsoft.com/office/officeart/2008/layout/AlternatingHexagons"/>
    <dgm:cxn modelId="{DCAD57FE-AACF-4619-BF51-DE874DC46463}" type="presOf" srcId="{9757F18C-0C91-42D8-8E35-2CDFC11F265B}" destId="{7F101930-1C0B-47D9-BDF7-9928D71944F1}" srcOrd="0" destOrd="0" presId="urn:microsoft.com/office/officeart/2008/layout/AlternatingHexagons"/>
    <dgm:cxn modelId="{DD0CD0C6-F099-4FCC-A82D-717935E7E9FF}" type="presParOf" srcId="{B785E1D0-9B8C-42E4-B89B-0F0DFDDD7BFB}" destId="{68E23FF7-69DF-497A-A8F8-9EC39697F2E7}" srcOrd="0" destOrd="0" presId="urn:microsoft.com/office/officeart/2008/layout/AlternatingHexagons"/>
    <dgm:cxn modelId="{80FE8073-D6C1-441D-B4B2-832F0F26C80F}" type="presParOf" srcId="{68E23FF7-69DF-497A-A8F8-9EC39697F2E7}" destId="{6B9BB8C2-B07B-4429-978B-B24C6AF4BA4B}" srcOrd="0" destOrd="0" presId="urn:microsoft.com/office/officeart/2008/layout/AlternatingHexagons"/>
    <dgm:cxn modelId="{87CB68F9-FE62-4C33-A819-F367BE8FF1DE}" type="presParOf" srcId="{68E23FF7-69DF-497A-A8F8-9EC39697F2E7}" destId="{1607054B-E534-4C2D-82C8-D791398EE3A7}" srcOrd="1" destOrd="0" presId="urn:microsoft.com/office/officeart/2008/layout/AlternatingHexagons"/>
    <dgm:cxn modelId="{7A02798F-D1C1-468D-939D-35B17442DE19}" type="presParOf" srcId="{68E23FF7-69DF-497A-A8F8-9EC39697F2E7}" destId="{2B7CC829-0F1C-4238-85CE-6FE3932B0F2A}" srcOrd="2" destOrd="0" presId="urn:microsoft.com/office/officeart/2008/layout/AlternatingHexagons"/>
    <dgm:cxn modelId="{11DB3E29-BADB-4BF7-83B9-5B6B16DDAAB7}" type="presParOf" srcId="{68E23FF7-69DF-497A-A8F8-9EC39697F2E7}" destId="{F665E777-F716-4CA5-9654-70B6F3EC55A5}" srcOrd="3" destOrd="0" presId="urn:microsoft.com/office/officeart/2008/layout/AlternatingHexagons"/>
    <dgm:cxn modelId="{FD0714A0-67C8-4005-A8FB-8291DD82B07C}" type="presParOf" srcId="{68E23FF7-69DF-497A-A8F8-9EC39697F2E7}" destId="{6D2E2AA4-5233-449E-8B8E-5F302CFC3DAA}" srcOrd="4" destOrd="0" presId="urn:microsoft.com/office/officeart/2008/layout/AlternatingHexagons"/>
    <dgm:cxn modelId="{AAF1FE0A-B288-409A-B141-4228C8915C11}" type="presParOf" srcId="{B785E1D0-9B8C-42E4-B89B-0F0DFDDD7BFB}" destId="{A9B7043D-031C-44BC-AEFA-786B38902CE9}" srcOrd="1" destOrd="0" presId="urn:microsoft.com/office/officeart/2008/layout/AlternatingHexagons"/>
    <dgm:cxn modelId="{D77B01DF-414B-4197-A139-CED36C75BDD1}" type="presParOf" srcId="{B785E1D0-9B8C-42E4-B89B-0F0DFDDD7BFB}" destId="{67A20B1F-E4FB-4573-BA4B-684EF5E55A4F}" srcOrd="2" destOrd="0" presId="urn:microsoft.com/office/officeart/2008/layout/AlternatingHexagons"/>
    <dgm:cxn modelId="{8B015EEF-B2FC-475F-ACBB-8BCEE6906703}" type="presParOf" srcId="{67A20B1F-E4FB-4573-BA4B-684EF5E55A4F}" destId="{C4A7E1B3-4B40-498C-9754-397B0D3E6139}" srcOrd="0" destOrd="0" presId="urn:microsoft.com/office/officeart/2008/layout/AlternatingHexagons"/>
    <dgm:cxn modelId="{79014778-57FE-4B0F-9ED8-7CC6C306FA23}" type="presParOf" srcId="{67A20B1F-E4FB-4573-BA4B-684EF5E55A4F}" destId="{F3E7AD5B-4C4F-4EEA-92F6-AF9796772BAD}" srcOrd="1" destOrd="0" presId="urn:microsoft.com/office/officeart/2008/layout/AlternatingHexagons"/>
    <dgm:cxn modelId="{7B1D9F3F-5CFE-4684-B13F-991C8A1E0238}" type="presParOf" srcId="{67A20B1F-E4FB-4573-BA4B-684EF5E55A4F}" destId="{9FA0778D-0634-403B-871A-53EF3331EE9C}" srcOrd="2" destOrd="0" presId="urn:microsoft.com/office/officeart/2008/layout/AlternatingHexagons"/>
    <dgm:cxn modelId="{327E19EE-E4CD-43BF-AB50-B2DB80BFCA6B}" type="presParOf" srcId="{67A20B1F-E4FB-4573-BA4B-684EF5E55A4F}" destId="{FFE3DADD-45F7-4DEF-94BC-1FF6AFF175E4}" srcOrd="3" destOrd="0" presId="urn:microsoft.com/office/officeart/2008/layout/AlternatingHexagons"/>
    <dgm:cxn modelId="{5DAA1C39-2697-4A32-9D05-E573D89D14B9}" type="presParOf" srcId="{67A20B1F-E4FB-4573-BA4B-684EF5E55A4F}" destId="{41740215-F404-447F-AC63-BE6FCA4BAB40}" srcOrd="4" destOrd="0" presId="urn:microsoft.com/office/officeart/2008/layout/AlternatingHexagons"/>
    <dgm:cxn modelId="{BD8869DB-1129-4AA3-9FE7-BB3158334CB2}" type="presParOf" srcId="{B785E1D0-9B8C-42E4-B89B-0F0DFDDD7BFB}" destId="{D463F703-7847-4252-B612-BF3194080C5D}" srcOrd="3" destOrd="0" presId="urn:microsoft.com/office/officeart/2008/layout/AlternatingHexagons"/>
    <dgm:cxn modelId="{05C78442-90E8-4EF5-A717-1908633589F1}" type="presParOf" srcId="{B785E1D0-9B8C-42E4-B89B-0F0DFDDD7BFB}" destId="{BBC6EF32-A12E-421F-9F0B-AC368C6E1355}" srcOrd="4" destOrd="0" presId="urn:microsoft.com/office/officeart/2008/layout/AlternatingHexagons"/>
    <dgm:cxn modelId="{3D3F627F-2296-4355-8AA9-038AF3245BF7}" type="presParOf" srcId="{BBC6EF32-A12E-421F-9F0B-AC368C6E1355}" destId="{512417BD-E380-4A28-8A5C-E5A495B5E717}" srcOrd="0" destOrd="0" presId="urn:microsoft.com/office/officeart/2008/layout/AlternatingHexagons"/>
    <dgm:cxn modelId="{A599DFB0-61CC-4296-AB80-F87C74AB79DE}" type="presParOf" srcId="{BBC6EF32-A12E-421F-9F0B-AC368C6E1355}" destId="{34CA0FE0-22F9-407D-903F-0A5709E7F53D}" srcOrd="1" destOrd="0" presId="urn:microsoft.com/office/officeart/2008/layout/AlternatingHexagons"/>
    <dgm:cxn modelId="{097B872D-FB6C-474E-B400-1C2EC52E2F5E}" type="presParOf" srcId="{BBC6EF32-A12E-421F-9F0B-AC368C6E1355}" destId="{B756AF62-0F97-4356-8DFC-16C215780273}" srcOrd="2" destOrd="0" presId="urn:microsoft.com/office/officeart/2008/layout/AlternatingHexagons"/>
    <dgm:cxn modelId="{C2FE1415-C78A-48E8-8729-50A1224AEDCC}" type="presParOf" srcId="{BBC6EF32-A12E-421F-9F0B-AC368C6E1355}" destId="{A8F01F0A-67E1-40B4-8CE3-75291210118F}" srcOrd="3" destOrd="0" presId="urn:microsoft.com/office/officeart/2008/layout/AlternatingHexagons"/>
    <dgm:cxn modelId="{6F83B8D3-0201-4671-9302-7A18EB90D639}" type="presParOf" srcId="{BBC6EF32-A12E-421F-9F0B-AC368C6E1355}" destId="{9390122D-DD11-47F7-AFAF-89825D4F44DF}" srcOrd="4" destOrd="0" presId="urn:microsoft.com/office/officeart/2008/layout/AlternatingHexagons"/>
    <dgm:cxn modelId="{BD71DF8D-8C46-4061-ADC2-437ED9EE06E1}" type="presParOf" srcId="{B785E1D0-9B8C-42E4-B89B-0F0DFDDD7BFB}" destId="{03FA72FE-9E55-455F-B690-3D7D31905386}" srcOrd="5" destOrd="0" presId="urn:microsoft.com/office/officeart/2008/layout/AlternatingHexagons"/>
    <dgm:cxn modelId="{B158782B-9A8A-4DEE-9BF6-8D7EA14D74DC}" type="presParOf" srcId="{B785E1D0-9B8C-42E4-B89B-0F0DFDDD7BFB}" destId="{7E874369-60C2-4E45-BF27-16499E9D963A}" srcOrd="6" destOrd="0" presId="urn:microsoft.com/office/officeart/2008/layout/AlternatingHexagons"/>
    <dgm:cxn modelId="{86499ABC-C083-41B5-83EE-071B63354B72}" type="presParOf" srcId="{7E874369-60C2-4E45-BF27-16499E9D963A}" destId="{1D50196C-342D-4FC9-9574-40CD9254ACFE}" srcOrd="0" destOrd="0" presId="urn:microsoft.com/office/officeart/2008/layout/AlternatingHexagons"/>
    <dgm:cxn modelId="{A40F66D3-FCD0-45CA-9933-61719C589E56}" type="presParOf" srcId="{7E874369-60C2-4E45-BF27-16499E9D963A}" destId="{5E6A8E76-5AA1-4A0F-A173-B789666D7506}" srcOrd="1" destOrd="0" presId="urn:microsoft.com/office/officeart/2008/layout/AlternatingHexagons"/>
    <dgm:cxn modelId="{F947FC4E-1371-4233-8523-A5A1158EFA5D}" type="presParOf" srcId="{7E874369-60C2-4E45-BF27-16499E9D963A}" destId="{DE68461C-5E99-47CB-987D-27F24A195D4D}" srcOrd="2" destOrd="0" presId="urn:microsoft.com/office/officeart/2008/layout/AlternatingHexagons"/>
    <dgm:cxn modelId="{AA34CE6E-3684-410A-829D-C413CF8AA4D0}" type="presParOf" srcId="{7E874369-60C2-4E45-BF27-16499E9D963A}" destId="{653E7ECE-718E-4ECE-82EA-BCCB136BF0F8}" srcOrd="3" destOrd="0" presId="urn:microsoft.com/office/officeart/2008/layout/AlternatingHexagons"/>
    <dgm:cxn modelId="{B3194C4D-AE79-4674-B440-EA5C0C414C9E}" type="presParOf" srcId="{7E874369-60C2-4E45-BF27-16499E9D963A}" destId="{7F101930-1C0B-47D9-BDF7-9928D71944F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A44A3-DA61-4DBB-BDDB-57C96058DCE6}">
      <dsp:nvSpPr>
        <dsp:cNvPr id="0" name=""/>
        <dsp:cNvSpPr/>
      </dsp:nvSpPr>
      <dsp:spPr>
        <a:xfrm rot="10800000">
          <a:off x="2041934" y="1360"/>
          <a:ext cx="7081551" cy="103294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99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iniziative e provvedimenti legati alla gestione delle istituzioni scolastiche in </a:t>
          </a:r>
          <a:r>
            <a:rPr lang="it-IT" sz="2000" b="1" i="1" kern="1200" dirty="0"/>
            <a:t>fase di emergenza;</a:t>
          </a:r>
          <a:endParaRPr lang="it-IT" sz="2000" kern="1200" dirty="0"/>
        </a:p>
      </dsp:txBody>
      <dsp:txXfrm rot="10800000">
        <a:off x="2300169" y="1360"/>
        <a:ext cx="6823316" cy="1032942"/>
      </dsp:txXfrm>
    </dsp:sp>
    <dsp:sp modelId="{6A131733-A2BE-48FB-BB2B-430B98AEC495}">
      <dsp:nvSpPr>
        <dsp:cNvPr id="0" name=""/>
        <dsp:cNvSpPr/>
      </dsp:nvSpPr>
      <dsp:spPr>
        <a:xfrm>
          <a:off x="1525463" y="1360"/>
          <a:ext cx="1032942" cy="10329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47B4F-C7CF-49C2-9525-85480E8C9974}">
      <dsp:nvSpPr>
        <dsp:cNvPr id="0" name=""/>
        <dsp:cNvSpPr/>
      </dsp:nvSpPr>
      <dsp:spPr>
        <a:xfrm rot="10800000">
          <a:off x="2041934" y="1342644"/>
          <a:ext cx="7081551" cy="103294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99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competenze relative alle metodologie e alle tecnologie della </a:t>
          </a:r>
          <a:r>
            <a:rPr lang="it-IT" sz="2000" b="1" i="1" kern="1200" dirty="0"/>
            <a:t>didattica digitale</a:t>
          </a:r>
          <a:r>
            <a:rPr lang="it-IT" sz="2000" kern="1200" dirty="0"/>
            <a:t> e della programmazione informatica (coding);</a:t>
          </a:r>
        </a:p>
      </dsp:txBody>
      <dsp:txXfrm rot="10800000">
        <a:off x="2300169" y="1342644"/>
        <a:ext cx="6823316" cy="1032942"/>
      </dsp:txXfrm>
    </dsp:sp>
    <dsp:sp modelId="{939A80B8-991C-49C0-B7B5-4807F74946BD}">
      <dsp:nvSpPr>
        <dsp:cNvPr id="0" name=""/>
        <dsp:cNvSpPr/>
      </dsp:nvSpPr>
      <dsp:spPr>
        <a:xfrm>
          <a:off x="1525463" y="1342644"/>
          <a:ext cx="1032942" cy="10329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56920-B6BD-417B-A52C-49A0AB5464FA}">
      <dsp:nvSpPr>
        <dsp:cNvPr id="0" name=""/>
        <dsp:cNvSpPr/>
      </dsp:nvSpPr>
      <dsp:spPr>
        <a:xfrm rot="10800000">
          <a:off x="2041934" y="2683928"/>
          <a:ext cx="7081551" cy="103294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99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piano per la formazione dei docenti con riferimento anche al nuovo curricolo di </a:t>
          </a:r>
          <a:r>
            <a:rPr lang="it-IT" sz="2000" b="1" i="1" kern="1200" dirty="0"/>
            <a:t>educazione civica, </a:t>
          </a:r>
          <a:r>
            <a:rPr lang="it-IT" sz="2000" kern="1200" dirty="0"/>
            <a:t>di cui alla Legge 20 agosto 2019, n.92;</a:t>
          </a:r>
        </a:p>
      </dsp:txBody>
      <dsp:txXfrm rot="10800000">
        <a:off x="2300169" y="2683928"/>
        <a:ext cx="6823316" cy="1032942"/>
      </dsp:txXfrm>
    </dsp:sp>
    <dsp:sp modelId="{549785AC-B9B7-4C94-AD73-3A8F6945E824}">
      <dsp:nvSpPr>
        <dsp:cNvPr id="0" name=""/>
        <dsp:cNvSpPr/>
      </dsp:nvSpPr>
      <dsp:spPr>
        <a:xfrm>
          <a:off x="1525463" y="2683928"/>
          <a:ext cx="1032942" cy="10329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B3F1C-E447-40FC-808B-77ED2EDC7E17}">
      <dsp:nvSpPr>
        <dsp:cNvPr id="0" name=""/>
        <dsp:cNvSpPr/>
      </dsp:nvSpPr>
      <dsp:spPr>
        <a:xfrm rot="10800000">
          <a:off x="2041934" y="4025212"/>
          <a:ext cx="7081551" cy="103294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99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ordinanza ministeriale, in corso di predisposizione, in materia di </a:t>
          </a:r>
          <a:r>
            <a:rPr lang="it-IT" sz="2000" b="1" i="1" kern="1200" dirty="0"/>
            <a:t>valutazione finale</a:t>
          </a:r>
          <a:r>
            <a:rPr lang="it-IT" sz="2000" kern="1200" dirty="0"/>
            <a:t> degli apprendimenti degli </a:t>
          </a:r>
          <a:r>
            <a:rPr lang="it-IT" sz="2000" b="1" i="1" kern="1200" dirty="0"/>
            <a:t>alunni delle classi della scuola primaria</a:t>
          </a:r>
          <a:r>
            <a:rPr lang="it-IT" sz="2000" kern="1200" dirty="0"/>
            <a:t>;</a:t>
          </a:r>
        </a:p>
      </dsp:txBody>
      <dsp:txXfrm rot="10800000">
        <a:off x="2300169" y="4025212"/>
        <a:ext cx="6823316" cy="1032942"/>
      </dsp:txXfrm>
    </dsp:sp>
    <dsp:sp modelId="{885134B4-3DCC-4BAA-94C2-FEA6B608921C}">
      <dsp:nvSpPr>
        <dsp:cNvPr id="0" name=""/>
        <dsp:cNvSpPr/>
      </dsp:nvSpPr>
      <dsp:spPr>
        <a:xfrm>
          <a:off x="1525463" y="4025212"/>
          <a:ext cx="1032942" cy="1032942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A6733-A68A-44D6-AF55-1A4B099CD125}">
      <dsp:nvSpPr>
        <dsp:cNvPr id="0" name=""/>
        <dsp:cNvSpPr/>
      </dsp:nvSpPr>
      <dsp:spPr>
        <a:xfrm rot="10800000">
          <a:off x="2041934" y="5366496"/>
          <a:ext cx="7081551" cy="103294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99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sviluppo delle </a:t>
          </a:r>
          <a:r>
            <a:rPr lang="it-IT" sz="2000" b="1" i="1" kern="1200" dirty="0"/>
            <a:t>competenze digitali</a:t>
          </a:r>
          <a:r>
            <a:rPr lang="it-IT" sz="2000" kern="1200" dirty="0"/>
            <a:t> degli studenti, uso responsabile di Internet, la protezione dei dati personali,  </a:t>
          </a:r>
          <a:r>
            <a:rPr lang="it-IT" sz="2000" b="1" i="1" kern="1200" dirty="0"/>
            <a:t>contrasto al cyberbullismo</a:t>
          </a:r>
          <a:r>
            <a:rPr lang="it-IT" sz="2000" kern="1200" dirty="0"/>
            <a:t>.</a:t>
          </a:r>
        </a:p>
      </dsp:txBody>
      <dsp:txXfrm rot="10800000">
        <a:off x="2300169" y="5366496"/>
        <a:ext cx="6823316" cy="1032942"/>
      </dsp:txXfrm>
    </dsp:sp>
    <dsp:sp modelId="{FF5FA58A-92BC-44FC-AF4B-92FED9D4E9C7}">
      <dsp:nvSpPr>
        <dsp:cNvPr id="0" name=""/>
        <dsp:cNvSpPr/>
      </dsp:nvSpPr>
      <dsp:spPr>
        <a:xfrm>
          <a:off x="1525463" y="5366496"/>
          <a:ext cx="1032942" cy="103294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BB8C2-B07B-4429-978B-B24C6AF4BA4B}">
      <dsp:nvSpPr>
        <dsp:cNvPr id="0" name=""/>
        <dsp:cNvSpPr/>
      </dsp:nvSpPr>
      <dsp:spPr>
        <a:xfrm rot="5400000">
          <a:off x="3403760" y="101444"/>
          <a:ext cx="1516775" cy="1319594"/>
        </a:xfrm>
        <a:prstGeom prst="hexagon">
          <a:avLst>
            <a:gd name="adj" fmla="val 25000"/>
            <a:gd name="vf" fmla="val 115470"/>
          </a:avLst>
        </a:prstGeom>
        <a:solidFill>
          <a:srgbClr val="FFEBEB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supporta</a:t>
          </a:r>
        </a:p>
      </dsp:txBody>
      <dsp:txXfrm rot="-5400000">
        <a:off x="3707987" y="239218"/>
        <a:ext cx="908320" cy="1044047"/>
      </dsp:txXfrm>
    </dsp:sp>
    <dsp:sp modelId="{1607054B-E534-4C2D-82C8-D791398EE3A7}">
      <dsp:nvSpPr>
        <dsp:cNvPr id="0" name=""/>
        <dsp:cNvSpPr/>
      </dsp:nvSpPr>
      <dsp:spPr>
        <a:xfrm>
          <a:off x="4861988" y="306209"/>
          <a:ext cx="1692720" cy="910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E2AA4-5233-449E-8B8E-5F302CFC3DAA}">
      <dsp:nvSpPr>
        <dsp:cNvPr id="0" name=""/>
        <dsp:cNvSpPr/>
      </dsp:nvSpPr>
      <dsp:spPr>
        <a:xfrm rot="5400000">
          <a:off x="1978598" y="101444"/>
          <a:ext cx="1516775" cy="13195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  <a:alpha val="8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tx1"/>
              </a:solidFill>
            </a:rPr>
            <a:t>ascolta</a:t>
          </a:r>
        </a:p>
      </dsp:txBody>
      <dsp:txXfrm rot="-5400000">
        <a:off x="2282825" y="239218"/>
        <a:ext cx="908320" cy="1044047"/>
      </dsp:txXfrm>
    </dsp:sp>
    <dsp:sp modelId="{C4A7E1B3-4B40-498C-9754-397B0D3E6139}">
      <dsp:nvSpPr>
        <dsp:cNvPr id="0" name=""/>
        <dsp:cNvSpPr/>
      </dsp:nvSpPr>
      <dsp:spPr>
        <a:xfrm rot="5400000">
          <a:off x="2688449" y="1388883"/>
          <a:ext cx="1516775" cy="13195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</a:rPr>
            <a:t>osserva</a:t>
          </a:r>
          <a:r>
            <a:rPr lang="it-IT" sz="1800" b="1" kern="1200" dirty="0"/>
            <a:t> </a:t>
          </a:r>
        </a:p>
      </dsp:txBody>
      <dsp:txXfrm rot="-5400000">
        <a:off x="2992676" y="1526657"/>
        <a:ext cx="908320" cy="1044047"/>
      </dsp:txXfrm>
    </dsp:sp>
    <dsp:sp modelId="{F3E7AD5B-4C4F-4EEA-92F6-AF9796772BAD}">
      <dsp:nvSpPr>
        <dsp:cNvPr id="0" name=""/>
        <dsp:cNvSpPr/>
      </dsp:nvSpPr>
      <dsp:spPr>
        <a:xfrm>
          <a:off x="1094318" y="1593648"/>
          <a:ext cx="1638117" cy="910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40215-F404-447F-AC63-BE6FCA4BAB40}">
      <dsp:nvSpPr>
        <dsp:cNvPr id="0" name=""/>
        <dsp:cNvSpPr/>
      </dsp:nvSpPr>
      <dsp:spPr>
        <a:xfrm rot="5400000">
          <a:off x="4113611" y="1388883"/>
          <a:ext cx="1516775" cy="1319594"/>
        </a:xfrm>
        <a:prstGeom prst="hexagon">
          <a:avLst>
            <a:gd name="adj" fmla="val 25000"/>
            <a:gd name="vf" fmla="val 115470"/>
          </a:avLst>
        </a:prstGeom>
        <a:solidFill>
          <a:srgbClr val="D9F4FD">
            <a:alpha val="7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>
              <a:solidFill>
                <a:schemeClr val="tx1"/>
              </a:solidFill>
            </a:rPr>
            <a:t>guida </a:t>
          </a:r>
        </a:p>
      </dsp:txBody>
      <dsp:txXfrm rot="-5400000">
        <a:off x="4417838" y="1526657"/>
        <a:ext cx="908320" cy="1044047"/>
      </dsp:txXfrm>
    </dsp:sp>
    <dsp:sp modelId="{512417BD-E380-4A28-8A5C-E5A495B5E717}">
      <dsp:nvSpPr>
        <dsp:cNvPr id="0" name=""/>
        <dsp:cNvSpPr/>
      </dsp:nvSpPr>
      <dsp:spPr>
        <a:xfrm rot="5400000">
          <a:off x="3403760" y="2676322"/>
          <a:ext cx="1516775" cy="1319594"/>
        </a:xfrm>
        <a:prstGeom prst="hexagon">
          <a:avLst>
            <a:gd name="adj" fmla="val 25000"/>
            <a:gd name="vf" fmla="val 115470"/>
          </a:avLst>
        </a:prstGeom>
        <a:solidFill>
          <a:srgbClr val="B7FFFF">
            <a:alpha val="5764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Sostiene </a:t>
          </a:r>
        </a:p>
      </dsp:txBody>
      <dsp:txXfrm rot="-5400000">
        <a:off x="3707987" y="2814096"/>
        <a:ext cx="908320" cy="1044047"/>
      </dsp:txXfrm>
    </dsp:sp>
    <dsp:sp modelId="{34CA0FE0-22F9-407D-903F-0A5709E7F53D}">
      <dsp:nvSpPr>
        <dsp:cNvPr id="0" name=""/>
        <dsp:cNvSpPr/>
      </dsp:nvSpPr>
      <dsp:spPr>
        <a:xfrm>
          <a:off x="4861988" y="2881086"/>
          <a:ext cx="1692720" cy="910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0122D-DD11-47F7-AFAF-89825D4F44DF}">
      <dsp:nvSpPr>
        <dsp:cNvPr id="0" name=""/>
        <dsp:cNvSpPr/>
      </dsp:nvSpPr>
      <dsp:spPr>
        <a:xfrm rot="5400000">
          <a:off x="1978598" y="2676322"/>
          <a:ext cx="1516775" cy="1319594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90000"/>
            <a:alpha val="61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solidFill>
                <a:schemeClr val="tx1"/>
              </a:solidFill>
            </a:rPr>
            <a:t>facilita</a:t>
          </a:r>
        </a:p>
      </dsp:txBody>
      <dsp:txXfrm rot="-5400000">
        <a:off x="2282825" y="2814096"/>
        <a:ext cx="908320" cy="1044047"/>
      </dsp:txXfrm>
    </dsp:sp>
    <dsp:sp modelId="{1D50196C-342D-4FC9-9574-40CD9254ACFE}">
      <dsp:nvSpPr>
        <dsp:cNvPr id="0" name=""/>
        <dsp:cNvSpPr/>
      </dsp:nvSpPr>
      <dsp:spPr>
        <a:xfrm rot="5400000">
          <a:off x="2688449" y="3963760"/>
          <a:ext cx="1516775" cy="131959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20000"/>
            <a:lumOff val="80000"/>
            <a:alpha val="5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Valorizza </a:t>
          </a:r>
        </a:p>
      </dsp:txBody>
      <dsp:txXfrm rot="-5400000">
        <a:off x="2992676" y="4101534"/>
        <a:ext cx="908320" cy="1044047"/>
      </dsp:txXfrm>
    </dsp:sp>
    <dsp:sp modelId="{5E6A8E76-5AA1-4A0F-A173-B789666D7506}">
      <dsp:nvSpPr>
        <dsp:cNvPr id="0" name=""/>
        <dsp:cNvSpPr/>
      </dsp:nvSpPr>
      <dsp:spPr>
        <a:xfrm>
          <a:off x="1094318" y="4168525"/>
          <a:ext cx="1638117" cy="910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01930-1C0B-47D9-BDF7-9928D71944F1}">
      <dsp:nvSpPr>
        <dsp:cNvPr id="0" name=""/>
        <dsp:cNvSpPr/>
      </dsp:nvSpPr>
      <dsp:spPr>
        <a:xfrm rot="5400000">
          <a:off x="4113611" y="3963760"/>
          <a:ext cx="1516775" cy="1319594"/>
        </a:xfrm>
        <a:prstGeom prst="hexagon">
          <a:avLst>
            <a:gd name="adj" fmla="val 25000"/>
            <a:gd name="vf" fmla="val 115470"/>
          </a:avLst>
        </a:prstGeom>
        <a:solidFill>
          <a:srgbClr val="FBD1F5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Si autovaluta </a:t>
          </a:r>
        </a:p>
      </dsp:txBody>
      <dsp:txXfrm rot="-5400000">
        <a:off x="4417838" y="4101534"/>
        <a:ext cx="908320" cy="1044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3A8C-240D-4224-AAB6-A014F900E900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92CF-78A5-4222-BBDA-162329BD4D2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213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7900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504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9252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4283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4768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307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6A9E7F-BA1B-4027-8313-B57FB7D3831D}" type="datetime6">
              <a:rPr lang="it-IT" smtClean="0"/>
              <a:pPr/>
              <a:t>dicembre ’20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8CDA2-8A9E-4E54-B94D-64C49B9229F7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5373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9530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1E867C-0E09-48C2-BA61-60B40CB978E0}" type="slidenum">
              <a:rPr lang="it-IT" altLang="it-IT"/>
              <a:pPr eaLnBrk="1" hangingPunct="1"/>
              <a:t>26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6718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2432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37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836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2547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885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622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08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it-IT" b="1" dirty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45868-5238-4B3D-82A0-AB9551170D7F}" type="slidenum">
              <a:rPr lang="it-IT" smtClean="0">
                <a:latin typeface="Arial" pitchFamily="34" charset="0"/>
              </a:rPr>
              <a:pPr/>
              <a:t>6</a:t>
            </a:fld>
            <a:endParaRPr lang="it-IT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9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Arial" pitchFamily="34" charset="0"/>
            </a:endParaRPr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C2AC0-1503-4226-B1AC-D70855307396}" type="slidenum">
              <a:rPr lang="it-IT" smtClean="0">
                <a:latin typeface="Arial" pitchFamily="34" charset="0"/>
              </a:rPr>
              <a:pPr/>
              <a:t>7</a:t>
            </a:fld>
            <a:endParaRPr lang="it-IT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8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263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586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548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44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354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508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777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94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39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158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092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429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01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534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230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C7A3-CDD1-4604-8127-E67991FBE4CB}" type="datetimeFigureOut">
              <a:rPr lang="it-IT" smtClean="0"/>
              <a:t>03/12/2020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2163-947E-4895-86D3-C2022CF5DCD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086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it/url?sa=i&amp;rct=j&amp;q=&amp;esrc=s&amp;source=images&amp;cd=&amp;cad=rja&amp;uact=8&amp;ved=0CAcQjRw&amp;url=http://www.isismagrinimarchetti.it/calendario-scolastico&amp;ei=UCc1VZrWEsTOaPOegJgB&amp;bvm=bv.91071109,d.ZGU&amp;psig=AFQjCNFP-0TSj_KzvBvMsn1GUko3t-fcSw&amp;ust=142963319031469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0.jpeg"/><Relationship Id="rId5" Type="http://schemas.openxmlformats.org/officeDocument/2006/relationships/image" Target="../media/image36.jpg"/><Relationship Id="rId10" Type="http://schemas.openxmlformats.org/officeDocument/2006/relationships/image" Target="../media/image39.jpeg"/><Relationship Id="rId4" Type="http://schemas.openxmlformats.org/officeDocument/2006/relationships/image" Target="../media/image35.jp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it/url?sa=i&amp;rct=j&amp;q=&amp;esrc=s&amp;source=images&amp;cd=&amp;cad=rja&amp;uact=8&amp;ved=0ahUKEwih1Zj43pbPAhVHCiwKHVEBCQUQjRwIBw&amp;url=http://www.immigrazione.biz/sanatoria-2012.php&amp;psig=AFQjCNFlPFTfkbq0gl5DCzaiJ7B3O8ghlg&amp;ust=147421332163254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2.jpeg"/><Relationship Id="rId7" Type="http://schemas.openxmlformats.org/officeDocument/2006/relationships/hyperlink" Target="http://www.google.it/url?sa=i&amp;rct=j&amp;q=&amp;esrc=s&amp;source=images&amp;cd=&amp;cad=rja&amp;uact=8&amp;ved=0ahUKEwi3zLy44ZbPAhXFCJoKHe6PDFEQjRwIBw&amp;url=http://www.mondadorieducation.it/libro/eva-cantarella-giulio-guidorizzi-enzo-fedrizzi-andrea-/tempospazio-corso-di-storia-e-geografia/120900035727&amp;bvm=bv.133178914,d.bGg&amp;psig=AFQjCNHp3tTliAX3OPX1aegyBhNENDjMpQ&amp;ust=1474214045876758" TargetMode="External"/><Relationship Id="rId2" Type="http://schemas.openxmlformats.org/officeDocument/2006/relationships/hyperlink" Target="http://www.google.it/url?sa=i&amp;rct=j&amp;q=&amp;esrc=s&amp;source=images&amp;cd=&amp;cad=rja&amp;uact=8&amp;ved=0ahUKEwjvpL6S4JbPAhUDjSwKHXu6AgkQjRwIBw&amp;url=http://www.pokeritaliaweb.org/prodotti-poker/libri-poker/studiare-il-poker-da-dove-iniziare.html&amp;bvm=bv.133178914,d.bGg&amp;psig=AFQjCNGzuIAOKrTZ87ylgsZWFJ6uYyM2KA&amp;ust=14742136984182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hyperlink" Target="http://www.google.it/url?sa=i&amp;rct=j&amp;q=&amp;esrc=s&amp;source=images&amp;cd=&amp;cad=rja&amp;uact=8&amp;ved=0ahUKEwizouGl4ZbPAhXoa5oKHQjaB1gQjRwIBw&amp;url=http://www.giuntiscuola.it/scuoladellinfanzia/magazine/articoli/scuola-dell-infanzia-per-te-%E2%80%93-la-programmazione-didattica-annuale/&amp;bvm=bv.133178914,d.bGg&amp;psig=AFQjCNFonTTZljfllXItAWwLt-7A27IYqg&amp;ust=1474214001788880" TargetMode="Externa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is3o2X5JbPAhUMGCwKHaM9CYwQjRwIBw&amp;url=http://www.icpescarasette.gov.it/ic7/modules.php?name=APContent&amp;op=article&amp;id=91&amp;bvm=bv.133178914,d.bGg&amp;psig=AFQjCNFwyF4C-hMBYlrkWH9sSB7M-frUsg&amp;ust=1474214782296986" TargetMode="External"/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2" Type="http://schemas.openxmlformats.org/officeDocument/2006/relationships/hyperlink" Target="http://www.google.it/url?sa=i&amp;rct=j&amp;q=&amp;esrc=s&amp;source=images&amp;cd=&amp;cad=rja&amp;uact=8&amp;ved=0ahUKEwj6msXY45bPAhWI_iwKHSLIC4cQjRwIBw&amp;url=http://temi.repubblica.it/espresso-open-politix/2013/05/02/dal-lavoro-alle-riforme-istituzionali-ecco-i-primi-disegni-di-legge-del-nuovo-parlamento/&amp;bvm=bv.133178914,d.bGg&amp;psig=AFQjCNHHLRDh6q6V_qE7of7rFpgDgHLLXA&amp;ust=14742146519733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sa=i&amp;rct=j&amp;q=&amp;esrc=s&amp;source=images&amp;cd=&amp;cad=rja&amp;uact=8&amp;ved=0ahUKEwie-5eJ5JbPAhXIKiwKHYF7ACgQjRwIBw&amp;url=https://www.mindomo.com/mindmap/etica-y-moral-35ee42d5ac714920b282ca0d5a7d458f&amp;bvm=bv.133178914,d.bGg&amp;psig=AFQjCNFIwGXM19fxylJCMWKqqGD7RTPacg&amp;ust=1474214745810673" TargetMode="External"/><Relationship Id="rId5" Type="http://schemas.openxmlformats.org/officeDocument/2006/relationships/image" Target="../media/image68.jpeg"/><Relationship Id="rId4" Type="http://schemas.openxmlformats.org/officeDocument/2006/relationships/hyperlink" Target="http://www.google.it/url?sa=i&amp;rct=j&amp;q=&amp;esrc=s&amp;source=images&amp;cd=&amp;cad=rja&amp;uact=8&amp;ved=0ahUKEwj9-LPq45bPAhWJBiwKHd7gBOsQjRwIBw&amp;url=http://www.scuolainforma.it/portale/2016/01/26/5231.html&amp;bvm=bv.133178914,d.bGg&amp;psig=AFQjCNEIV0CKa7AAMa0DHRrkDFsGib5rnA&amp;ust=1474214689629477" TargetMode="External"/><Relationship Id="rId9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xqFQoTCLyyvPT7nMgCFQVVFAodHpAAHQ&amp;url=http://www.metronews.it/15/09/27/i-500-euro-pasto-agli-enti-di-formazione.html&amp;bvm=bv.103627116,d.d24&amp;psig=AFQjCNG2KCdxHbH6K1iaiDF98B5se7nx-g&amp;ust=1443640982700527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it/url?sa=i&amp;rct=j&amp;q=&amp;esrc=s&amp;source=images&amp;cd=&amp;cad=rja&amp;uact=8&amp;ved=0ahUKEwjVpLKe3MDKAhULHxoKHfcCD48QjRwIBw&amp;url=http://www.gildains.it/news/dettaglio.asp?idcat=0&amp;plug=motore&amp;area=news&amp;id=2332&amp;bvm=bv.112454388,d.ZWU&amp;psig=AFQjCNHZnEzMyM_Dz6T83a8SqS9mDBtfig&amp;ust=1453665509633242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T-pCUvMjKAhVHwQ4KHSyEC3IQjRwIBw&amp;url=http://www.linkuaggio.com/2012/03/meglio-o-migliore-peggio-o-peggiore.html&amp;bvm=bv.112766941,d.bGQ&amp;psig=AFQjCNEOdNHrJ9Mgg5kachNpg7lIkOqEYA&amp;ust=145393179096816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665379" y="223474"/>
            <a:ext cx="7134859" cy="1440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t-IT" dirty="0"/>
          </a:p>
          <a:p>
            <a:pPr algn="ctr">
              <a:spcBef>
                <a:spcPts val="600"/>
              </a:spcBef>
              <a:defRPr/>
            </a:pPr>
            <a:r>
              <a:rPr lang="it-IT" sz="2800" b="1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SCUOLA POLO DI FORMAZIONE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2800" b="1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AMBITO SA 23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I.I.S.S. S.CATERINA DA SIENA-AMENDOLA SALERNO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sellaDiTesto 9"/>
          <p:cNvSpPr txBox="1">
            <a:spLocks noChangeArrowheads="1"/>
          </p:cNvSpPr>
          <p:nvPr/>
        </p:nvSpPr>
        <p:spPr bwMode="auto">
          <a:xfrm>
            <a:off x="1883130" y="3644366"/>
            <a:ext cx="8175625" cy="1077218"/>
          </a:xfrm>
          <a:prstGeom prst="rect">
            <a:avLst/>
          </a:prstGeom>
          <a:solidFill>
            <a:srgbClr val="9BE5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dirty="0">
                <a:latin typeface="Arial Narrow" panose="020B0606020202030204" pitchFamily="34" charset="0"/>
              </a:rPr>
              <a:t>FORMAZIONE DOCENTI NEOASSUNTI  2020/2021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>
                <a:latin typeface="Arial Narrow" panose="020B0606020202030204" pitchFamily="34" charset="0"/>
              </a:rPr>
              <a:t>INCONTRO DI ACCOGLIENZA</a:t>
            </a:r>
          </a:p>
        </p:txBody>
      </p:sp>
      <p:sp>
        <p:nvSpPr>
          <p:cNvPr id="14" name="Rettangolo 10"/>
          <p:cNvSpPr>
            <a:spLocks noChangeArrowheads="1"/>
          </p:cNvSpPr>
          <p:nvPr/>
        </p:nvSpPr>
        <p:spPr bwMode="auto">
          <a:xfrm>
            <a:off x="3547757" y="5781214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600" b="1" dirty="0"/>
              <a:t>Direttore del Corso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Dirigente Scolastico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it-IT" sz="1600" b="1" dirty="0"/>
              <a:t>Prof.ssa Anna Rita Carrafiello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200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99" y="2015301"/>
            <a:ext cx="1938200" cy="1277681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5" y="1927512"/>
            <a:ext cx="1930389" cy="128612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9" y="1944147"/>
            <a:ext cx="1699138" cy="12813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81" y="2015301"/>
            <a:ext cx="1801666" cy="1300307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03" y="2123424"/>
            <a:ext cx="1628775" cy="1305576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78" y="1944147"/>
            <a:ext cx="1989322" cy="1372489"/>
          </a:xfrm>
          <a:prstGeom prst="rect">
            <a:avLst/>
          </a:prstGeom>
        </p:spPr>
      </p:pic>
      <p:pic>
        <p:nvPicPr>
          <p:cNvPr id="15" name="Immagine 14" descr="\\SVRCENTRALE\gallucci\DOCUMENTI NUOVO PC\logo istituto.jpg">
            <a:extLst>
              <a:ext uri="{FF2B5EF4-FFF2-40B4-BE49-F238E27FC236}">
                <a16:creationId xmlns:a16="http://schemas.microsoft.com/office/drawing/2014/main" id="{126B8A0F-D859-4F42-A651-CF2AA80D349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7"/>
          <a:stretch/>
        </p:blipFill>
        <p:spPr bwMode="auto">
          <a:xfrm>
            <a:off x="1183041" y="5338693"/>
            <a:ext cx="1009650" cy="974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magine 16" descr="C:\Users\GALLUCCI.SECUREDOMAIN\Desktop\Emblem_of_Italy.png">
            <a:extLst>
              <a:ext uri="{FF2B5EF4-FFF2-40B4-BE49-F238E27FC236}">
                <a16:creationId xmlns:a16="http://schemas.microsoft.com/office/drawing/2014/main" id="{F45F1C66-7F7F-4BA0-9038-FB0394315D7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238" y="5401923"/>
            <a:ext cx="665480" cy="7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\\SVRCENTRALE\gallucci\DOCUMENTI NUOVO PC\logo istituto.jpg">
            <a:extLst>
              <a:ext uri="{FF2B5EF4-FFF2-40B4-BE49-F238E27FC236}">
                <a16:creationId xmlns:a16="http://schemas.microsoft.com/office/drawing/2014/main" id="{126B8A0F-D859-4F42-A651-CF2AA80D349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7"/>
          <a:stretch/>
        </p:blipFill>
        <p:spPr bwMode="auto">
          <a:xfrm>
            <a:off x="1138586" y="5294169"/>
            <a:ext cx="1009650" cy="974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08018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819150"/>
            <a:ext cx="7691437" cy="557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9881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2542846" y="3370428"/>
            <a:ext cx="6777038" cy="3097213"/>
          </a:xfrm>
        </p:spPr>
        <p:txBody>
          <a:bodyPr/>
          <a:lstStyle/>
          <a:p>
            <a:pPr algn="just"/>
            <a:endParaRPr lang="it-IT" altLang="it-IT" sz="2400" dirty="0"/>
          </a:p>
          <a:p>
            <a:pPr algn="just"/>
            <a:r>
              <a:rPr lang="it-IT" altLang="it-IT" sz="2400" dirty="0"/>
              <a:t>  </a:t>
            </a:r>
            <a:r>
              <a:rPr lang="it-IT" altLang="it-IT" dirty="0"/>
              <a:t>Il superamento del periodo di formazione e prova è subordinato allo svolgimento di servizio effettivamente prestato per almeno </a:t>
            </a:r>
            <a:r>
              <a:rPr lang="it-IT" altLang="it-IT" b="1" dirty="0"/>
              <a:t>180 giorni </a:t>
            </a:r>
            <a:r>
              <a:rPr lang="it-IT" altLang="it-IT" dirty="0"/>
              <a:t>nel corso dell’anno scolastico, di cui almeno </a:t>
            </a:r>
            <a:r>
              <a:rPr lang="it-IT" altLang="it-IT" b="1" dirty="0"/>
              <a:t>120 per le attività didattiche.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it-IT" altLang="it-IT" sz="2400" b="1" dirty="0"/>
              <a:t>       </a:t>
            </a:r>
            <a:r>
              <a:rPr lang="it-IT" altLang="it-IT" sz="1800" dirty="0"/>
              <a:t>(art. 3 D.M. 850/2015)</a:t>
            </a:r>
          </a:p>
          <a:p>
            <a:pPr algn="just"/>
            <a:endParaRPr lang="it-IT" altLang="it-IT" sz="2400" dirty="0"/>
          </a:p>
        </p:txBody>
      </p:sp>
      <p:sp>
        <p:nvSpPr>
          <p:cNvPr id="14340" name="AutoShape 5" descr="Risultati immagini per calendari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dirty="0"/>
          </a:p>
        </p:txBody>
      </p:sp>
      <p:pic>
        <p:nvPicPr>
          <p:cNvPr id="14341" name="Picture 7" descr="https://encrypted-tbn1.gstatic.com/images?q=tbn:ANd9GcSsCHTj4DSLJceqsyh3EMFM5Zd7UTef53BplCYgBiIDxUCvYnhbC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02" y="2141660"/>
            <a:ext cx="2447925" cy="142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94631" y="450058"/>
            <a:ext cx="72734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+mj-lt"/>
              </a:rPr>
              <a:t>Durata e servizi utili ai fini del superamento </a:t>
            </a:r>
          </a:p>
          <a:p>
            <a:pPr algn="ctr"/>
            <a:r>
              <a:rPr lang="it-IT" sz="3200" b="1" dirty="0">
                <a:latin typeface="+mj-lt"/>
              </a:rPr>
              <a:t>del periodo di formazione e prova</a:t>
            </a:r>
          </a:p>
        </p:txBody>
      </p:sp>
      <p:sp>
        <p:nvSpPr>
          <p:cNvPr id="8" name="Rettangolo 7"/>
          <p:cNvSpPr/>
          <p:nvPr/>
        </p:nvSpPr>
        <p:spPr>
          <a:xfrm>
            <a:off x="2481886" y="1490050"/>
            <a:ext cx="6837998" cy="171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70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640080" y="884535"/>
            <a:ext cx="8229600" cy="547181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it-IT" altLang="it-IT" sz="2400" dirty="0"/>
              <a:t>Nei </a:t>
            </a:r>
            <a:r>
              <a:rPr lang="it-IT" altLang="it-IT" sz="2400" b="1" dirty="0"/>
              <a:t>180 giorni </a:t>
            </a:r>
            <a:r>
              <a:rPr lang="it-IT" altLang="it-IT" sz="2400" b="1" dirty="0">
                <a:solidFill>
                  <a:srgbClr val="0156FF"/>
                </a:solidFill>
              </a:rPr>
              <a:t>vanno considerati</a:t>
            </a:r>
            <a:r>
              <a:rPr lang="it-IT" altLang="it-IT" sz="2400" dirty="0">
                <a:solidFill>
                  <a:srgbClr val="2EA711"/>
                </a:solidFill>
              </a:rPr>
              <a:t>: </a:t>
            </a:r>
          </a:p>
          <a:p>
            <a:pPr>
              <a:buFont typeface="Arial" charset="0"/>
              <a:buNone/>
            </a:pPr>
            <a:r>
              <a:rPr lang="it-IT" altLang="it-IT" sz="2400" dirty="0"/>
              <a:t>     le attività connesse al servizio scolastico;</a:t>
            </a:r>
          </a:p>
          <a:p>
            <a:pPr>
              <a:buFont typeface="Arial" charset="0"/>
              <a:buNone/>
            </a:pPr>
            <a:r>
              <a:rPr lang="it-IT" altLang="it-IT" sz="2400" dirty="0"/>
              <a:t>     i periodi di sospensione delle lezioni e delle attività didattiche;</a:t>
            </a:r>
          </a:p>
          <a:p>
            <a:pPr>
              <a:buFont typeface="Arial" charset="0"/>
              <a:buNone/>
            </a:pPr>
            <a:r>
              <a:rPr lang="it-IT" altLang="it-IT" sz="2400" dirty="0"/>
              <a:t>     gli esami, gli scrutini ed ogni altro impegno di servizio. </a:t>
            </a:r>
          </a:p>
          <a:p>
            <a:pPr>
              <a:buFont typeface="Arial" charset="0"/>
              <a:buNone/>
            </a:pPr>
            <a:r>
              <a:rPr lang="it-IT" altLang="it-IT" sz="2500" dirty="0"/>
              <a:t>     </a:t>
            </a:r>
            <a:endParaRPr lang="it-IT" sz="2500" dirty="0"/>
          </a:p>
          <a:p>
            <a:pPr>
              <a:buFont typeface="Arial" charset="0"/>
              <a:buNone/>
            </a:pPr>
            <a:endParaRPr lang="it-IT" altLang="it-IT" sz="2500" dirty="0"/>
          </a:p>
          <a:p>
            <a:pPr>
              <a:buFont typeface="Arial" charset="0"/>
              <a:buNone/>
            </a:pPr>
            <a:r>
              <a:rPr lang="it-IT" altLang="it-IT" sz="2400" dirty="0"/>
              <a:t>Nei </a:t>
            </a:r>
            <a:r>
              <a:rPr lang="it-IT" altLang="it-IT" sz="2400" b="1" dirty="0"/>
              <a:t>180 giorni </a:t>
            </a:r>
            <a:r>
              <a:rPr lang="it-IT" altLang="it-IT" sz="2400" b="1" dirty="0">
                <a:solidFill>
                  <a:srgbClr val="0156FF"/>
                </a:solidFill>
              </a:rPr>
              <a:t>non vanno considerati </a:t>
            </a:r>
            <a:r>
              <a:rPr lang="it-IT" altLang="it-IT" sz="2400" dirty="0"/>
              <a:t>i giorni: </a:t>
            </a:r>
          </a:p>
          <a:p>
            <a:pPr>
              <a:buFont typeface="Arial" charset="0"/>
              <a:buNone/>
            </a:pPr>
            <a:r>
              <a:rPr lang="it-IT" altLang="it-IT" sz="2400" dirty="0"/>
              <a:t>     di congedo ordinario e straordinario;</a:t>
            </a:r>
          </a:p>
          <a:p>
            <a:pPr>
              <a:buFont typeface="Arial" charset="0"/>
              <a:buNone/>
            </a:pPr>
            <a:r>
              <a:rPr lang="it-IT" altLang="it-IT" sz="2400" dirty="0"/>
              <a:t>     di aspettativa a qualunque titolo.</a:t>
            </a:r>
          </a:p>
          <a:p>
            <a:pPr>
              <a:buFont typeface="Arial" charset="0"/>
              <a:buNone/>
            </a:pPr>
            <a:endParaRPr lang="it-IT" altLang="it-IT" sz="2400" dirty="0"/>
          </a:p>
          <a:p>
            <a:endParaRPr lang="it-IT" alt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640080" y="1397173"/>
            <a:ext cx="358775" cy="36036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636643" y="1906925"/>
            <a:ext cx="358775" cy="36036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636639" y="2347990"/>
            <a:ext cx="358775" cy="3603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636639" y="4712351"/>
            <a:ext cx="358775" cy="3603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636639" y="4170626"/>
            <a:ext cx="358775" cy="360362"/>
          </a:xfrm>
          <a:prstGeom prst="rightArrow">
            <a:avLst/>
          </a:prstGeom>
          <a:solidFill>
            <a:srgbClr val="015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521">
            <a:off x="9041563" y="789036"/>
            <a:ext cx="2785657" cy="22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3625">
            <a:off x="8263567" y="3355675"/>
            <a:ext cx="3456105" cy="30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39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57425" y="895113"/>
            <a:ext cx="7724775" cy="28082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sz="2400" dirty="0"/>
              <a:t>Nei </a:t>
            </a:r>
            <a:r>
              <a:rPr lang="it-IT" sz="2400" b="1" dirty="0"/>
              <a:t>120 giorni </a:t>
            </a:r>
            <a:r>
              <a:rPr lang="it-IT" sz="2400" dirty="0"/>
              <a:t>di attività didattica </a:t>
            </a:r>
            <a:r>
              <a:rPr lang="it-IT" sz="2400" b="1" dirty="0">
                <a:solidFill>
                  <a:srgbClr val="0156FF"/>
                </a:solidFill>
              </a:rPr>
              <a:t>vanno compresi</a:t>
            </a:r>
            <a:r>
              <a:rPr lang="it-IT" sz="2400" dirty="0">
                <a:solidFill>
                  <a:srgbClr val="2EA711"/>
                </a:solidFill>
              </a:rPr>
              <a:t>: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2400" dirty="0"/>
              <a:t>    i giorni effettivi di insegnamento; </a:t>
            </a:r>
          </a:p>
          <a:p>
            <a:pPr algn="just">
              <a:buFont typeface="Arial" pitchFamily="34" charset="0"/>
              <a:buNone/>
              <a:defRPr/>
            </a:pPr>
            <a:endParaRPr lang="it-IT" sz="2400" dirty="0"/>
          </a:p>
          <a:p>
            <a:pPr algn="just">
              <a:buFont typeface="Arial" pitchFamily="34" charset="0"/>
              <a:buNone/>
              <a:defRPr/>
            </a:pPr>
            <a:r>
              <a:rPr lang="it-IT" sz="2400" dirty="0"/>
              <a:t>    i giorni impiegati per ogni altra attività preordinata al migliore svolgimento dell’azione didattica, ivi comprese la valutazione, la progettazione, la formazione, le attività collegiali.</a:t>
            </a:r>
          </a:p>
          <a:p>
            <a:pPr>
              <a:buFont typeface="Arial" pitchFamily="34" charset="0"/>
              <a:buChar char="•"/>
              <a:defRPr/>
            </a:pPr>
            <a:endParaRPr 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2077244" y="1350925"/>
            <a:ext cx="360362" cy="360363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2118837" y="2329439"/>
            <a:ext cx="360362" cy="360363"/>
          </a:xfrm>
          <a:prstGeom prst="rightArrow">
            <a:avLst/>
          </a:prstGeom>
          <a:solidFill>
            <a:srgbClr val="B0F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4581526"/>
            <a:ext cx="2406619" cy="1976436"/>
          </a:xfrm>
          <a:prstGeom prst="rect">
            <a:avLst/>
          </a:prstGeom>
        </p:spPr>
      </p:pic>
      <p:pic>
        <p:nvPicPr>
          <p:cNvPr id="5122" name="Picture 2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" y="4590812"/>
            <a:ext cx="1957864" cy="19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28" y="4434840"/>
            <a:ext cx="2947035" cy="21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52002" y="2811815"/>
            <a:ext cx="8411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 ATTIVITA’ LABORATORIALI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615" y="402393"/>
            <a:ext cx="3232441" cy="1839468"/>
          </a:xfrm>
          <a:prstGeom prst="rect">
            <a:avLst/>
          </a:prstGeom>
        </p:spPr>
      </p:pic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1" y="266700"/>
            <a:ext cx="1764243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sualizza immagine di 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15" y="4440792"/>
            <a:ext cx="3473365" cy="19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sualizza immagine di 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305099"/>
            <a:ext cx="3671278" cy="22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sualizza immagine di 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04" y="402393"/>
            <a:ext cx="3488040" cy="195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36" y="4359129"/>
            <a:ext cx="36861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15449" y="2585845"/>
            <a:ext cx="400277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Al fine di garantire la coerenza tra i bisogni formativi dei docenti in formazione e prova e le attività formative in presenza, il Piano regionale prevede un’</a:t>
            </a:r>
            <a:r>
              <a:rPr lang="it-IT" sz="2000" b="1" dirty="0">
                <a:solidFill>
                  <a:srgbClr val="0000FF"/>
                </a:solidFill>
              </a:rPr>
              <a:t>articolazione tematica più ampia</a:t>
            </a:r>
            <a:r>
              <a:rPr lang="it-IT" b="1" dirty="0"/>
              <a:t> rispetto alle precedenti annualità.</a:t>
            </a:r>
          </a:p>
          <a:p>
            <a:pPr algn="ctr"/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1559496" y="44624"/>
            <a:ext cx="324036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0000FF"/>
                </a:solidFill>
              </a:rPr>
              <a:t>nuove risorse digitali e loro impatto sulla didattica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6765579" y="333763"/>
            <a:ext cx="324036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0000FF"/>
                </a:solidFill>
              </a:rPr>
              <a:t>bisogni educativi speciali e dinamiche interculturali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1594624" y="5132409"/>
            <a:ext cx="2872386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i="1" dirty="0">
                <a:solidFill>
                  <a:srgbClr val="0000FF"/>
                </a:solidFill>
              </a:rPr>
              <a:t>Gestione della classe e  problematiche relazionali</a:t>
            </a:r>
          </a:p>
        </p:txBody>
      </p:sp>
      <p:sp>
        <p:nvSpPr>
          <p:cNvPr id="7" name="Ovale 6"/>
          <p:cNvSpPr/>
          <p:nvPr/>
        </p:nvSpPr>
        <p:spPr>
          <a:xfrm>
            <a:off x="4741590" y="5251813"/>
            <a:ext cx="324036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it-IT" b="1" i="1" dirty="0">
              <a:solidFill>
                <a:srgbClr val="0000FF"/>
              </a:solidFill>
            </a:endParaRPr>
          </a:p>
          <a:p>
            <a:pPr algn="just">
              <a:defRPr/>
            </a:pPr>
            <a:r>
              <a:rPr lang="it-IT" b="1" i="1" dirty="0">
                <a:solidFill>
                  <a:srgbClr val="0000FF"/>
                </a:solidFill>
              </a:rPr>
              <a:t>sviluppo sostenibile</a:t>
            </a:r>
          </a:p>
        </p:txBody>
      </p:sp>
      <p:sp>
        <p:nvSpPr>
          <p:cNvPr id="8" name="Ovale 7"/>
          <p:cNvSpPr/>
          <p:nvPr/>
        </p:nvSpPr>
        <p:spPr>
          <a:xfrm>
            <a:off x="7720186" y="4747658"/>
            <a:ext cx="324036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0000FF"/>
                </a:solidFill>
              </a:rPr>
              <a:t>valutazione didattica e valutazione di sistema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12" y="44624"/>
            <a:ext cx="1538942" cy="85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72" y="552748"/>
            <a:ext cx="1423970" cy="106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Oggetto 13"/>
          <p:cNvGraphicFramePr>
            <a:graphicFrameLocks noChangeAspect="1"/>
          </p:cNvGraphicFramePr>
          <p:nvPr>
            <p:extLst/>
          </p:nvPr>
        </p:nvGraphicFramePr>
        <p:xfrm>
          <a:off x="8728926" y="4152124"/>
          <a:ext cx="1524416" cy="87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Immagine bitmap" r:id="rId6" imgW="4048200" imgH="2333520" progId="Paint.Picture">
                  <p:embed/>
                </p:oleObj>
              </mc:Choice>
              <mc:Fallback>
                <p:oleObj name="Immagine bitmap" r:id="rId6" imgW="4048200" imgH="2333520" progId="Paint.Picture">
                  <p:embed/>
                  <p:pic>
                    <p:nvPicPr>
                      <p:cNvPr id="14" name="Oggetto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28926" y="4152124"/>
                        <a:ext cx="1524416" cy="878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86" y="5093445"/>
            <a:ext cx="1917368" cy="90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11" y="4565867"/>
            <a:ext cx="1295151" cy="863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e 14"/>
          <p:cNvSpPr/>
          <p:nvPr/>
        </p:nvSpPr>
        <p:spPr>
          <a:xfrm>
            <a:off x="1524000" y="2917597"/>
            <a:ext cx="239200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0000FF"/>
                </a:solidFill>
              </a:rPr>
              <a:t>Orientamento e alternanza scuola-lavoro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95" y="2339257"/>
            <a:ext cx="1542182" cy="74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e 18"/>
          <p:cNvSpPr/>
          <p:nvPr/>
        </p:nvSpPr>
        <p:spPr>
          <a:xfrm>
            <a:off x="8527494" y="2467971"/>
            <a:ext cx="2392000" cy="13863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0000FF"/>
                </a:solidFill>
              </a:rPr>
              <a:t>Contrasto alla dispersione scolastica</a:t>
            </a:r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9340366" y="1881815"/>
            <a:ext cx="1166920" cy="766297"/>
          </a:xfrm>
          <a:prstGeom prst="ellipse">
            <a:avLst/>
          </a:prstGeom>
          <a:blipFill dpi="0" rotWithShape="0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073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719904461"/>
              </p:ext>
            </p:extLst>
          </p:nvPr>
        </p:nvGraphicFramePr>
        <p:xfrm>
          <a:off x="1221442" y="242047"/>
          <a:ext cx="1064895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/>
          <p:cNvSpPr/>
          <p:nvPr/>
        </p:nvSpPr>
        <p:spPr>
          <a:xfrm rot="20315803">
            <a:off x="773910" y="2262617"/>
            <a:ext cx="20148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Nuove</a:t>
            </a:r>
          </a:p>
          <a:p>
            <a:pPr algn="ctr"/>
            <a:r>
              <a:rPr lang="it-IT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priorità</a:t>
            </a:r>
          </a:p>
        </p:txBody>
      </p:sp>
    </p:spTree>
    <p:extLst>
      <p:ext uri="{BB962C8B-B14F-4D97-AF65-F5344CB8AC3E}">
        <p14:creationId xmlns:p14="http://schemas.microsoft.com/office/powerpoint/2010/main" val="415128405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67885" y="258198"/>
            <a:ext cx="5113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laboratori si connotano come reali contesti di ricerca, scambio, risoluzione di casi e situazioni problematiche; si è ritenuto, pertanto, di  promuovere a livello regionale un’</a:t>
            </a:r>
            <a:r>
              <a:rPr lang="it-IT" b="1" u="sng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di approfondimento del docente neoassunto, propedeutica alle attività di laboratorio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utilizzando i materiali didattici presenti sulla </a:t>
            </a:r>
            <a:r>
              <a:rPr lang="it-IT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piattaforma INDIRE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-77975"/>
            <a:ext cx="4114800" cy="34575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7482"/>
            <a:ext cx="8077200" cy="3273994"/>
          </a:xfrm>
          <a:prstGeom prst="rect">
            <a:avLst/>
          </a:prstGeom>
          <a:ln w="82550">
            <a:solidFill>
              <a:schemeClr val="bg1">
                <a:lumMod val="50000"/>
              </a:schemeClr>
            </a:solidFill>
          </a:ln>
        </p:spPr>
      </p:pic>
      <p:sp>
        <p:nvSpPr>
          <p:cNvPr id="6" name="Freccia in giù 5"/>
          <p:cNvSpPr/>
          <p:nvPr/>
        </p:nvSpPr>
        <p:spPr>
          <a:xfrm>
            <a:off x="3108960" y="3124200"/>
            <a:ext cx="792480" cy="323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 rot="16200000">
            <a:off x="6652260" y="1379220"/>
            <a:ext cx="77724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554757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8757" y="1634248"/>
            <a:ext cx="10992256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COMPITI E FUNZIONI DEGLI ATTORI CHIAVE NELLA SCUOLA DI SERVIZIO</a:t>
            </a:r>
          </a:p>
          <a:p>
            <a:r>
              <a:rPr lang="it-IT" sz="3200" dirty="0"/>
              <a:t>Il docente neoassunto</a:t>
            </a:r>
          </a:p>
          <a:p>
            <a:r>
              <a:rPr lang="it-IT" sz="3200" dirty="0"/>
              <a:t>Il docente tutor della scuola di titolarità</a:t>
            </a:r>
          </a:p>
          <a:p>
            <a:r>
              <a:rPr lang="it-IT" sz="3200" dirty="0"/>
              <a:t>Il Dirigente Scolastico della scuola di titolarità</a:t>
            </a:r>
          </a:p>
          <a:p>
            <a:endParaRPr lang="it-IT" sz="3200" dirty="0"/>
          </a:p>
          <a:p>
            <a:endParaRPr lang="it-IT" sz="3200" dirty="0"/>
          </a:p>
          <a:p>
            <a:endParaRPr lang="it-IT" sz="3200" dirty="0"/>
          </a:p>
          <a:p>
            <a:endParaRPr lang="it-IT" sz="3200" dirty="0"/>
          </a:p>
          <a:p>
            <a:endParaRPr lang="it-IT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it-IT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60" y="4980562"/>
            <a:ext cx="3000000" cy="138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37" y="212353"/>
            <a:ext cx="2529840" cy="156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7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contenuto 2"/>
          <p:cNvSpPr>
            <a:spLocks noGrp="1"/>
          </p:cNvSpPr>
          <p:nvPr>
            <p:ph idx="1"/>
          </p:nvPr>
        </p:nvSpPr>
        <p:spPr>
          <a:xfrm>
            <a:off x="1648619" y="1281112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b="1" dirty="0"/>
              <a:t>effettua </a:t>
            </a:r>
            <a:r>
              <a:rPr lang="it-IT" altLang="it-IT" dirty="0"/>
              <a:t>180 giorni di servizio, di cui 120 per le attività didattiche;</a:t>
            </a:r>
          </a:p>
          <a:p>
            <a:pPr algn="just">
              <a:buFontTx/>
              <a:buChar char="-"/>
            </a:pPr>
            <a:endParaRPr lang="it-IT" altLang="it-IT" dirty="0"/>
          </a:p>
          <a:p>
            <a:pPr algn="just">
              <a:buFontTx/>
              <a:buChar char="-"/>
            </a:pPr>
            <a:r>
              <a:rPr lang="it-IT" altLang="it-IT" b="1" dirty="0"/>
              <a:t>redige</a:t>
            </a:r>
            <a:r>
              <a:rPr lang="it-IT" altLang="it-IT" dirty="0"/>
              <a:t> il bilancio delle competenze iniziali e finali;</a:t>
            </a:r>
          </a:p>
          <a:p>
            <a:pPr algn="just">
              <a:buFontTx/>
              <a:buChar char="-"/>
            </a:pPr>
            <a:endParaRPr lang="it-IT" altLang="it-IT" dirty="0"/>
          </a:p>
          <a:p>
            <a:pPr algn="just">
              <a:buFontTx/>
              <a:buChar char="-"/>
            </a:pPr>
            <a:r>
              <a:rPr lang="it-IT" altLang="it-IT" b="1" dirty="0"/>
              <a:t>definisce</a:t>
            </a:r>
            <a:r>
              <a:rPr lang="it-IT" altLang="it-IT" dirty="0"/>
              <a:t> con il D.S. il patto per lo sviluppo professionale;</a:t>
            </a:r>
          </a:p>
          <a:p>
            <a:pPr algn="just">
              <a:buFontTx/>
              <a:buChar char="-"/>
            </a:pPr>
            <a:endParaRPr lang="it-IT" altLang="it-IT" dirty="0"/>
          </a:p>
          <a:p>
            <a:pPr algn="just">
              <a:buFontTx/>
              <a:buChar char="-"/>
            </a:pPr>
            <a:r>
              <a:rPr lang="it-IT" altLang="it-IT" b="1" dirty="0"/>
              <a:t>partecipa</a:t>
            </a:r>
            <a:r>
              <a:rPr lang="it-IT" altLang="it-IT" dirty="0"/>
              <a:t> agli incontri propedeutici e</a:t>
            </a:r>
          </a:p>
          <a:p>
            <a:pPr algn="just">
              <a:buFontTx/>
              <a:buNone/>
            </a:pPr>
            <a:r>
              <a:rPr lang="it-IT" altLang="it-IT" dirty="0"/>
              <a:t>    di restituzione finale degli esiti;</a:t>
            </a:r>
            <a:endParaRPr lang="it-IT" altLang="it-IT" i="1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</p:txBody>
      </p:sp>
      <p:sp>
        <p:nvSpPr>
          <p:cNvPr id="3277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31C070-9B5F-4975-9472-30D5282C3BFB}" type="slidenum">
              <a:rPr lang="it-IT" altLang="it-IT"/>
              <a:pPr eaLnBrk="1" hangingPunct="1"/>
              <a:t>19</a:t>
            </a:fld>
            <a:endParaRPr lang="it-IT" altLang="it-IT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87488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Il docente neoassunto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1"/>
            <a:ext cx="2152650" cy="200914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594168" y="747711"/>
            <a:ext cx="3526472" cy="1666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0410163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LE FASI DEL PERCOSO:</a:t>
            </a:r>
          </a:p>
          <a:p>
            <a:pPr>
              <a:spcBef>
                <a:spcPct val="0"/>
              </a:spcBef>
              <a:buNone/>
            </a:pPr>
            <a:endParaRPr lang="it-IT" altLang="it-IT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it-IT" altLang="it-IT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a.  L’ARCHITETTURA COMPLESSIVA</a:t>
            </a:r>
          </a:p>
          <a:p>
            <a:pPr marL="514350" indent="-514350">
              <a:spcBef>
                <a:spcPct val="0"/>
              </a:spcBef>
              <a:buAutoNum type="arabicPeriod" startAt="3"/>
            </a:pPr>
            <a:endParaRPr lang="it-IT" altLang="it-IT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it-IT" altLang="it-IT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b.  LE ATTIVITA’ LABORATORIALI E IL FORMAT DIGITALE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it-IT" altLang="it-IT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c.  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6.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it-IT" altLang="it-IT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7.     CONCLUSIONE DEL 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935805" y="982494"/>
            <a:ext cx="2947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INDICE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CA94127-0782-41DC-B329-75039184678A}"/>
              </a:ext>
            </a:extLst>
          </p:cNvPr>
          <p:cNvSpPr/>
          <p:nvPr/>
        </p:nvSpPr>
        <p:spPr>
          <a:xfrm>
            <a:off x="838200" y="223837"/>
            <a:ext cx="106988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Istituto Istruzione Superiore Statale</a:t>
            </a:r>
            <a:endParaRPr lang="it-IT" dirty="0"/>
          </a:p>
          <a:p>
            <a:pPr algn="ctr"/>
            <a:r>
              <a:rPr lang="it-IT" b="1" dirty="0"/>
              <a:t>  “S. Caterina da Siena-Amendola”</a:t>
            </a:r>
            <a:endParaRPr lang="it-IT" dirty="0"/>
          </a:p>
          <a:p>
            <a:pPr algn="ctr"/>
            <a:r>
              <a:rPr lang="it-IT" b="1" dirty="0"/>
              <a:t>Scuola Capofila e Polo di Formazione Ambito SA-23</a:t>
            </a:r>
            <a:endParaRPr lang="it-IT" dirty="0"/>
          </a:p>
        </p:txBody>
      </p:sp>
      <p:pic>
        <p:nvPicPr>
          <p:cNvPr id="13" name="Immagine 12" descr="C:\Users\GALLUCCI.SECUREDOMAIN\Desktop\Emblem_of_Italy.png">
            <a:extLst>
              <a:ext uri="{FF2B5EF4-FFF2-40B4-BE49-F238E27FC236}">
                <a16:creationId xmlns:a16="http://schemas.microsoft.com/office/drawing/2014/main" id="{DBDE30D2-5389-46D6-BC52-58F180999E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28" y="378777"/>
            <a:ext cx="665480" cy="7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\\SVRCENTRALE\gallucci\DOCUMENTI NUOVO PC\logo istituto.jpg">
            <a:extLst>
              <a:ext uri="{FF2B5EF4-FFF2-40B4-BE49-F238E27FC236}">
                <a16:creationId xmlns:a16="http://schemas.microsoft.com/office/drawing/2014/main" id="{6C4AF0DC-07BD-43AF-BC06-B1173045BF8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7"/>
          <a:stretch/>
        </p:blipFill>
        <p:spPr bwMode="auto">
          <a:xfrm>
            <a:off x="9988077" y="301307"/>
            <a:ext cx="1009650" cy="759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43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contenuto 2"/>
          <p:cNvSpPr>
            <a:spLocks noGrp="1"/>
          </p:cNvSpPr>
          <p:nvPr>
            <p:ph idx="1"/>
          </p:nvPr>
        </p:nvSpPr>
        <p:spPr>
          <a:xfrm>
            <a:off x="1426528" y="1463675"/>
            <a:ext cx="8229600" cy="52578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t-IT" altLang="it-IT" b="1" dirty="0"/>
              <a:t>partecipa</a:t>
            </a:r>
            <a:r>
              <a:rPr lang="it-IT" altLang="it-IT" dirty="0"/>
              <a:t> ai laboratori formativi;</a:t>
            </a:r>
          </a:p>
          <a:p>
            <a:pPr algn="just">
              <a:buFontTx/>
              <a:buChar char="-"/>
            </a:pPr>
            <a:endParaRPr lang="it-IT" altLang="it-IT" i="1" dirty="0"/>
          </a:p>
          <a:p>
            <a:pPr algn="just">
              <a:buFontTx/>
              <a:buChar char="-"/>
            </a:pPr>
            <a:r>
              <a:rPr lang="it-IT" altLang="it-IT" b="1" dirty="0"/>
              <a:t>svolge  </a:t>
            </a:r>
            <a:r>
              <a:rPr lang="it-IT" altLang="it-IT" dirty="0"/>
              <a:t>con il tutor le ore del peer to peer;</a:t>
            </a:r>
          </a:p>
          <a:p>
            <a:pPr algn="just">
              <a:buFontTx/>
              <a:buChar char="-"/>
            </a:pPr>
            <a:endParaRPr lang="it-IT" altLang="it-IT" dirty="0"/>
          </a:p>
          <a:p>
            <a:pPr algn="just">
              <a:buFontTx/>
              <a:buChar char="-"/>
            </a:pPr>
            <a:r>
              <a:rPr lang="it-IT" altLang="it-IT" b="1" dirty="0"/>
              <a:t>accede</a:t>
            </a:r>
            <a:r>
              <a:rPr lang="it-IT" altLang="it-IT" dirty="0"/>
              <a:t> alla formazione on line e predispone il portfolio professionale;</a:t>
            </a:r>
          </a:p>
          <a:p>
            <a:pPr algn="just">
              <a:buFontTx/>
              <a:buChar char="-"/>
            </a:pPr>
            <a:endParaRPr lang="it-IT" altLang="it-IT" dirty="0"/>
          </a:p>
          <a:p>
            <a:pPr algn="just">
              <a:buFontTx/>
              <a:buChar char="-"/>
            </a:pPr>
            <a:r>
              <a:rPr lang="it-IT" altLang="it-IT" b="1" dirty="0"/>
              <a:t>sostiene </a:t>
            </a:r>
            <a:r>
              <a:rPr lang="it-IT" altLang="it-IT" dirty="0"/>
              <a:t>il colloquio dinanzi al Comitato di Valutazione.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i="1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</p:txBody>
      </p:sp>
      <p:sp>
        <p:nvSpPr>
          <p:cNvPr id="3379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374AA3-246E-42C8-AF73-91F6C367DCE6}" type="slidenum">
              <a:rPr lang="it-IT" altLang="it-IT"/>
              <a:pPr eaLnBrk="1" hangingPunct="1"/>
              <a:t>20</a:t>
            </a:fld>
            <a:endParaRPr lang="it-IT" altLang="it-IT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6528" y="-78176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Il docente neoassunto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460" y="0"/>
            <a:ext cx="2011680" cy="279120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594168" y="747711"/>
            <a:ext cx="3526472" cy="1666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8633167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8220237" y="2124351"/>
            <a:ext cx="2304256" cy="423200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collabora </a:t>
            </a:r>
            <a:r>
              <a:rPr lang="it-IT" sz="2000" dirty="0">
                <a:solidFill>
                  <a:schemeClr val="tx1"/>
                </a:solidFill>
              </a:rPr>
              <a:t>alla stesura del bilancio delle competenze e al successivo piano per lo sviluppo professionale, nel quale dovranno essere indicati esplicitamente gli obiettivi formativi che si intendono perseguire.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775520" y="2204864"/>
            <a:ext cx="1944216" cy="31683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accoglie</a:t>
            </a:r>
            <a:r>
              <a:rPr lang="it-IT" sz="2000" dirty="0">
                <a:solidFill>
                  <a:schemeClr val="tx1"/>
                </a:solidFill>
              </a:rPr>
              <a:t> nella comunità professionale il docente neoassunto e ne favorisce la partecipazione alle attività collegiali.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4439816" y="4641452"/>
            <a:ext cx="2808312" cy="195590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offre la propria disponibilità </a:t>
            </a:r>
            <a:r>
              <a:rPr lang="it-IT" sz="2000" dirty="0">
                <a:solidFill>
                  <a:schemeClr val="tx1"/>
                </a:solidFill>
              </a:rPr>
              <a:t>alla consulenza e alla reciproca osservazione in classe.</a:t>
            </a: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3647728" y="2780928"/>
            <a:ext cx="79208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8220237" y="1584960"/>
            <a:ext cx="873552" cy="419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6003911" y="366428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487488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Le tre funzioni del tutor</a:t>
            </a:r>
          </a:p>
        </p:txBody>
      </p:sp>
      <p:sp>
        <p:nvSpPr>
          <p:cNvPr id="10" name="Rettangolo 9"/>
          <p:cNvSpPr/>
          <p:nvPr/>
        </p:nvSpPr>
        <p:spPr>
          <a:xfrm flipV="1">
            <a:off x="1602315" y="765797"/>
            <a:ext cx="3838365" cy="133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19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66" y="1164717"/>
            <a:ext cx="3484304" cy="236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contenuto 2"/>
          <p:cNvSpPr>
            <a:spLocks noGrp="1"/>
          </p:cNvSpPr>
          <p:nvPr>
            <p:ph idx="1"/>
          </p:nvPr>
        </p:nvSpPr>
        <p:spPr>
          <a:xfrm>
            <a:off x="1082040" y="1498600"/>
            <a:ext cx="8229600" cy="485775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it-IT" altLang="it-IT" sz="2400" b="1" dirty="0"/>
          </a:p>
          <a:p>
            <a:pPr algn="just">
              <a:buFontTx/>
              <a:buChar char="-"/>
            </a:pPr>
            <a:r>
              <a:rPr lang="it-IT" altLang="it-IT" sz="2400" b="1" dirty="0"/>
              <a:t>è designato </a:t>
            </a:r>
            <a:r>
              <a:rPr lang="it-IT" altLang="it-IT" sz="2400" dirty="0"/>
              <a:t>dal Dirigente Scolastico, sentito il Collegio dei docenti;</a:t>
            </a:r>
          </a:p>
          <a:p>
            <a:pPr algn="just">
              <a:buFontTx/>
              <a:buChar char="-"/>
            </a:pPr>
            <a:r>
              <a:rPr lang="it-IT" altLang="it-IT" sz="2400" b="1" dirty="0"/>
              <a:t>accoglie</a:t>
            </a:r>
            <a:r>
              <a:rPr lang="it-IT" altLang="it-IT" sz="2400" dirty="0"/>
              <a:t> il docente neoassunto e lo inserisce nel contesto scuola;</a:t>
            </a:r>
          </a:p>
          <a:p>
            <a:pPr algn="just">
              <a:buFontTx/>
              <a:buChar char="-"/>
            </a:pPr>
            <a:r>
              <a:rPr lang="it-IT" altLang="it-IT" sz="2400" b="1" dirty="0"/>
              <a:t>collabora</a:t>
            </a:r>
            <a:r>
              <a:rPr lang="it-IT" altLang="it-IT" sz="2400" dirty="0"/>
              <a:t> alla stesura del Bilancio iniziale e finale delle competenze  e del Patto formativo;</a:t>
            </a:r>
          </a:p>
          <a:p>
            <a:pPr algn="just">
              <a:buFontTx/>
              <a:buChar char="-"/>
            </a:pPr>
            <a:r>
              <a:rPr lang="it-IT" altLang="it-IT" sz="2400" b="1" dirty="0"/>
              <a:t>svolge</a:t>
            </a:r>
            <a:r>
              <a:rPr lang="it-IT" altLang="it-IT" sz="2400" dirty="0"/>
              <a:t>  con il neoassunto le ore del </a:t>
            </a:r>
            <a:r>
              <a:rPr lang="it-IT" altLang="it-IT" sz="2400" b="1" i="1" dirty="0"/>
              <a:t>peer to peer</a:t>
            </a:r>
            <a:r>
              <a:rPr lang="it-IT" altLang="it-IT" sz="2400" i="1" dirty="0"/>
              <a:t>;</a:t>
            </a:r>
          </a:p>
          <a:p>
            <a:pPr algn="just">
              <a:buFontTx/>
              <a:buChar char="-"/>
            </a:pPr>
            <a:r>
              <a:rPr lang="it-IT" altLang="it-IT" sz="2400" b="1" dirty="0"/>
              <a:t>presenta parere </a:t>
            </a:r>
            <a:r>
              <a:rPr lang="it-IT" altLang="it-IT" sz="2400" dirty="0"/>
              <a:t>motivato sulle caratteristiche dell’azione professionale del neoassunto;</a:t>
            </a:r>
          </a:p>
          <a:p>
            <a:pPr algn="just">
              <a:buFontTx/>
              <a:buChar char="-"/>
            </a:pPr>
            <a:r>
              <a:rPr lang="it-IT" altLang="it-IT" sz="2400" b="1" dirty="0"/>
              <a:t>integra</a:t>
            </a:r>
            <a:r>
              <a:rPr lang="it-IT" altLang="it-IT" sz="2400" dirty="0"/>
              <a:t> il Comitato di Valutazione in occasione del colloquio finale sostenuto dal neoassunto.</a:t>
            </a:r>
          </a:p>
          <a:p>
            <a:pPr algn="just">
              <a:buFontTx/>
              <a:buChar char="-"/>
            </a:pPr>
            <a:endParaRPr lang="it-IT" altLang="it-IT" sz="2400" i="1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</p:txBody>
      </p:sp>
      <p:sp>
        <p:nvSpPr>
          <p:cNvPr id="3482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B509B4-81B3-4D1D-BD4E-C58751795275}" type="slidenum">
              <a:rPr lang="it-IT" altLang="it-IT"/>
              <a:pPr eaLnBrk="1" hangingPunct="1"/>
              <a:t>22</a:t>
            </a:fld>
            <a:endParaRPr lang="it-IT" altLang="it-IT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87488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Il docente tutor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840" y="155566"/>
            <a:ext cx="2206414" cy="217610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426528" y="747711"/>
            <a:ext cx="2733992" cy="151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1812998"/>
      </p:ext>
    </p:extLst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87488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Le azioni «implicite» del tutor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918229327"/>
              </p:ext>
            </p:extLst>
          </p:nvPr>
        </p:nvGraphicFramePr>
        <p:xfrm>
          <a:off x="4252686" y="1025675"/>
          <a:ext cx="7649028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2185" y="2040255"/>
            <a:ext cx="2495550" cy="360045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426528" y="747711"/>
            <a:ext cx="5096192" cy="1362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260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24</a:t>
            </a:fld>
            <a:endParaRPr lang="it-IT" altLang="it-I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488" y="-27384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La funzione del Dirigente Scolastico</a:t>
            </a: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dirty="0"/>
          </a:p>
        </p:txBody>
      </p:sp>
      <p:sp>
        <p:nvSpPr>
          <p:cNvPr id="3" name="Rettangolo 2"/>
          <p:cNvSpPr/>
          <p:nvPr/>
        </p:nvSpPr>
        <p:spPr>
          <a:xfrm>
            <a:off x="3972272" y="1524729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800" dirty="0"/>
              <a:t>Si evidenzia «il </a:t>
            </a:r>
            <a:r>
              <a:rPr lang="it-IT" sz="2800" b="1" dirty="0">
                <a:solidFill>
                  <a:srgbClr val="0000FF"/>
                </a:solidFill>
              </a:rPr>
              <a:t>compito culturale oltre che di garanzia giuridica </a:t>
            </a:r>
            <a:r>
              <a:rPr lang="it-IT" sz="2800" dirty="0"/>
              <a:t>affidato ai Dirigenti scolastici, di cui si rafforza la </a:t>
            </a:r>
            <a:r>
              <a:rPr lang="it-IT" sz="2800" b="1" dirty="0">
                <a:solidFill>
                  <a:srgbClr val="0000FF"/>
                </a:solidFill>
              </a:rPr>
              <a:t>funzione di apprezzamento delle nuove professionalità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dirty="0"/>
              <a:t>che vengono messe alla prova per la conferma in ruolo».</a:t>
            </a:r>
          </a:p>
          <a:p>
            <a:pPr algn="just"/>
            <a:r>
              <a:rPr lang="it-IT" sz="2400" dirty="0"/>
              <a:t> 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426528" y="762951"/>
            <a:ext cx="6132512" cy="151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58" y="1390328"/>
            <a:ext cx="2934333" cy="179483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94305"/>
            <a:ext cx="2330648" cy="19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823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contenuto 2"/>
          <p:cNvSpPr>
            <a:spLocks noGrp="1"/>
          </p:cNvSpPr>
          <p:nvPr>
            <p:ph idx="1"/>
          </p:nvPr>
        </p:nvSpPr>
        <p:spPr>
          <a:xfrm>
            <a:off x="381000" y="1450098"/>
            <a:ext cx="8229600" cy="52578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t-IT" altLang="it-IT" sz="2400" dirty="0"/>
              <a:t> </a:t>
            </a:r>
            <a:r>
              <a:rPr lang="it-IT" altLang="it-IT" sz="2400" b="1" dirty="0"/>
              <a:t>garantisce</a:t>
            </a:r>
            <a:r>
              <a:rPr lang="it-IT" altLang="it-IT" sz="2400" dirty="0"/>
              <a:t> al neoassunto la disponibilità del POF e della documentazione necessaria;</a:t>
            </a:r>
          </a:p>
          <a:p>
            <a:pPr algn="just">
              <a:buFontTx/>
              <a:buNone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offre</a:t>
            </a:r>
            <a:r>
              <a:rPr lang="it-IT" altLang="it-IT" sz="2400" dirty="0"/>
              <a:t> consulenza sugli adempimenti necessari al superamento dell’anno di prova;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coordina</a:t>
            </a:r>
            <a:r>
              <a:rPr lang="it-IT" altLang="it-IT" sz="2400" dirty="0"/>
              <a:t> il lavoro dei tutor;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stabilisce</a:t>
            </a:r>
            <a:r>
              <a:rPr lang="it-IT" altLang="it-IT" sz="2400" dirty="0"/>
              <a:t> il Patto per lo sviluppo professionale;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designa</a:t>
            </a:r>
            <a:r>
              <a:rPr lang="it-IT" altLang="it-IT" sz="2400" dirty="0"/>
              <a:t> il tutor, sentito il parere del Collegio dei docenti;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i="1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</p:txBody>
      </p:sp>
      <p:sp>
        <p:nvSpPr>
          <p:cNvPr id="3686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577FEE-B5C0-4349-923D-4B00663565EA}" type="slidenum">
              <a:rPr lang="it-IT" altLang="it-IT"/>
              <a:pPr eaLnBrk="1" hangingPunct="1"/>
              <a:t>25</a:t>
            </a:fld>
            <a:endParaRPr lang="it-IT" altLang="it-IT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87488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Il Dirigente Scolastico</a:t>
            </a:r>
          </a:p>
        </p:txBody>
      </p:sp>
      <p:pic>
        <p:nvPicPr>
          <p:cNvPr id="10242" name="Picture 2" descr="V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59" y="77863"/>
            <a:ext cx="3039745" cy="22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609408" y="747711"/>
            <a:ext cx="3511232" cy="151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6376057"/>
      </p:ext>
    </p:extLst>
  </p:cSld>
  <p:clrMapOvr>
    <a:masterClrMapping/>
  </p:clrMapOvr>
  <p:transition>
    <p:pull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contenuto 2"/>
          <p:cNvSpPr>
            <a:spLocks noGrp="1"/>
          </p:cNvSpPr>
          <p:nvPr>
            <p:ph idx="1"/>
          </p:nvPr>
        </p:nvSpPr>
        <p:spPr>
          <a:xfrm>
            <a:off x="640080" y="1243943"/>
            <a:ext cx="8229600" cy="547753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altLang="it-IT" sz="2400" b="1" dirty="0"/>
              <a:t>attesta</a:t>
            </a:r>
            <a:r>
              <a:rPr lang="it-IT" altLang="it-IT" sz="2400" dirty="0"/>
              <a:t> le ore di osservazione peer to peer;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presenta</a:t>
            </a:r>
            <a:r>
              <a:rPr lang="it-IT" altLang="it-IT" sz="2400" dirty="0"/>
              <a:t> una relazione per ogni docente neoassunto;</a:t>
            </a:r>
          </a:p>
          <a:p>
            <a:pPr algn="just">
              <a:buFontTx/>
              <a:buNone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visita</a:t>
            </a:r>
            <a:r>
              <a:rPr lang="it-IT" altLang="it-IT" sz="2400" dirty="0"/>
              <a:t> la classe del neoassunto almeno una volta nel corso dell’anno;</a:t>
            </a:r>
          </a:p>
          <a:p>
            <a:pPr marL="0" indent="0" algn="just">
              <a:buNone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presiede</a:t>
            </a:r>
            <a:r>
              <a:rPr lang="it-IT" altLang="it-IT" sz="2400" dirty="0"/>
              <a:t> il Comitato di Valutazione;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r>
              <a:rPr lang="it-IT" altLang="it-IT" sz="2400" b="1" dirty="0"/>
              <a:t>emette </a:t>
            </a:r>
            <a:r>
              <a:rPr lang="it-IT" altLang="it-IT" sz="2400" dirty="0"/>
              <a:t>provvedimento motivato di conferma </a:t>
            </a:r>
          </a:p>
          <a:p>
            <a:pPr algn="just">
              <a:buFontTx/>
              <a:buNone/>
            </a:pPr>
            <a:r>
              <a:rPr lang="it-IT" altLang="it-IT" sz="2400" dirty="0"/>
              <a:t>    in ruolo o di rinvio del periodo di prova.</a:t>
            </a:r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i="1" dirty="0"/>
          </a:p>
          <a:p>
            <a:pPr algn="just">
              <a:buFontTx/>
              <a:buChar char="-"/>
            </a:pPr>
            <a:endParaRPr lang="it-IT" altLang="it-IT" sz="2400" dirty="0"/>
          </a:p>
          <a:p>
            <a:pPr algn="just">
              <a:buFontTx/>
              <a:buChar char="-"/>
            </a:pPr>
            <a:endParaRPr lang="it-IT" altLang="it-IT" sz="2400" dirty="0"/>
          </a:p>
        </p:txBody>
      </p:sp>
      <p:sp>
        <p:nvSpPr>
          <p:cNvPr id="378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A3084C-D221-41B6-92F1-485183DEA076}" type="slidenum">
              <a:rPr lang="it-IT" altLang="it-IT"/>
              <a:pPr eaLnBrk="1" hangingPunct="1"/>
              <a:t>26</a:t>
            </a:fld>
            <a:endParaRPr lang="it-IT" altLang="it-IT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87488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Il Dirigente Scolastico</a:t>
            </a:r>
          </a:p>
        </p:txBody>
      </p:sp>
      <p:pic>
        <p:nvPicPr>
          <p:cNvPr id="7" name="Picture 2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59" y="77863"/>
            <a:ext cx="3039745" cy="22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609408" y="747711"/>
            <a:ext cx="3511232" cy="151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6777239"/>
      </p:ext>
    </p:extLst>
  </p:cSld>
  <p:clrMapOvr>
    <a:masterClrMapping/>
  </p:clrMapOvr>
  <p:transition>
    <p:pull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3070" y="2034575"/>
            <a:ext cx="10474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PROFILO PROFESSIONALE ATTESO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" y="4464660"/>
            <a:ext cx="2626995" cy="1582266"/>
          </a:xfrm>
          <a:prstGeom prst="rect">
            <a:avLst/>
          </a:prstGeom>
        </p:spPr>
      </p:pic>
      <p:pic>
        <p:nvPicPr>
          <p:cNvPr id="10242" name="Picture 2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4151248"/>
            <a:ext cx="2682241" cy="18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19" y="4526944"/>
            <a:ext cx="3408045" cy="18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4939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2"/>
          <p:cNvSpPr>
            <a:spLocks noGrp="1"/>
          </p:cNvSpPr>
          <p:nvPr>
            <p:ph idx="1"/>
          </p:nvPr>
        </p:nvSpPr>
        <p:spPr>
          <a:xfrm>
            <a:off x="2087880" y="1934344"/>
            <a:ext cx="8229600" cy="3384376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it-IT" dirty="0"/>
              <a:t> Il profilo del personale docente è stato ben delineato dalla Legge delega n.477/1973 e dai successivi Decreti delegati del 1974, poi confluiti nel Testo Unico n.297/1994:</a:t>
            </a:r>
          </a:p>
        </p:txBody>
      </p:sp>
      <p:sp>
        <p:nvSpPr>
          <p:cNvPr id="307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1B63B1-005F-4A61-829A-C46FE80EDD10}" type="slidenum">
              <a:rPr lang="it-IT" smtClean="0">
                <a:latin typeface="Arial" pitchFamily="34" charset="0"/>
              </a:rPr>
              <a:pPr/>
              <a:t>28</a:t>
            </a:fld>
            <a:endParaRPr lang="it-IT" dirty="0"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87488" y="-117325"/>
            <a:ext cx="36788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La funzione docente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2087880" y="4091517"/>
            <a:ext cx="8229600" cy="20162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it-IT" sz="2400" i="1" dirty="0"/>
              <a:t>“ La </a:t>
            </a:r>
            <a:r>
              <a:rPr lang="it-IT" sz="2400" b="1" i="1" dirty="0"/>
              <a:t>funzione docente</a:t>
            </a:r>
            <a:r>
              <a:rPr lang="it-IT" sz="2400" i="1" dirty="0"/>
              <a:t> partecipa al processo di formazione degli studenti, in un quadro di intese con i genitori  e con gli altri operatori scolastici, nell’ambito di un contesto educativo in cui si attuano la </a:t>
            </a:r>
            <a:r>
              <a:rPr lang="it-IT" sz="2400" b="1" i="1" dirty="0"/>
              <a:t>trasmissione della cultura </a:t>
            </a:r>
            <a:r>
              <a:rPr lang="it-IT" sz="2400" i="1" dirty="0"/>
              <a:t>ed il continuo processo di </a:t>
            </a:r>
            <a:r>
              <a:rPr lang="it-IT" sz="2400" b="1" i="1" dirty="0"/>
              <a:t>elaborazione della conoscenza</a:t>
            </a:r>
            <a:r>
              <a:rPr lang="it-IT" sz="2400" i="1" dirty="0"/>
              <a:t>”. </a:t>
            </a:r>
            <a:endParaRPr lang="it-IT" sz="2400" dirty="0"/>
          </a:p>
          <a:p>
            <a:pPr algn="ctr">
              <a:defRPr/>
            </a:pPr>
            <a:endParaRPr lang="it-IT" kern="0" dirty="0"/>
          </a:p>
        </p:txBody>
      </p:sp>
      <p:sp>
        <p:nvSpPr>
          <p:cNvPr id="8" name="Rettangolo 7"/>
          <p:cNvSpPr/>
          <p:nvPr/>
        </p:nvSpPr>
        <p:spPr>
          <a:xfrm>
            <a:off x="1502728" y="747711"/>
            <a:ext cx="3450272" cy="151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5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9F4FD"/>
            </a:gs>
            <a:gs pos="83000">
              <a:srgbClr val="D9F4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40865"/>
            <a:ext cx="105156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it-IT" dirty="0"/>
              <a:t>La legge sull’autonomia scolastica (L.59/97) ha comportato la progressiva 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articolazione delle competenze dei docenti,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la</a:t>
            </a:r>
            <a:r>
              <a:rPr lang="it-IT" dirty="0"/>
              <a:t> definizione di nuove funzioni e l’attribuzione  di maggiori responsabilità.</a:t>
            </a:r>
          </a:p>
          <a:p>
            <a:pPr algn="just">
              <a:buFont typeface="Arial" charset="0"/>
              <a:buChar char="•"/>
              <a:defRPr/>
            </a:pPr>
            <a:r>
              <a:rPr lang="it-IT" dirty="0"/>
              <a:t> In particolare la nuova cultura professionale ha determinato l’abbandono della logica che si muoveva in un’ottica autoreferenziale, per acquisire </a:t>
            </a:r>
            <a:r>
              <a:rPr lang="it-IT" b="1" dirty="0"/>
              <a:t>profili di responsabilità rispetto ai processi attivati a livello collegiale</a:t>
            </a:r>
            <a:r>
              <a:rPr lang="it-IT" dirty="0"/>
              <a:t>, ai risultati conseguiti, finalizzati all’innalzamento della </a:t>
            </a:r>
            <a:r>
              <a:rPr lang="it-IT" b="1" dirty="0"/>
              <a:t>qualità del sistema formativo.</a:t>
            </a:r>
          </a:p>
          <a:p>
            <a:pPr>
              <a:buFont typeface="Arial" charset="0"/>
              <a:buChar char="•"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3BC87-C9A9-402F-AFA3-24E2CBEB18D5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488" y="-117325"/>
            <a:ext cx="44865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L’autonomia scolastica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24648" y="747711"/>
            <a:ext cx="3648392" cy="1057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82754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61857" y="2868965"/>
            <a:ext cx="7268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QUADRO NORMATIVO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0" y="4131833"/>
            <a:ext cx="1842247" cy="184224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012" y="442912"/>
            <a:ext cx="24860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1847850" y="1350963"/>
            <a:ext cx="8229600" cy="4957762"/>
          </a:xfrm>
        </p:spPr>
        <p:txBody>
          <a:bodyPr/>
          <a:lstStyle/>
          <a:p>
            <a:pPr algn="just">
              <a:buFont typeface="Arial" pitchFamily="34" charset="0"/>
              <a:buNone/>
              <a:defRPr/>
            </a:pPr>
            <a:r>
              <a:rPr lang="it-IT" altLang="it-IT" sz="2400" dirty="0"/>
              <a:t>      </a:t>
            </a:r>
            <a:endParaRPr lang="it-IT" altLang="it-IT" sz="2400" b="1" dirty="0"/>
          </a:p>
          <a:p>
            <a:pPr algn="just">
              <a:buFont typeface="Arial" charset="0"/>
              <a:buChar char="•"/>
              <a:defRPr/>
            </a:pPr>
            <a:r>
              <a:rPr lang="it-IT" altLang="it-IT" sz="2400" dirty="0"/>
              <a:t> «</a:t>
            </a:r>
            <a:r>
              <a:rPr lang="it-IT" altLang="it-IT" sz="2400" i="1" dirty="0"/>
              <a:t>I contenuti della prestazione professionale del personale docente si definiscono nel quadro degli </a:t>
            </a:r>
            <a:r>
              <a:rPr lang="it-IT" altLang="it-IT" sz="2400" b="1" i="1" dirty="0"/>
              <a:t>obiettivi generali perseguiti dal sistema nazionale di istruzione e nel rispetto degli indirizzi delineati nel piano dell’offerta formativa della scuola</a:t>
            </a:r>
            <a:r>
              <a:rPr lang="it-IT" altLang="it-IT" sz="2400" i="1" dirty="0"/>
              <a:t>».</a:t>
            </a:r>
            <a:r>
              <a:rPr lang="it-IT" altLang="it-IT" sz="2400" b="1" i="1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it-IT" altLang="it-IT" sz="2000" dirty="0"/>
              <a:t>(Art. 27 del CCNL Scuola 2006-2009)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D9D44-418B-4DF5-9C33-BDE9483B8082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sp>
        <p:nvSpPr>
          <p:cNvPr id="2" name="Rettangolo con angoli ritagliati in diagonale 1"/>
          <p:cNvSpPr/>
          <p:nvPr/>
        </p:nvSpPr>
        <p:spPr>
          <a:xfrm>
            <a:off x="3647728" y="4509121"/>
            <a:ext cx="5904656" cy="2212355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None/>
              <a:defRPr/>
            </a:pPr>
            <a:r>
              <a:rPr lang="it-IT" altLang="it-IT" dirty="0"/>
              <a:t> </a:t>
            </a:r>
            <a:r>
              <a:rPr lang="it-IT" altLang="it-IT" dirty="0">
                <a:solidFill>
                  <a:schemeClr val="tx1"/>
                </a:solidFill>
              </a:rPr>
              <a:t>Il profilo professionale dei docenti  richiede una specifica </a:t>
            </a:r>
            <a:r>
              <a:rPr lang="it-IT" dirty="0">
                <a:solidFill>
                  <a:schemeClr val="tx1"/>
                </a:solidFill>
              </a:rPr>
              <a:t>preparazione culturale comprendente le aree: </a:t>
            </a:r>
            <a:r>
              <a:rPr lang="it-IT" altLang="it-IT" b="1" dirty="0">
                <a:solidFill>
                  <a:srgbClr val="0000FF"/>
                </a:solidFill>
              </a:rPr>
              <a:t>psicopedagogica,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rgbClr val="3333CC"/>
                </a:solidFill>
              </a:rPr>
              <a:t>metodologico-didattica</a:t>
            </a:r>
            <a:r>
              <a:rPr lang="it-IT" altLang="it-IT" b="1" dirty="0">
                <a:solidFill>
                  <a:schemeClr val="tx1"/>
                </a:solidFill>
              </a:rPr>
              <a:t>,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chemeClr val="accent5">
                    <a:lumMod val="75000"/>
                  </a:schemeClr>
                </a:solidFill>
              </a:rPr>
              <a:t>organizzativa</a:t>
            </a:r>
            <a:r>
              <a:rPr lang="it-IT" altLang="it-IT" b="1" dirty="0">
                <a:solidFill>
                  <a:schemeClr val="tx1"/>
                </a:solidFill>
              </a:rPr>
              <a:t>,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rgbClr val="0070C0"/>
                </a:solidFill>
              </a:rPr>
              <a:t>di ricerca</a:t>
            </a:r>
            <a:r>
              <a:rPr lang="it-IT" altLang="it-IT" b="1" dirty="0">
                <a:solidFill>
                  <a:schemeClr val="tx1"/>
                </a:solidFill>
              </a:rPr>
              <a:t>,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documentazione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chemeClr val="tx1"/>
                </a:solidFill>
              </a:rPr>
              <a:t>e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rgbClr val="0000FF"/>
                </a:solidFill>
              </a:rPr>
              <a:t>valutazione,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chemeClr val="tx1"/>
                </a:solidFill>
              </a:rPr>
              <a:t>tra loro correlate ed interagenti, che si sviluppano col maturare dell'esperienza didattica, l'attività di studio e di sistematizzazione della pratica didattica.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87488" y="-117325"/>
            <a:ext cx="630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Il profilo professionale nel CCNL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02728" y="747711"/>
            <a:ext cx="5385752" cy="1362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51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9F4FD"/>
            </a:gs>
            <a:gs pos="83000">
              <a:srgbClr val="D9F4F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31</a:t>
            </a:fld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2278832" y="1916832"/>
            <a:ext cx="7921625" cy="3993430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pPr algn="just"/>
            <a:r>
              <a:rPr lang="it-IT" altLang="it-IT" sz="2400" dirty="0"/>
              <a:t> </a:t>
            </a:r>
            <a:r>
              <a:rPr lang="it-IT" altLang="it-IT" sz="2400" u="sng" dirty="0"/>
              <a:t>La Legge n. 107/2015,</a:t>
            </a:r>
            <a:r>
              <a:rPr lang="it-IT" altLang="it-IT" sz="2400" dirty="0"/>
              <a:t> istituendo l’organico dell’autonomia, sostiene il ruolo centrale dei docenti, quali </a:t>
            </a:r>
            <a:r>
              <a:rPr lang="it-IT" altLang="it-IT" sz="2400" b="1" dirty="0"/>
              <a:t>esecutori del Piano Triennale dell’Offerta Formativa.</a:t>
            </a:r>
          </a:p>
          <a:p>
            <a:pPr algn="just">
              <a:buFontTx/>
              <a:buNone/>
            </a:pPr>
            <a:endParaRPr lang="it-IT" altLang="it-IT" sz="2400" dirty="0"/>
          </a:p>
          <a:p>
            <a:pPr algn="just"/>
            <a:r>
              <a:rPr lang="it-IT" altLang="it-IT" sz="2400" i="1" dirty="0"/>
              <a:t>I docenti dell’organico dell’autonomia concorrono alla realizzazione del piano triennale dell’offerta formativa con </a:t>
            </a:r>
            <a:r>
              <a:rPr lang="it-IT" altLang="it-IT" sz="2400" b="1" i="1" dirty="0"/>
              <a:t>attività di insegnamento, di potenziamento, di sostegno, di organizzazione, di progettazione, di coordinamento</a:t>
            </a:r>
            <a:r>
              <a:rPr lang="it-IT" altLang="it-IT" sz="2400" dirty="0"/>
              <a:t> (comma 5).</a:t>
            </a:r>
          </a:p>
          <a:p>
            <a:pPr algn="just"/>
            <a:endParaRPr lang="it-IT" altLang="it-IT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87488" y="-117325"/>
            <a:ext cx="36788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La legge n. 107/2015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78928" y="747711"/>
            <a:ext cx="3450272" cy="151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87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7" grpI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isultati immagini per decreto ministeria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1268760"/>
            <a:ext cx="8028384" cy="5144720"/>
          </a:xfrm>
          <a:prstGeom prst="rect">
            <a:avLst/>
          </a:prstGeom>
          <a:noFill/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487488" y="1600201"/>
            <a:ext cx="5554960" cy="1900808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/>
              <a:t>Articolo 4 </a:t>
            </a:r>
          </a:p>
          <a:p>
            <a:pPr marL="0">
              <a:spcBef>
                <a:spcPts val="0"/>
              </a:spcBef>
              <a:buNone/>
            </a:pPr>
            <a:r>
              <a:rPr lang="it-IT" dirty="0"/>
              <a:t> </a:t>
            </a:r>
            <a:r>
              <a:rPr lang="it-IT" sz="2400" i="1" dirty="0"/>
              <a:t>(Criteri per la valutazione del personale docente  in periodo di formazione e di prova)</a:t>
            </a:r>
          </a:p>
          <a:p>
            <a:pPr>
              <a:buNone/>
            </a:pPr>
            <a:endParaRPr lang="it-IT" sz="2600" i="1" dirty="0"/>
          </a:p>
          <a:p>
            <a:pPr algn="just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87488" y="-117325"/>
            <a:ext cx="36788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/>
              <a:t>Il D.M. n. 850/2015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02728" y="747711"/>
            <a:ext cx="3450272" cy="151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23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83632" y="2032250"/>
            <a:ext cx="6696744" cy="2836911"/>
          </a:xfrm>
        </p:spPr>
        <p:txBody>
          <a:bodyPr>
            <a:normAutofit/>
          </a:bodyPr>
          <a:lstStyle/>
          <a:p>
            <a:pPr marL="0" indent="-514350" algn="just">
              <a:spcBef>
                <a:spcPts val="0"/>
              </a:spcBef>
              <a:buNone/>
              <a:defRPr/>
            </a:pPr>
            <a:r>
              <a:rPr lang="it-IT" dirty="0"/>
              <a:t> 1. </a:t>
            </a:r>
            <a:r>
              <a:rPr lang="it-IT" b="1" dirty="0"/>
              <a:t>Corretto possesso ed esercizio delle competenze culturali, disciplinari, didattiche e metodologiche </a:t>
            </a:r>
            <a:r>
              <a:rPr lang="it-IT" dirty="0"/>
              <a:t>con riferimento ai nuclei fondanti dei saperi, ai traguardi di competenza e agli obiettivi di apprendimento previsti dagli ordinamenti vigenti.</a:t>
            </a:r>
          </a:p>
          <a:p>
            <a:pPr algn="just">
              <a:buNone/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2063552" y="260648"/>
            <a:ext cx="3672408" cy="1224136"/>
          </a:xfrm>
          <a:prstGeom prst="roundRect">
            <a:avLst/>
          </a:prstGeom>
          <a:solidFill>
            <a:srgbClr val="D1F5F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dimensione culturale</a:t>
            </a:r>
          </a:p>
          <a:p>
            <a:r>
              <a:rPr lang="it-IT" sz="2000" b="1" dirty="0">
                <a:solidFill>
                  <a:schemeClr val="tx1"/>
                </a:solidFill>
              </a:rPr>
              <a:t>generale</a:t>
            </a:r>
          </a:p>
        </p:txBody>
      </p:sp>
      <p:pic>
        <p:nvPicPr>
          <p:cNvPr id="46082" name="Picture 2" descr="Risultati immagini per lib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56" y="404664"/>
            <a:ext cx="1152128" cy="1152128"/>
          </a:xfrm>
          <a:prstGeom prst="rect">
            <a:avLst/>
          </a:prstGeom>
          <a:noFill/>
        </p:spPr>
      </p:pic>
      <p:sp>
        <p:nvSpPr>
          <p:cNvPr id="10" name="Rettangolo arrotondato 9"/>
          <p:cNvSpPr/>
          <p:nvPr/>
        </p:nvSpPr>
        <p:spPr>
          <a:xfrm>
            <a:off x="5807968" y="4797152"/>
            <a:ext cx="3672408" cy="1224136"/>
          </a:xfrm>
          <a:prstGeom prst="round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dimensione metodologica </a:t>
            </a:r>
          </a:p>
        </p:txBody>
      </p:sp>
      <p:pic>
        <p:nvPicPr>
          <p:cNvPr id="11" name="Picture 7" descr="laborato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312" y="5445224"/>
            <a:ext cx="1259632" cy="85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>
          <a:xfrm>
            <a:off x="6600056" y="413048"/>
            <a:ext cx="3672408" cy="1224136"/>
          </a:xfrm>
          <a:prstGeom prst="roundRect">
            <a:avLst/>
          </a:prstGeom>
          <a:solidFill>
            <a:srgbClr val="E8FA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dimensione culturale </a:t>
            </a:r>
          </a:p>
          <a:p>
            <a:r>
              <a:rPr lang="it-IT" sz="2000" b="1" dirty="0">
                <a:solidFill>
                  <a:schemeClr val="tx1"/>
                </a:solidFill>
              </a:rPr>
              <a:t>specifica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1631504" y="5301208"/>
            <a:ext cx="3672408" cy="1224136"/>
          </a:xfrm>
          <a:prstGeom prst="roundRect">
            <a:avLst/>
          </a:prstGeom>
          <a:solidFill>
            <a:srgbClr val="B0FED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dimensione didattica </a:t>
            </a:r>
          </a:p>
        </p:txBody>
      </p:sp>
      <p:pic>
        <p:nvPicPr>
          <p:cNvPr id="46084" name="Picture 4" descr="Risultati immagini per scrivere la programmazione didattic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3712" y="6281616"/>
            <a:ext cx="2142406" cy="603769"/>
          </a:xfrm>
          <a:prstGeom prst="rect">
            <a:avLst/>
          </a:prstGeom>
          <a:noFill/>
        </p:spPr>
      </p:pic>
      <p:pic>
        <p:nvPicPr>
          <p:cNvPr id="46086" name="Picture 6" descr="Risultati immagini per libri di stori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0336" y="1052736"/>
            <a:ext cx="1279618" cy="831752"/>
          </a:xfrm>
          <a:prstGeom prst="rect">
            <a:avLst/>
          </a:prstGeom>
          <a:noFill/>
        </p:spPr>
      </p:pic>
      <p:sp>
        <p:nvSpPr>
          <p:cNvPr id="14" name="Freccia in giù 13"/>
          <p:cNvSpPr/>
          <p:nvPr/>
        </p:nvSpPr>
        <p:spPr>
          <a:xfrm>
            <a:off x="2711624" y="5085184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in giù 14"/>
          <p:cNvSpPr/>
          <p:nvPr/>
        </p:nvSpPr>
        <p:spPr>
          <a:xfrm>
            <a:off x="7176120" y="4509120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reccia in giù 15"/>
          <p:cNvSpPr/>
          <p:nvPr/>
        </p:nvSpPr>
        <p:spPr>
          <a:xfrm rot="10800000">
            <a:off x="3215680" y="1412776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Freccia in giù 16"/>
          <p:cNvSpPr/>
          <p:nvPr/>
        </p:nvSpPr>
        <p:spPr>
          <a:xfrm rot="10800000">
            <a:off x="7536160" y="1556792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1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063552" y="3140968"/>
            <a:ext cx="2880320" cy="3456384"/>
          </a:xfrm>
          <a:prstGeom prst="roundRect">
            <a:avLst/>
          </a:prstGeom>
          <a:solidFill>
            <a:srgbClr val="E8FA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L’area  </a:t>
            </a:r>
            <a:r>
              <a:rPr lang="it-IT" b="1" dirty="0">
                <a:solidFill>
                  <a:schemeClr val="tx1"/>
                </a:solidFill>
              </a:rPr>
              <a:t>relazionale è  fondata sulla capacità di porsi in ascolto degli altri, riconoscendone </a:t>
            </a:r>
            <a:r>
              <a:rPr lang="it-IT" dirty="0">
                <a:solidFill>
                  <a:schemeClr val="tx1"/>
                </a:solidFill>
              </a:rPr>
              <a:t>bisogni, di dialogare instaurando un clima positivo nella promozione di apprendimenti, di collaborare con i colleghi e aprirsi al mondo esterno alla scuola.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5015880" y="3212976"/>
            <a:ext cx="2664296" cy="3456384"/>
          </a:xfrm>
          <a:prstGeom prst="roundRect">
            <a:avLst/>
          </a:prstGeom>
          <a:solidFill>
            <a:srgbClr val="B0FED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L’area organizzativa è incentrata sulla capacità di strutturate adeguatamente il setting formativo, i contesti, assicurando contributi personali al sistema-scuola.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8760296" y="2852936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810000" y="1412777"/>
            <a:ext cx="5310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2. Corretto possesso ed esercizio delle competenze relazionali, organizzative e gestionali</a:t>
            </a:r>
            <a:r>
              <a:rPr lang="it-IT" sz="2800" dirty="0"/>
              <a:t>.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7752184" y="3356992"/>
            <a:ext cx="2627784" cy="3096344"/>
          </a:xfrm>
          <a:prstGeom prst="roundRect">
            <a:avLst/>
          </a:prstGeom>
          <a:solidFill>
            <a:srgbClr val="A3E7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L’area gestionale è incentrata sulla capacità di gestire le risorse disponibili </a:t>
            </a:r>
            <a:r>
              <a:rPr lang="it-IT" dirty="0">
                <a:solidFill>
                  <a:schemeClr val="tx1"/>
                </a:solidFill>
              </a:rPr>
              <a:t>(spazio, tempo, strumenti, collaborazioni) per raggiungere gli obiettivi predefiniti.</a:t>
            </a:r>
          </a:p>
        </p:txBody>
      </p:sp>
      <p:sp>
        <p:nvSpPr>
          <p:cNvPr id="13" name="Freccia in giù 12"/>
          <p:cNvSpPr/>
          <p:nvPr/>
        </p:nvSpPr>
        <p:spPr>
          <a:xfrm>
            <a:off x="6240016" y="2852936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1631504" y="116632"/>
            <a:ext cx="3672408" cy="1224136"/>
          </a:xfrm>
          <a:prstGeom prst="roundRect">
            <a:avLst/>
          </a:prstGeom>
          <a:solidFill>
            <a:srgbClr val="E8FA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dimensione trasversale</a:t>
            </a:r>
          </a:p>
        </p:txBody>
      </p:sp>
      <p:pic>
        <p:nvPicPr>
          <p:cNvPr id="15" name="Picture 4" descr="Team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22248"/>
            <a:ext cx="1728192" cy="1318521"/>
          </a:xfrm>
          <a:prstGeom prst="rect">
            <a:avLst/>
          </a:prstGeom>
          <a:noFill/>
        </p:spPr>
      </p:pic>
      <p:sp>
        <p:nvSpPr>
          <p:cNvPr id="16" name="Freccia in giù 15"/>
          <p:cNvSpPr/>
          <p:nvPr/>
        </p:nvSpPr>
        <p:spPr>
          <a:xfrm>
            <a:off x="3215680" y="2852936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Freccia in giù 16"/>
          <p:cNvSpPr/>
          <p:nvPr/>
        </p:nvSpPr>
        <p:spPr>
          <a:xfrm rot="10800000">
            <a:off x="2855640" y="1196752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575702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83632" y="2392290"/>
            <a:ext cx="6696744" cy="1900807"/>
          </a:xfrm>
        </p:spPr>
        <p:txBody>
          <a:bodyPr>
            <a:normAutofit/>
          </a:bodyPr>
          <a:lstStyle/>
          <a:p>
            <a:pPr marL="0" indent="-514350" algn="just">
              <a:spcBef>
                <a:spcPts val="0"/>
              </a:spcBef>
              <a:buNone/>
              <a:defRPr/>
            </a:pPr>
            <a:r>
              <a:rPr lang="it-IT" dirty="0"/>
              <a:t> 3. </a:t>
            </a:r>
            <a:r>
              <a:rPr lang="it-IT" b="1" dirty="0"/>
              <a:t>Osservanza dei doveri connessi con lo status di dipendente pubblico </a:t>
            </a:r>
            <a:r>
              <a:rPr lang="it-IT" dirty="0"/>
              <a:t>e inerenti la funzione docente.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2063552" y="260648"/>
            <a:ext cx="3672408" cy="1224136"/>
          </a:xfrm>
          <a:prstGeom prst="roundRect">
            <a:avLst/>
          </a:prstGeom>
          <a:solidFill>
            <a:srgbClr val="E8FA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dimensione giuridica 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919536" y="4293096"/>
            <a:ext cx="3672408" cy="1224136"/>
          </a:xfrm>
          <a:prstGeom prst="round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dimensione etica 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600056" y="413048"/>
            <a:ext cx="3672408" cy="1224136"/>
          </a:xfrm>
          <a:prstGeom prst="roundRect">
            <a:avLst/>
          </a:prstGeom>
          <a:solidFill>
            <a:srgbClr val="D1F5F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dimensione contrattuale</a:t>
            </a:r>
          </a:p>
        </p:txBody>
      </p:sp>
      <p:pic>
        <p:nvPicPr>
          <p:cNvPr id="82946" name="Picture 2" descr="Risultati immagini per legge e dirit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908721"/>
            <a:ext cx="1569678" cy="1047403"/>
          </a:xfrm>
          <a:prstGeom prst="rect">
            <a:avLst/>
          </a:prstGeom>
          <a:noFill/>
        </p:spPr>
      </p:pic>
      <p:sp>
        <p:nvSpPr>
          <p:cNvPr id="14" name="Rettangolo arrotondato 13"/>
          <p:cNvSpPr/>
          <p:nvPr/>
        </p:nvSpPr>
        <p:spPr>
          <a:xfrm>
            <a:off x="6384032" y="5165576"/>
            <a:ext cx="3672408" cy="1224136"/>
          </a:xfrm>
          <a:prstGeom prst="roundRect">
            <a:avLst/>
          </a:prstGeom>
          <a:solidFill>
            <a:srgbClr val="B0FED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dimensione comportamentale </a:t>
            </a:r>
          </a:p>
        </p:txBody>
      </p:sp>
      <p:pic>
        <p:nvPicPr>
          <p:cNvPr id="82948" name="Picture 4" descr="Risultati immagini per contratto scuol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0296" y="1268760"/>
            <a:ext cx="1566342" cy="864096"/>
          </a:xfrm>
          <a:prstGeom prst="rect">
            <a:avLst/>
          </a:prstGeom>
          <a:noFill/>
        </p:spPr>
      </p:pic>
      <p:pic>
        <p:nvPicPr>
          <p:cNvPr id="82950" name="Picture 6" descr="Risultati immagini per etic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3793" y="4437113"/>
            <a:ext cx="1402451" cy="1439069"/>
          </a:xfrm>
          <a:prstGeom prst="rect">
            <a:avLst/>
          </a:prstGeom>
          <a:noFill/>
        </p:spPr>
      </p:pic>
      <p:pic>
        <p:nvPicPr>
          <p:cNvPr id="82952" name="Picture 8" descr="Risultati immagini per comportament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4272" y="4797152"/>
            <a:ext cx="1440160" cy="862291"/>
          </a:xfrm>
          <a:prstGeom prst="rect">
            <a:avLst/>
          </a:prstGeom>
          <a:noFill/>
        </p:spPr>
      </p:pic>
      <p:sp>
        <p:nvSpPr>
          <p:cNvPr id="11" name="Freccia in giù 10"/>
          <p:cNvSpPr/>
          <p:nvPr/>
        </p:nvSpPr>
        <p:spPr>
          <a:xfrm rot="10800000">
            <a:off x="3215680" y="1412776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reccia in giù 12"/>
          <p:cNvSpPr/>
          <p:nvPr/>
        </p:nvSpPr>
        <p:spPr>
          <a:xfrm rot="10800000">
            <a:off x="7464152" y="1484784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in giù 14"/>
          <p:cNvSpPr/>
          <p:nvPr/>
        </p:nvSpPr>
        <p:spPr>
          <a:xfrm>
            <a:off x="7680176" y="4941168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reccia in giù 15"/>
          <p:cNvSpPr/>
          <p:nvPr/>
        </p:nvSpPr>
        <p:spPr>
          <a:xfrm>
            <a:off x="2855640" y="4077072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74838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3810000" y="1467942"/>
            <a:ext cx="5310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4. Partecipazione alle attività formative e  raggiungimento degli obiettivi </a:t>
            </a:r>
            <a:r>
              <a:rPr lang="it-IT" sz="2800" dirty="0"/>
              <a:t> dalle stesse previsti.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4295800" y="3068960"/>
            <a:ext cx="3384376" cy="3456384"/>
          </a:xfrm>
          <a:prstGeom prst="roundRect">
            <a:avLst/>
          </a:prstGeom>
          <a:solidFill>
            <a:srgbClr val="E8FA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L’area  </a:t>
            </a:r>
            <a:r>
              <a:rPr lang="it-IT" b="1" dirty="0">
                <a:solidFill>
                  <a:schemeClr val="tx1"/>
                </a:solidFill>
              </a:rPr>
              <a:t>riflessiva, comprende la consapevolezza e la capacità di autocritica e di autovalutazione, </a:t>
            </a:r>
            <a:r>
              <a:rPr lang="it-IT" dirty="0">
                <a:solidFill>
                  <a:schemeClr val="tx1"/>
                </a:solidFill>
              </a:rPr>
              <a:t>attraverso un approccio che consenta ad ogni docenti di riorganizzare continuamente le proprie esperienze, nella prospettiva dello sviluppo professionale continuo (dovere di miglioramento).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9" name="Immagine 6" descr="https://encrypted-tbn3.gstatic.com/images?q=tbn:ANd9GcTIZuMRPsyeh7YahLkFOqHw6n_CPXqD7pO70FhkyGDVt7iVvh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5157193"/>
            <a:ext cx="2915816" cy="106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arrotondato 20"/>
          <p:cNvSpPr/>
          <p:nvPr/>
        </p:nvSpPr>
        <p:spPr>
          <a:xfrm>
            <a:off x="1631504" y="116632"/>
            <a:ext cx="3672408" cy="1224136"/>
          </a:xfrm>
          <a:prstGeom prst="roundRect">
            <a:avLst/>
          </a:prstGeom>
          <a:solidFill>
            <a:srgbClr val="D1F5F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dimensione riflessiva</a:t>
            </a:r>
          </a:p>
        </p:txBody>
      </p:sp>
      <p:pic>
        <p:nvPicPr>
          <p:cNvPr id="22" name="Picture 2" descr="http://www.metronews.it/sites/default/files/articolo/2015/09/27/formazione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188640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in giù 6"/>
          <p:cNvSpPr/>
          <p:nvPr/>
        </p:nvSpPr>
        <p:spPr>
          <a:xfrm>
            <a:off x="5663952" y="2852936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 rot="10800000">
            <a:off x="2711624" y="1196752"/>
            <a:ext cx="576064" cy="43204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0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62680" y="1905708"/>
            <a:ext cx="8822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CONCLUSIONE DEL PERCORSO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0" y="3796030"/>
            <a:ext cx="2715949" cy="257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Visualizza immagine di 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730035"/>
            <a:ext cx="2072005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79551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>
          <a:xfrm>
            <a:off x="777240" y="3086586"/>
            <a:ext cx="10820400" cy="4536381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None/>
            </a:pPr>
            <a:r>
              <a:rPr lang="it-IT" dirty="0"/>
              <a:t> </a:t>
            </a:r>
          </a:p>
          <a:p>
            <a:pPr algn="just">
              <a:lnSpc>
                <a:spcPct val="120000"/>
              </a:lnSpc>
            </a:pPr>
            <a:r>
              <a:rPr lang="it-IT" sz="3000" dirty="0"/>
              <a:t>  </a:t>
            </a:r>
            <a:r>
              <a:rPr lang="it-IT" dirty="0"/>
              <a:t>Al termine dell’anno di formazione e prova, nel periodo intercorrente tra il termine delle attività didattiche - compresi gli esami di qualifica e di Stato - e la conclusione dell’anno scolastico, il Comitato di valutazione dei docenti è convocato dal Dirigente Scolastico per </a:t>
            </a:r>
            <a:r>
              <a:rPr lang="it-IT" b="1" dirty="0"/>
              <a:t>procedere all’espressione del parere sul superamento </a:t>
            </a:r>
            <a:r>
              <a:rPr lang="it-IT" dirty="0"/>
              <a:t>del periodo di formazione e di prova dei docenti neoassunti.</a:t>
            </a:r>
          </a:p>
          <a:p>
            <a:pPr algn="just">
              <a:buFont typeface="Arial" pitchFamily="34" charset="0"/>
              <a:buNone/>
            </a:pPr>
            <a:endParaRPr lang="it-IT" sz="2400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981200" y="6351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/>
              <a:t>La  discussione sull’esperienza realizzata</a:t>
            </a:r>
          </a:p>
        </p:txBody>
      </p:sp>
      <p:pic>
        <p:nvPicPr>
          <p:cNvPr id="71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7" y="1475312"/>
            <a:ext cx="3458845" cy="191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28176" y="884871"/>
            <a:ext cx="7368223" cy="1362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539707"/>
      </p:ext>
    </p:extLst>
  </p:cSld>
  <p:clrMapOvr>
    <a:masterClrMapping/>
  </p:clrMapOvr>
  <p:transition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6750" y="1354933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/>
              <a:t>La discussione</a:t>
            </a:r>
          </a:p>
          <a:p>
            <a:pPr marL="0" indent="0">
              <a:buNone/>
            </a:pPr>
            <a:r>
              <a:rPr lang="it-IT" dirty="0"/>
              <a:t>prende avvio dalla presentazione delle attività di insegnamento e formazione e della relativa documentazione contenuta nel </a:t>
            </a:r>
            <a:r>
              <a:rPr lang="it-IT" b="1" i="1" dirty="0"/>
              <a:t>Dossier finale</a:t>
            </a:r>
            <a:r>
              <a:rPr lang="it-IT" dirty="0"/>
              <a:t>, utile per ricostruire il percorso d’insegnamento e per porre in evidenza i momenti più significativi che hanno contribuito allo sviluppo/potenziamento di competenze professionali.</a:t>
            </a:r>
          </a:p>
          <a:p>
            <a:pPr marL="0" indent="0">
              <a:buNone/>
            </a:pPr>
            <a:r>
              <a:rPr lang="it-IT" dirty="0"/>
              <a:t>Il documento è trasmesso dal Dirigente Scolastico al Comitato almeno cinque giorni prima della data fissata per il colloquio.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981200" y="6351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/>
              <a:t>Il colloquio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39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981200" y="852328"/>
            <a:ext cx="2377440" cy="1209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947" y="4340225"/>
            <a:ext cx="26384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9565" y="395605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1" dirty="0"/>
              <a:t>La legge n. 107/2015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9565" y="2370137"/>
            <a:ext cx="10515600" cy="4351338"/>
          </a:xfrm>
        </p:spPr>
        <p:txBody>
          <a:bodyPr/>
          <a:lstStyle/>
          <a:p>
            <a:pPr algn="just">
              <a:defRPr/>
            </a:pPr>
            <a:r>
              <a:rPr lang="it-IT" dirty="0">
                <a:cs typeface="Times New Roman" pitchFamily="18" charset="0"/>
              </a:rPr>
              <a:t>La legge n. 107/2015  ha introdotto significativi cambiamenti in materia di </a:t>
            </a:r>
            <a:r>
              <a:rPr lang="it-IT" b="1" dirty="0">
                <a:cs typeface="Times New Roman" pitchFamily="18" charset="0"/>
              </a:rPr>
              <a:t>anno  di prova </a:t>
            </a:r>
            <a:r>
              <a:rPr lang="it-IT" dirty="0">
                <a:cs typeface="Times New Roman" pitchFamily="18" charset="0"/>
              </a:rPr>
              <a:t>e </a:t>
            </a:r>
            <a:r>
              <a:rPr lang="it-IT" b="1" dirty="0">
                <a:cs typeface="Times New Roman" pitchFamily="18" charset="0"/>
              </a:rPr>
              <a:t>di formazione</a:t>
            </a:r>
            <a:r>
              <a:rPr lang="it-IT" dirty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it-IT" dirty="0">
                <a:cs typeface="Times New Roman" pitchFamily="18" charset="0"/>
              </a:rPr>
              <a:t> I commi dal </a:t>
            </a:r>
            <a:r>
              <a:rPr lang="it-IT" b="1" dirty="0">
                <a:cs typeface="Times New Roman" pitchFamily="18" charset="0"/>
              </a:rPr>
              <a:t>115 al 120</a:t>
            </a:r>
            <a:r>
              <a:rPr lang="it-IT" dirty="0">
                <a:cs typeface="Times New Roman" pitchFamily="18" charset="0"/>
              </a:rPr>
              <a:t> trattano la materia, specificando che, dopo la nomina in ruolo, il personale docente effettua un anno di formazione e prova ai fini della conferma in ruolo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pic>
        <p:nvPicPr>
          <p:cNvPr id="5" name="Picture 7" descr="http://www.gildains.it/public/news/default/217/2332IMG4772-9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20" y="230191"/>
            <a:ext cx="1908175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27760" y="1264920"/>
            <a:ext cx="3307080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3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Il docente </a:t>
            </a:r>
            <a:r>
              <a:rPr lang="it-IT" b="1" i="1" dirty="0">
                <a:solidFill>
                  <a:srgbClr val="0000FF"/>
                </a:solidFill>
              </a:rPr>
              <a:t>tutor</a:t>
            </a:r>
          </a:p>
          <a:p>
            <a:r>
              <a:rPr lang="it-IT" dirty="0"/>
              <a:t>presenta le </a:t>
            </a:r>
            <a:r>
              <a:rPr lang="it-IT" b="1" dirty="0"/>
              <a:t>risultanze emergenti dall’istruttoria </a:t>
            </a:r>
            <a:r>
              <a:rPr lang="it-IT" dirty="0"/>
              <a:t>compiuta in merito alle attività formative realizzate  e alle esperienze di insegnamento e partecipazione alla vita della scuola del docente neo-assunto.</a:t>
            </a:r>
          </a:p>
          <a:p>
            <a:r>
              <a:rPr lang="it-IT" dirty="0"/>
              <a:t> </a:t>
            </a:r>
            <a:r>
              <a:rPr lang="it-IT" b="1" dirty="0">
                <a:solidFill>
                  <a:srgbClr val="0000FF"/>
                </a:solidFill>
              </a:rPr>
              <a:t>Il Dirigente scolastico</a:t>
            </a:r>
          </a:p>
          <a:p>
            <a:r>
              <a:rPr lang="it-IT" dirty="0"/>
              <a:t> presenta una </a:t>
            </a:r>
            <a:r>
              <a:rPr lang="it-IT" b="1" dirty="0"/>
              <a:t>relazione per ogni docente</a:t>
            </a:r>
            <a:r>
              <a:rPr lang="it-IT" dirty="0"/>
              <a:t>, comprensiva della documentazione delle attività di formazione, delle </a:t>
            </a:r>
            <a:r>
              <a:rPr lang="it-IT" b="1" dirty="0"/>
              <a:t>attività  di </a:t>
            </a:r>
            <a:r>
              <a:rPr lang="it-IT" b="1" i="1" dirty="0"/>
              <a:t>tutoring</a:t>
            </a:r>
            <a:r>
              <a:rPr lang="it-IT" i="1" dirty="0"/>
              <a:t>, della </a:t>
            </a:r>
            <a:r>
              <a:rPr lang="it-IT" b="1" i="1" dirty="0"/>
              <a:t>visita didattica </a:t>
            </a:r>
            <a:r>
              <a:rPr lang="it-IT" i="1" dirty="0"/>
              <a:t>effettuata e di </a:t>
            </a:r>
            <a:r>
              <a:rPr lang="it-IT" dirty="0"/>
              <a:t>ogni altro elemento informativo o evidenza utile all’espressione del parere.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981200" y="6351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/>
              <a:t>Istruttoria del tutor e relazione del DS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40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981200" y="852328"/>
            <a:ext cx="6873240" cy="123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0346390"/>
      </p:ext>
    </p:extLst>
  </p:cSld>
  <p:clrMapOvr>
    <a:masterClrMapping/>
  </p:clrMapOvr>
  <p:transition>
    <p:pull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41</a:t>
            </a:fld>
            <a:endParaRPr lang="it-IT" dirty="0"/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>
          <a:xfrm>
            <a:off x="4057650" y="1349115"/>
            <a:ext cx="7886700" cy="4827848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it-IT" dirty="0"/>
              <a:t> Il Comitato di valutazione è  tenuto ad esprimere un parere motivato sulla padronanza degli standard professionali, tenendo conto dei citati criteri indicati dal DM 850/2015:</a:t>
            </a:r>
          </a:p>
          <a:p>
            <a:pPr>
              <a:buFont typeface="Arial" pitchFamily="34" charset="0"/>
              <a:buNone/>
            </a:pPr>
            <a:r>
              <a:rPr lang="it-IT" dirty="0"/>
              <a:t>                        </a:t>
            </a:r>
            <a:endParaRPr lang="it-IT" sz="2400" dirty="0"/>
          </a:p>
          <a:p>
            <a:pPr>
              <a:buFont typeface="Arial" pitchFamily="34" charset="0"/>
              <a:buNone/>
            </a:pPr>
            <a:r>
              <a:rPr lang="it-IT" sz="2400" dirty="0"/>
              <a:t>                           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541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/>
              <a:t>Il parere del Comitato di valutazione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057650" y="3402454"/>
            <a:ext cx="7886700" cy="3136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/>
              <a:t>il </a:t>
            </a:r>
            <a:r>
              <a:rPr lang="it-IT" sz="2200" b="1" dirty="0">
                <a:solidFill>
                  <a:srgbClr val="0000FF"/>
                </a:solidFill>
              </a:rPr>
              <a:t>corretto possesso ed esercizio delle competenze culturali, disciplinari, didattiche e metodologiche </a:t>
            </a:r>
            <a:r>
              <a:rPr lang="it-IT" sz="2200" dirty="0"/>
              <a:t>con riferimento ai nuclei fondanti dei saperi, ai traguardi di competenza e agli obiettivi di apprendimento previsti dagli ordinamenti vigenti;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/>
              <a:t>il </a:t>
            </a:r>
            <a:r>
              <a:rPr lang="it-IT" sz="2200" b="1" dirty="0">
                <a:solidFill>
                  <a:srgbClr val="3366FF"/>
                </a:solidFill>
              </a:rPr>
              <a:t>corretto possesso ed esercizio delle competenze relazionali, organizzative e gestionali</a:t>
            </a:r>
            <a:r>
              <a:rPr lang="it-IT" sz="2200" dirty="0"/>
              <a:t>;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/>
              <a:t>l’</a:t>
            </a:r>
            <a:r>
              <a:rPr lang="it-IT" sz="2200" b="1" dirty="0">
                <a:solidFill>
                  <a:srgbClr val="0033CC"/>
                </a:solidFill>
              </a:rPr>
              <a:t>osservanza dei doveri connessi con lo status di dipendente pubblico </a:t>
            </a:r>
            <a:r>
              <a:rPr lang="it-IT" sz="2200" dirty="0"/>
              <a:t>e inerenti la funzione docente;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/>
              <a:t>la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</a:rPr>
              <a:t>partecipazione alle attività formative e il raggiungimento degli obiettivi </a:t>
            </a:r>
            <a:r>
              <a:rPr lang="it-IT" sz="2200" dirty="0"/>
              <a:t> dalle stesse previsti.</a:t>
            </a:r>
          </a:p>
          <a:p>
            <a:pPr algn="just"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flipV="1">
            <a:off x="1541025" y="929640"/>
            <a:ext cx="6673335" cy="137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048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" y="2668401"/>
            <a:ext cx="2971800" cy="21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55835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In caso di giudizio sfavorevole, il Dirigente scolastico emette provvedimento motivato di </a:t>
            </a:r>
            <a:r>
              <a:rPr lang="it-IT" b="1" dirty="0">
                <a:solidFill>
                  <a:srgbClr val="FF0000"/>
                </a:solidFill>
              </a:rPr>
              <a:t>ripetizione, solo per una volta, del periodo di formazione e di prova</a:t>
            </a:r>
            <a:r>
              <a:rPr lang="it-IT" b="1" dirty="0"/>
              <a:t>. </a:t>
            </a:r>
          </a:p>
          <a:p>
            <a:pPr algn="just"/>
            <a:r>
              <a:rPr lang="it-IT" dirty="0"/>
              <a:t>Il provvedimento indicherà, altresì, gli </a:t>
            </a:r>
            <a:r>
              <a:rPr lang="it-IT" b="1" i="1" dirty="0"/>
              <a:t>elementi di criticità </a:t>
            </a:r>
            <a:r>
              <a:rPr lang="it-IT" dirty="0"/>
              <a:t>emersi ed individuerà le </a:t>
            </a:r>
            <a:r>
              <a:rPr lang="it-IT" b="1" i="1" dirty="0"/>
              <a:t>forme di supporto </a:t>
            </a:r>
            <a:r>
              <a:rPr lang="it-IT" dirty="0"/>
              <a:t>formativo e di verifica del conseguimento degli </a:t>
            </a:r>
            <a:r>
              <a:rPr lang="it-IT" i="1" dirty="0"/>
              <a:t>standard richiesti per la conferma in ruolo.</a:t>
            </a:r>
            <a:endParaRPr lang="it-IT" dirty="0"/>
          </a:p>
        </p:txBody>
      </p:sp>
      <p:sp>
        <p:nvSpPr>
          <p:cNvPr id="7170" name="AutoShape 2" descr="Risultati immagini per omino stop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172" name="AutoShape 4" descr="Risultati immagini per omino stop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541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/>
              <a:t>Giudizio sfavorevole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90" y="7939"/>
            <a:ext cx="1049311" cy="105011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42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541025" y="852328"/>
            <a:ext cx="3732015" cy="755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5396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34100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it-IT" dirty="0"/>
              <a:t>Nel corso del secondo periodo di formazione e di prova è </a:t>
            </a:r>
            <a:r>
              <a:rPr lang="it-IT" b="1" dirty="0"/>
              <a:t>obbligatoriamente disposta </a:t>
            </a:r>
            <a:r>
              <a:rPr lang="it-IT" dirty="0"/>
              <a:t>una </a:t>
            </a:r>
            <a:r>
              <a:rPr lang="it-IT" b="1" dirty="0"/>
              <a:t>verifica ispettiva</a:t>
            </a:r>
            <a:r>
              <a:rPr lang="it-IT" dirty="0"/>
              <a:t>  per l’assunzione di ogni utile elemento di valutazione dell’idoneità del docente. </a:t>
            </a:r>
          </a:p>
          <a:p>
            <a:pPr algn="just"/>
            <a:r>
              <a:rPr lang="it-IT" dirty="0"/>
              <a:t>La relazione, rilasciata dal Dirigente tecnico, è parte integrante della documentazione esaminata in seconda istanza dal Comitato al termine del secondo periodo di prova. </a:t>
            </a:r>
          </a:p>
        </p:txBody>
      </p:sp>
      <p:sp>
        <p:nvSpPr>
          <p:cNvPr id="6146" name="AutoShape 2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6148" name="AutoShape 4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541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/>
              <a:t>La verifica ispettiva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43</a:t>
            </a:fld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541025" y="852328"/>
            <a:ext cx="3732015" cy="755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0701"/>
      </p:ext>
    </p:extLst>
  </p:cSld>
  <p:clrMapOvr>
    <a:masterClrMapping/>
  </p:clrMapOvr>
  <p:transition>
    <p:pull dir="l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contenuto 2"/>
          <p:cNvSpPr>
            <a:spLocks noGrp="1"/>
          </p:cNvSpPr>
          <p:nvPr>
            <p:ph idx="1"/>
          </p:nvPr>
        </p:nvSpPr>
        <p:spPr>
          <a:xfrm>
            <a:off x="1703388" y="1844676"/>
            <a:ext cx="8640762" cy="4608513"/>
          </a:xfrm>
        </p:spPr>
        <p:txBody>
          <a:bodyPr>
            <a:normAutofit/>
          </a:bodyPr>
          <a:lstStyle/>
          <a:p>
            <a:r>
              <a:rPr lang="it-IT" sz="2400" dirty="0"/>
              <a:t>In caso di giudizio favorevole sul periodo di formazione e di prova, il Dirigente scolastico emette provvedimento motivato di conferma in ruolo per il docente neo-assunto.</a:t>
            </a:r>
          </a:p>
          <a:p>
            <a:pPr algn="just"/>
            <a:endParaRPr lang="it-IT" altLang="it-IT" sz="2400" dirty="0"/>
          </a:p>
          <a:p>
            <a:pPr algn="just"/>
            <a:endParaRPr lang="it-IT" altLang="it-IT" sz="2400" dirty="0"/>
          </a:p>
          <a:p>
            <a:pPr algn="just"/>
            <a:endParaRPr lang="it-IT" altLang="it-IT" sz="2400" dirty="0"/>
          </a:p>
          <a:p>
            <a:pPr algn="just"/>
            <a:endParaRPr lang="it-IT" altLang="it-IT" sz="2400" dirty="0"/>
          </a:p>
          <a:p>
            <a:pPr algn="just"/>
            <a:r>
              <a:rPr lang="it-IT" altLang="it-IT" sz="2400" dirty="0"/>
              <a:t>Compiuto l’anno di formazione, il personale docente consegue la </a:t>
            </a:r>
            <a:r>
              <a:rPr lang="it-IT" altLang="it-IT" sz="2400" b="1" dirty="0"/>
              <a:t>conferma in ruolo con decreto del Dirigente Scolastico</a:t>
            </a:r>
            <a:r>
              <a:rPr lang="it-IT" altLang="it-IT" sz="2400" dirty="0"/>
              <a:t>, tenuto conto del parere del Comitato per la valutazione del servizio.</a:t>
            </a:r>
          </a:p>
          <a:p>
            <a:pPr algn="just"/>
            <a:r>
              <a:rPr lang="it-IT" altLang="it-IT" sz="2400" b="1" dirty="0"/>
              <a:t>Il provvedimento è definitivo</a:t>
            </a:r>
            <a:r>
              <a:rPr lang="it-IT" altLang="it-IT" sz="2400" dirty="0"/>
              <a:t>. (art. 440 del D.L.vo n. 297/94).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58BC-4871-4968-93F4-5DB0A2575561}" type="slidenum">
              <a:rPr lang="it-IT" smtClean="0"/>
              <a:pPr>
                <a:defRPr/>
              </a:pPr>
              <a:t>44</a:t>
            </a:fld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5807968" y="2996952"/>
            <a:ext cx="4680520" cy="1800200"/>
          </a:xfrm>
          <a:prstGeom prst="roundRect">
            <a:avLst/>
          </a:prstGeom>
          <a:solidFill>
            <a:srgbClr val="EBFFEB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Il parere del Comitato è obbligatorio, </a:t>
            </a:r>
          </a:p>
          <a:p>
            <a:r>
              <a:rPr lang="it-IT" sz="2000" b="1" dirty="0">
                <a:solidFill>
                  <a:schemeClr val="tx1"/>
                </a:solidFill>
              </a:rPr>
              <a:t>ma non vincolante per il Dirigente Scolastico, che può</a:t>
            </a:r>
          </a:p>
          <a:p>
            <a:r>
              <a:rPr lang="it-IT" sz="2000" b="1" dirty="0">
                <a:solidFill>
                  <a:schemeClr val="tx1"/>
                </a:solidFill>
              </a:rPr>
              <a:t>discostarsene con atto motivato.</a:t>
            </a:r>
          </a:p>
          <a:p>
            <a:pPr algn="ctr"/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5015880" y="3501008"/>
            <a:ext cx="936104" cy="936104"/>
          </a:xfrm>
          <a:prstGeom prst="rightArrow">
            <a:avLst/>
          </a:prstGeom>
          <a:solidFill>
            <a:srgbClr val="00CC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541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/>
              <a:t>Superamento </a:t>
            </a:r>
            <a:br>
              <a:rPr lang="it-IT" sz="3600" b="1" dirty="0"/>
            </a:br>
            <a:r>
              <a:rPr lang="it-IT" sz="3600" b="1" dirty="0"/>
              <a:t>dell’anno di formazione e di prova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591" y="1"/>
            <a:ext cx="965357" cy="9085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541024" y="1195171"/>
            <a:ext cx="6155175" cy="145744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048041"/>
      </p:ext>
    </p:extLst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FB663-E585-4F1D-B72E-6B3D4C9B3CD7}" type="slidenum">
              <a:rPr lang="it-IT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21214" y="1052513"/>
            <a:ext cx="5507037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400" b="1" dirty="0">
                <a:latin typeface="+mn-lt"/>
              </a:rPr>
              <a:t>Decreto Ministeriale n. 850 del 27.10.2015</a:t>
            </a: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6743700" y="1844675"/>
            <a:ext cx="1219200" cy="3168650"/>
          </a:xfrm>
          <a:prstGeom prst="downArrow">
            <a:avLst>
              <a:gd name="adj1" fmla="val 50000"/>
              <a:gd name="adj2" fmla="val 24991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1558925" y="1989138"/>
            <a:ext cx="3816350" cy="30972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La formazione in ingresso costituisce l’inizio di un  </a:t>
            </a:r>
            <a:r>
              <a:rPr lang="it-IT" sz="1600" b="1" u="sng" dirty="0">
                <a:solidFill>
                  <a:schemeClr val="bg2">
                    <a:lumMod val="10000"/>
                  </a:schemeClr>
                </a:solidFill>
              </a:rPr>
              <a:t>progetto che copre tutto l’arco della vita professionale dei docenti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in servizio e un’importante occasione di </a:t>
            </a:r>
            <a:r>
              <a:rPr lang="it-IT" sz="1600" b="1" u="sng" dirty="0">
                <a:solidFill>
                  <a:schemeClr val="bg2">
                    <a:lumMod val="10000"/>
                  </a:schemeClr>
                </a:solidFill>
              </a:rPr>
              <a:t>scambio tra pari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per la costruzione di una comunità professionale consapevole della complessità del proprio ruolo istituzionale e capace di offrire risposte adeguate alle </a:t>
            </a:r>
            <a:r>
              <a:rPr lang="it-IT" sz="1600" b="1" u="sng" dirty="0">
                <a:solidFill>
                  <a:schemeClr val="bg2">
                    <a:lumMod val="10000"/>
                  </a:schemeClr>
                </a:solidFill>
              </a:rPr>
              <a:t>sfide formative della contemporaneità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/>
            <a:endParaRPr lang="it-IT" sz="1600" b="1" dirty="0">
              <a:solidFill>
                <a:srgbClr val="CC0000"/>
              </a:solidFill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727575" y="5013325"/>
            <a:ext cx="5257800" cy="1511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it-IT" sz="1400" i="1" dirty="0">
                <a:latin typeface="Times New Roman" pitchFamily="18" charset="0"/>
                <a:cs typeface="Times New Roman" pitchFamily="18" charset="0"/>
              </a:rPr>
              <a:t>Il decreto individua </a:t>
            </a:r>
            <a:r>
              <a:rPr lang="it-IT" altLang="it-IT" sz="1400" i="1" dirty="0">
                <a:latin typeface="Times New Roman" pitchFamily="18" charset="0"/>
                <a:cs typeface="Times New Roman" pitchFamily="18" charset="0"/>
              </a:rPr>
              <a:t>gli </a:t>
            </a:r>
            <a:r>
              <a:rPr lang="it-IT" altLang="it-IT" sz="1400" b="1" i="1" dirty="0">
                <a:latin typeface="Times New Roman" pitchFamily="18" charset="0"/>
                <a:cs typeface="Times New Roman" pitchFamily="18" charset="0"/>
              </a:rPr>
              <a:t>obiettivi</a:t>
            </a:r>
            <a:r>
              <a:rPr lang="it-IT" altLang="it-IT" sz="14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altLang="it-IT" sz="1400" i="1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it-IT" altLang="it-IT" sz="1400" b="1" i="1" dirty="0">
                <a:latin typeface="Times New Roman" pitchFamily="18" charset="0"/>
                <a:cs typeface="Times New Roman" pitchFamily="18" charset="0"/>
              </a:rPr>
              <a:t>modalità di valutazione del grado di raggiungimento </a:t>
            </a:r>
            <a:r>
              <a:rPr lang="it-IT" altLang="it-IT" sz="1400" i="1" dirty="0">
                <a:latin typeface="Times New Roman" pitchFamily="18" charset="0"/>
                <a:cs typeface="Times New Roman" pitchFamily="18" charset="0"/>
              </a:rPr>
              <a:t>degli stessi,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altLang="it-IT" sz="1400" i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it-IT" altLang="it-IT" sz="1400" b="1" i="1" dirty="0">
                <a:latin typeface="Times New Roman" pitchFamily="18" charset="0"/>
                <a:cs typeface="Times New Roman" pitchFamily="18" charset="0"/>
              </a:rPr>
              <a:t>attività formative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altLang="it-IT" sz="1400" i="1" dirty="0">
                <a:latin typeface="Times New Roman" pitchFamily="18" charset="0"/>
                <a:cs typeface="Times New Roman" pitchFamily="18" charset="0"/>
              </a:rPr>
              <a:t> e i  </a:t>
            </a:r>
            <a:r>
              <a:rPr lang="it-IT" altLang="it-IT" sz="1400" b="1" i="1" dirty="0">
                <a:latin typeface="Times New Roman" pitchFamily="18" charset="0"/>
                <a:cs typeface="Times New Roman" pitchFamily="18" charset="0"/>
              </a:rPr>
              <a:t>criteri per la valutazione</a:t>
            </a:r>
            <a:r>
              <a:rPr lang="it-IT" altLang="it-IT" sz="1400" i="1" dirty="0">
                <a:latin typeface="Times New Roman" pitchFamily="18" charset="0"/>
                <a:cs typeface="Times New Roman" pitchFamily="18" charset="0"/>
              </a:rPr>
              <a:t> del personale docente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altLang="it-IT" sz="1400" i="1" dirty="0">
                <a:latin typeface="Times New Roman" pitchFamily="18" charset="0"/>
                <a:cs typeface="Times New Roman" pitchFamily="18" charset="0"/>
              </a:rPr>
              <a:t> ed educativo in periodo di formazione e di prova</a:t>
            </a:r>
            <a:r>
              <a:rPr lang="it-IT" altLang="it-IT" sz="1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400" dirty="0"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64360" y="1886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altLang="it-IT" dirty="0"/>
              <a:t>La previsione contenuta nella </a:t>
            </a:r>
            <a:r>
              <a:rPr lang="it-IT" altLang="it-IT" b="1" dirty="0"/>
              <a:t>Legge n.107/2015 </a:t>
            </a:r>
            <a:r>
              <a:rPr lang="it-IT" altLang="it-IT" dirty="0"/>
              <a:t> trova attuazione con il 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942683" y="755317"/>
            <a:ext cx="864096" cy="307057"/>
          </a:xfrm>
          <a:prstGeom prst="downArrow">
            <a:avLst>
              <a:gd name="adj1" fmla="val 50000"/>
              <a:gd name="adj2" fmla="val 24991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 dirty="0"/>
          </a:p>
        </p:txBody>
      </p:sp>
      <p:pic>
        <p:nvPicPr>
          <p:cNvPr id="12" name="Picture 8" descr="http://1.bp.blogspot.com/-oWcF_tgP-UE/T29YXSx4xVI/AAAAAAAABJU/4CHOK9GJXAc/s1600/migliore-peggiore-meglio-peggio-grammatica-italian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51" y="5371630"/>
            <a:ext cx="196187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24" y="254391"/>
            <a:ext cx="1560122" cy="15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23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1847851" y="1439864"/>
            <a:ext cx="8569325" cy="5229225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it-IT" sz="2600" u="sng" dirty="0"/>
              <a:t>  </a:t>
            </a:r>
          </a:p>
          <a:p>
            <a:pPr algn="just">
              <a:buFontTx/>
              <a:buNone/>
              <a:defRPr/>
            </a:pPr>
            <a:r>
              <a:rPr lang="it-IT" sz="26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sz="4000" b="1" dirty="0">
                <a:solidFill>
                  <a:srgbClr val="015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it-IT" sz="4000" dirty="0">
                <a:solidFill>
                  <a:srgbClr val="00B050"/>
                </a:solidFill>
              </a:rPr>
              <a:t> </a:t>
            </a:r>
            <a:r>
              <a:rPr lang="it-IT" sz="2400" u="sng" dirty="0"/>
              <a:t>Stretta connessione tra periodo di prova e attività di formazione</a:t>
            </a:r>
            <a:r>
              <a:rPr lang="it-IT" sz="2400" dirty="0"/>
              <a:t>.</a:t>
            </a:r>
          </a:p>
          <a:p>
            <a:pPr algn="just">
              <a:defRPr/>
            </a:pPr>
            <a:r>
              <a:rPr lang="it-IT" altLang="it-IT" sz="2400" dirty="0"/>
              <a:t> I due percorsi (anno di prova – anno di formazione) si integrano ed è necessario il </a:t>
            </a:r>
            <a:r>
              <a:rPr lang="it-IT" altLang="it-IT" sz="2400" b="1" dirty="0"/>
              <a:t>superamento di entrambi ai fini della conferma in ruolo.</a:t>
            </a:r>
          </a:p>
          <a:p>
            <a:pPr algn="just">
              <a:spcBef>
                <a:spcPct val="0"/>
              </a:spcBef>
              <a:defRPr/>
            </a:pPr>
            <a:r>
              <a:rPr lang="it-IT" sz="2400" dirty="0"/>
              <a:t> In qualunque caso, la </a:t>
            </a:r>
            <a:r>
              <a:rPr lang="it-IT" b="1" dirty="0">
                <a:solidFill>
                  <a:srgbClr val="0156FF"/>
                </a:solidFill>
              </a:rPr>
              <a:t>ripetizione del periodo di prova comporta la partecipazione alle connesse attività di formazione</a:t>
            </a:r>
            <a:r>
              <a:rPr lang="it-IT" sz="2400" dirty="0"/>
              <a:t>, che sono da considerarsi parte integrante dello stesso servizio di prova.</a:t>
            </a:r>
          </a:p>
          <a:p>
            <a:pPr>
              <a:spcBef>
                <a:spcPct val="0"/>
              </a:spcBef>
              <a:defRPr/>
            </a:pPr>
            <a:endParaRPr lang="it-IT" altLang="it-IT" sz="2400" dirty="0"/>
          </a:p>
          <a:p>
            <a:pPr algn="just">
              <a:defRPr/>
            </a:pPr>
            <a:endParaRPr lang="it-IT" altLang="it-IT" dirty="0"/>
          </a:p>
        </p:txBody>
      </p:sp>
      <p:sp>
        <p:nvSpPr>
          <p:cNvPr id="3" name="Rettangolo 2"/>
          <p:cNvSpPr/>
          <p:nvPr/>
        </p:nvSpPr>
        <p:spPr>
          <a:xfrm>
            <a:off x="1408428" y="579567"/>
            <a:ext cx="3992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latin typeface="+mj-lt"/>
              </a:rPr>
              <a:t>Elementi caratterizzanti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170620"/>
            <a:ext cx="2042160" cy="1531621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 rot="21428256">
            <a:off x="7953888" y="349799"/>
            <a:ext cx="956334" cy="7407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Formazione e Prova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408428" y="1088142"/>
            <a:ext cx="3879852" cy="192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69382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contenuto 2"/>
          <p:cNvSpPr>
            <a:spLocks noGrp="1"/>
          </p:cNvSpPr>
          <p:nvPr>
            <p:ph idx="1"/>
          </p:nvPr>
        </p:nvSpPr>
        <p:spPr>
          <a:xfrm>
            <a:off x="1847851" y="1844824"/>
            <a:ext cx="8569325" cy="4824264"/>
          </a:xfrm>
        </p:spPr>
        <p:txBody>
          <a:bodyPr/>
          <a:lstStyle/>
          <a:p>
            <a:pPr algn="just">
              <a:defRPr/>
            </a:pPr>
            <a:endParaRPr lang="it-IT" u="sng" dirty="0"/>
          </a:p>
          <a:p>
            <a:pPr algn="just">
              <a:buFontTx/>
              <a:buNone/>
              <a:defRPr/>
            </a:pPr>
            <a:r>
              <a:rPr lang="it-IT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>
                <a:solidFill>
                  <a:srgbClr val="015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sz="2400" dirty="0"/>
              <a:t>.  </a:t>
            </a:r>
            <a:r>
              <a:rPr lang="it-IT" dirty="0"/>
              <a:t>R</a:t>
            </a:r>
            <a:r>
              <a:rPr lang="it-IT" u="sng" dirty="0"/>
              <a:t>uolo del Tutor della sede di servizio del docente neoassunto.</a:t>
            </a:r>
          </a:p>
          <a:p>
            <a:pPr algn="just">
              <a:defRPr/>
            </a:pPr>
            <a:r>
              <a:rPr lang="it-IT" dirty="0"/>
              <a:t>Il docente – tutor  svolge </a:t>
            </a:r>
            <a:r>
              <a:rPr lang="it-IT" b="1" dirty="0">
                <a:solidFill>
                  <a:srgbClr val="0156FF"/>
                </a:solidFill>
              </a:rPr>
              <a:t>funzioni di </a:t>
            </a:r>
          </a:p>
          <a:p>
            <a:pPr algn="just">
              <a:defRPr/>
            </a:pPr>
            <a:r>
              <a:rPr lang="it-IT" b="1" dirty="0">
                <a:solidFill>
                  <a:srgbClr val="0156FF"/>
                </a:solidFill>
              </a:rPr>
              <a:t>accompagnamento</a:t>
            </a:r>
            <a:r>
              <a:rPr lang="it-IT" dirty="0">
                <a:solidFill>
                  <a:srgbClr val="0156FF"/>
                </a:solidFill>
              </a:rPr>
              <a:t>, </a:t>
            </a:r>
          </a:p>
          <a:p>
            <a:pPr algn="just">
              <a:defRPr/>
            </a:pPr>
            <a:r>
              <a:rPr lang="it-IT" b="1" dirty="0">
                <a:solidFill>
                  <a:srgbClr val="0156FF"/>
                </a:solidFill>
              </a:rPr>
              <a:t>consulenza</a:t>
            </a:r>
            <a:r>
              <a:rPr lang="it-IT" dirty="0">
                <a:solidFill>
                  <a:srgbClr val="0156FF"/>
                </a:solidFill>
              </a:rPr>
              <a:t>,</a:t>
            </a:r>
          </a:p>
          <a:p>
            <a:pPr algn="just">
              <a:defRPr/>
            </a:pPr>
            <a:r>
              <a:rPr lang="it-IT" dirty="0">
                <a:solidFill>
                  <a:srgbClr val="0156FF"/>
                </a:solidFill>
              </a:rPr>
              <a:t> </a:t>
            </a:r>
            <a:r>
              <a:rPr lang="it-IT" b="1" dirty="0">
                <a:solidFill>
                  <a:srgbClr val="0156FF"/>
                </a:solidFill>
              </a:rPr>
              <a:t>supervisione professionale</a:t>
            </a:r>
            <a:r>
              <a:rPr lang="it-IT" dirty="0"/>
              <a:t>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6" y="282164"/>
            <a:ext cx="1898426" cy="18984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03" y="4256956"/>
            <a:ext cx="1670685" cy="16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9060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contenuto 2"/>
          <p:cNvSpPr>
            <a:spLocks noGrp="1"/>
          </p:cNvSpPr>
          <p:nvPr>
            <p:ph idx="1"/>
          </p:nvPr>
        </p:nvSpPr>
        <p:spPr>
          <a:xfrm>
            <a:off x="1774826" y="1484313"/>
            <a:ext cx="8569325" cy="5040312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it-IT" sz="4000" b="1" u="sng" dirty="0">
                <a:solidFill>
                  <a:srgbClr val="015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it-IT" u="sng" dirty="0"/>
              <a:t>. </a:t>
            </a:r>
            <a:r>
              <a:rPr lang="it-IT" sz="2400" u="sng" dirty="0"/>
              <a:t>La  regia del </a:t>
            </a:r>
            <a:r>
              <a:rPr lang="it-IT" sz="2400" b="1" u="sng" dirty="0"/>
              <a:t>Comitato di valutazione</a:t>
            </a:r>
            <a:r>
              <a:rPr lang="it-IT" sz="2400" u="sng" dirty="0"/>
              <a:t>.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2135189" y="2924175"/>
            <a:ext cx="6048375" cy="360045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000" dirty="0"/>
              <a:t> Ai fini del </a:t>
            </a:r>
            <a:r>
              <a:rPr lang="it-IT" sz="2000" b="1" dirty="0"/>
              <a:t>superamento del periodo di formazione e di prova</a:t>
            </a:r>
            <a:r>
              <a:rPr lang="it-IT" sz="2000" dirty="0"/>
              <a:t>, l’organo collegiale è chiamato ad esprimere il proprio parere con una componente ridotta ossia senza genitori, studenti e membro esterno, ma con la presenza del </a:t>
            </a:r>
            <a:r>
              <a:rPr lang="it-IT" sz="2000" b="1" dirty="0"/>
              <a:t>Dirigente Scolastico</a:t>
            </a:r>
            <a:r>
              <a:rPr lang="it-IT" sz="2000" dirty="0"/>
              <a:t>, che lo presiede, con la </a:t>
            </a:r>
            <a:r>
              <a:rPr lang="it-IT" sz="2000" b="1" dirty="0"/>
              <a:t>rappresentanza dei docenti </a:t>
            </a:r>
            <a:r>
              <a:rPr lang="it-IT" sz="2000" dirty="0"/>
              <a:t>e del docente cui sono affidate le funzioni di </a:t>
            </a:r>
            <a:r>
              <a:rPr lang="it-IT" sz="2000" b="1" dirty="0"/>
              <a:t>tutor.</a:t>
            </a:r>
            <a:endParaRPr lang="it-IT" sz="2000" dirty="0"/>
          </a:p>
        </p:txBody>
      </p:sp>
      <p:sp>
        <p:nvSpPr>
          <p:cNvPr id="7" name="Freccia in giù 6"/>
          <p:cNvSpPr/>
          <p:nvPr/>
        </p:nvSpPr>
        <p:spPr>
          <a:xfrm>
            <a:off x="4872039" y="2204865"/>
            <a:ext cx="611187" cy="936799"/>
          </a:xfrm>
          <a:prstGeom prst="downArrow">
            <a:avLst/>
          </a:prstGeom>
          <a:solidFill>
            <a:srgbClr val="015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400256" y="2204865"/>
            <a:ext cx="2232248" cy="20928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CFFFF"/>
            </a:solidFill>
          </a:ln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sz="1400" b="1" dirty="0"/>
              <a:t>Comitato di Valutazione </a:t>
            </a:r>
            <a:endParaRPr lang="it-IT" sz="1400" dirty="0"/>
          </a:p>
          <a:p>
            <a:r>
              <a:rPr lang="it-IT" sz="1400" b="1" dirty="0">
                <a:sym typeface="Webdings" panose="05030102010509060703" pitchFamily="18" charset="2"/>
              </a:rPr>
              <a:t></a:t>
            </a:r>
            <a:r>
              <a:rPr lang="it-IT" sz="1400" b="1" dirty="0"/>
              <a:t>DIRIGENTE SCOLASTICO </a:t>
            </a:r>
            <a:endParaRPr lang="it-IT" sz="1400" dirty="0"/>
          </a:p>
          <a:p>
            <a:r>
              <a:rPr lang="it-IT" sz="1400" b="1" dirty="0">
                <a:sym typeface="Webdings" panose="05030102010509060703" pitchFamily="18" charset="2"/>
              </a:rPr>
              <a:t></a:t>
            </a:r>
            <a:r>
              <a:rPr lang="it-IT" sz="1400" b="1" dirty="0"/>
              <a:t>TUTOR </a:t>
            </a:r>
          </a:p>
          <a:p>
            <a:r>
              <a:rPr lang="it-IT" sz="1400" b="1" dirty="0">
                <a:sym typeface="Webdings" panose="05030102010509060703" pitchFamily="18" charset="2"/>
              </a:rPr>
              <a:t></a:t>
            </a:r>
            <a:r>
              <a:rPr lang="it-IT" sz="1400" b="1" dirty="0"/>
              <a:t>NEOASSUNTO</a:t>
            </a:r>
            <a:endParaRPr lang="it-IT" sz="1400" dirty="0"/>
          </a:p>
          <a:p>
            <a:r>
              <a:rPr lang="it-IT" sz="1400" b="1" dirty="0">
                <a:sym typeface="Webdings" panose="05030102010509060703" pitchFamily="18" charset="2"/>
              </a:rPr>
              <a:t></a:t>
            </a:r>
            <a:r>
              <a:rPr lang="it-IT" sz="1400" b="1" dirty="0"/>
              <a:t>2 DOCENTI SCELTI DAL COLLEGIO DOCENTI </a:t>
            </a:r>
            <a:endParaRPr lang="it-IT" sz="1400" dirty="0"/>
          </a:p>
          <a:p>
            <a:r>
              <a:rPr lang="it-IT" sz="1400" b="1" dirty="0">
                <a:sym typeface="Webdings" panose="05030102010509060703" pitchFamily="18" charset="2"/>
              </a:rPr>
              <a:t></a:t>
            </a:r>
            <a:r>
              <a:rPr lang="it-IT" sz="1400" b="1" dirty="0"/>
              <a:t>1 DOCENTE SCELTO DAL CONSIGLIO DI ISTITUTO </a:t>
            </a:r>
            <a:endParaRPr lang="it-IT" sz="1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77" y="119292"/>
            <a:ext cx="3007605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8398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72781" y="2868965"/>
            <a:ext cx="4246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 DESTINATARI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0" y="285330"/>
            <a:ext cx="4047269" cy="228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33" y="4090501"/>
            <a:ext cx="4697567" cy="245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2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2536</Words>
  <Application>Microsoft Office PowerPoint</Application>
  <PresentationFormat>Widescreen</PresentationFormat>
  <Paragraphs>311</Paragraphs>
  <Slides>44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Palatino Linotype</vt:lpstr>
      <vt:lpstr>Tahoma</vt:lpstr>
      <vt:lpstr>Times New Roman</vt:lpstr>
      <vt:lpstr>Verdana</vt:lpstr>
      <vt:lpstr>Webdings</vt:lpstr>
      <vt:lpstr>Tema di Office</vt:lpstr>
      <vt:lpstr>Immagine bitmap</vt:lpstr>
      <vt:lpstr>Presentazione standard di PowerPoint</vt:lpstr>
      <vt:lpstr>Presentazione standard di PowerPoint</vt:lpstr>
      <vt:lpstr>Presentazione standard di PowerPoint</vt:lpstr>
      <vt:lpstr>La legge n. 107/2015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 discussione sull’esperienza realizzata</vt:lpstr>
      <vt:lpstr>Il colloquio</vt:lpstr>
      <vt:lpstr>Istruttoria del tutor e relazione del DS</vt:lpstr>
      <vt:lpstr>Il parere del Comitato di valutazione</vt:lpstr>
      <vt:lpstr>Giudizio sfavorevole</vt:lpstr>
      <vt:lpstr>La verifica ispettiva</vt:lpstr>
      <vt:lpstr>Superamento  dell’anno di formazione e di prova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CARRAFIELLO Anna Rita</cp:lastModifiedBy>
  <cp:revision>152</cp:revision>
  <cp:lastPrinted>2020-11-26T08:51:08Z</cp:lastPrinted>
  <dcterms:created xsi:type="dcterms:W3CDTF">2017-10-20T06:14:18Z</dcterms:created>
  <dcterms:modified xsi:type="dcterms:W3CDTF">2020-12-03T12:19:06Z</dcterms:modified>
</cp:coreProperties>
</file>