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5" r:id="rId2"/>
    <p:sldId id="286" r:id="rId3"/>
    <p:sldId id="268" r:id="rId4"/>
    <p:sldId id="323" r:id="rId5"/>
    <p:sldId id="287" r:id="rId6"/>
    <p:sldId id="291" r:id="rId7"/>
    <p:sldId id="288" r:id="rId8"/>
    <p:sldId id="292" r:id="rId9"/>
    <p:sldId id="293" r:id="rId10"/>
    <p:sldId id="303" r:id="rId11"/>
    <p:sldId id="295" r:id="rId12"/>
    <p:sldId id="296" r:id="rId13"/>
    <p:sldId id="304" r:id="rId14"/>
    <p:sldId id="297" r:id="rId15"/>
    <p:sldId id="300" r:id="rId16"/>
    <p:sldId id="299" r:id="rId17"/>
    <p:sldId id="305" r:id="rId18"/>
    <p:sldId id="307" r:id="rId19"/>
    <p:sldId id="309" r:id="rId20"/>
    <p:sldId id="310" r:id="rId21"/>
    <p:sldId id="311" r:id="rId22"/>
    <p:sldId id="329" r:id="rId23"/>
    <p:sldId id="327" r:id="rId24"/>
    <p:sldId id="331" r:id="rId25"/>
    <p:sldId id="325" r:id="rId26"/>
    <p:sldId id="338" r:id="rId27"/>
    <p:sldId id="336" r:id="rId28"/>
    <p:sldId id="333" r:id="rId29"/>
    <p:sldId id="337" r:id="rId30"/>
    <p:sldId id="313" r:id="rId31"/>
    <p:sldId id="334" r:id="rId32"/>
    <p:sldId id="332" r:id="rId33"/>
    <p:sldId id="322" r:id="rId3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A00"/>
    <a:srgbClr val="00CC00"/>
    <a:srgbClr val="008000"/>
    <a:srgbClr val="009999"/>
    <a:srgbClr val="CCFFCC"/>
    <a:srgbClr val="D5FFD5"/>
    <a:srgbClr val="99FF99"/>
    <a:srgbClr val="00FA00"/>
    <a:srgbClr val="33FF33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2BB6CD-1D34-42AC-BBEF-A48A7599FADC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B9F693AD-DB7D-4BB2-BABD-93FD1233D9F6}">
      <dgm:prSet phldrT="[Testo]"/>
      <dgm:spPr>
        <a:solidFill>
          <a:srgbClr val="008000"/>
        </a:solidFill>
      </dgm:spPr>
      <dgm:t>
        <a:bodyPr/>
        <a:lstStyle/>
        <a:p>
          <a:r>
            <a:rPr lang="it-IT" u="sng" dirty="0" smtClean="0"/>
            <a:t>sostenere</a:t>
          </a:r>
          <a:r>
            <a:rPr lang="it-IT" dirty="0" smtClean="0"/>
            <a:t> i nuovi docenti nella </a:t>
          </a:r>
          <a:r>
            <a:rPr lang="it-IT" b="1" dirty="0" smtClean="0"/>
            <a:t>riflessione puntuale sulle esperienze realizzate</a:t>
          </a:r>
          <a:r>
            <a:rPr lang="it-IT" dirty="0" smtClean="0"/>
            <a:t> e sul proprio stile di insegnamento;</a:t>
          </a:r>
          <a:endParaRPr lang="it-IT" dirty="0"/>
        </a:p>
      </dgm:t>
    </dgm:pt>
    <dgm:pt modelId="{1B01DBC4-FACB-44E8-B7AD-5DC6ACCB3376}" type="parTrans" cxnId="{D8096678-F35E-43F2-BC62-2F8E97DE458B}">
      <dgm:prSet/>
      <dgm:spPr/>
      <dgm:t>
        <a:bodyPr/>
        <a:lstStyle/>
        <a:p>
          <a:endParaRPr lang="it-IT"/>
        </a:p>
      </dgm:t>
    </dgm:pt>
    <dgm:pt modelId="{B631664A-1FE5-4D2E-A3B8-AC4509A7C704}" type="sibTrans" cxnId="{D8096678-F35E-43F2-BC62-2F8E97DE458B}">
      <dgm:prSet/>
      <dgm:spPr/>
      <dgm:t>
        <a:bodyPr/>
        <a:lstStyle/>
        <a:p>
          <a:endParaRPr lang="it-IT"/>
        </a:p>
      </dgm:t>
    </dgm:pt>
    <dgm:pt modelId="{B8EF573F-FB04-4F62-97E6-695737ABAF6B}">
      <dgm:prSet phldrT="[Testo]"/>
      <dgm:spPr>
        <a:solidFill>
          <a:srgbClr val="00CC00"/>
        </a:solidFill>
      </dgm:spPr>
      <dgm:t>
        <a:bodyPr/>
        <a:lstStyle/>
        <a:p>
          <a:r>
            <a:rPr lang="it-IT" u="sng" dirty="0" smtClean="0"/>
            <a:t>supportare la strutturazione</a:t>
          </a:r>
          <a:r>
            <a:rPr lang="it-IT" dirty="0" smtClean="0"/>
            <a:t> del </a:t>
          </a:r>
          <a:r>
            <a:rPr lang="it-IT" b="1" dirty="0" smtClean="0"/>
            <a:t>Patto</a:t>
          </a:r>
          <a:r>
            <a:rPr lang="it-IT" dirty="0" smtClean="0"/>
            <a:t> di sviluppo </a:t>
          </a:r>
          <a:r>
            <a:rPr lang="it-IT" b="1" dirty="0" smtClean="0"/>
            <a:t>professionale</a:t>
          </a:r>
          <a:endParaRPr lang="it-IT" dirty="0"/>
        </a:p>
      </dgm:t>
    </dgm:pt>
    <dgm:pt modelId="{6D09F759-B9D7-4E84-8F1E-D416810B5C58}" type="parTrans" cxnId="{62F4C9D8-4678-4D6F-ACAC-BB355B53628E}">
      <dgm:prSet/>
      <dgm:spPr/>
      <dgm:t>
        <a:bodyPr/>
        <a:lstStyle/>
        <a:p>
          <a:endParaRPr lang="it-IT"/>
        </a:p>
      </dgm:t>
    </dgm:pt>
    <dgm:pt modelId="{C543ED10-5C1E-4C9C-B42C-306662BC18B8}" type="sibTrans" cxnId="{62F4C9D8-4678-4D6F-ACAC-BB355B53628E}">
      <dgm:prSet/>
      <dgm:spPr/>
      <dgm:t>
        <a:bodyPr/>
        <a:lstStyle/>
        <a:p>
          <a:endParaRPr lang="it-IT"/>
        </a:p>
      </dgm:t>
    </dgm:pt>
    <dgm:pt modelId="{8187696D-832E-4C52-8819-A0420FCEDD0F}">
      <dgm:prSet phldrT="[Testo]"/>
      <dgm:spPr>
        <a:solidFill>
          <a:srgbClr val="00EA00"/>
        </a:solidFill>
      </dgm:spPr>
      <dgm:t>
        <a:bodyPr/>
        <a:lstStyle/>
        <a:p>
          <a:r>
            <a:rPr lang="it-IT" u="sng" dirty="0" smtClean="0">
              <a:solidFill>
                <a:schemeClr val="tx1"/>
              </a:solidFill>
            </a:rPr>
            <a:t>individuare</a:t>
          </a:r>
          <a:r>
            <a:rPr lang="it-IT" dirty="0" smtClean="0">
              <a:solidFill>
                <a:schemeClr val="tx1"/>
              </a:solidFill>
            </a:rPr>
            <a:t> gli elementi principali su cui occorre focalizzare la progettazione condivisa e l’osservazione reciproca della fase dedicata al</a:t>
          </a:r>
          <a:r>
            <a:rPr lang="it-IT" b="1" dirty="0" smtClean="0">
              <a:solidFill>
                <a:schemeClr val="tx1"/>
              </a:solidFill>
            </a:rPr>
            <a:t> “</a:t>
          </a:r>
          <a:r>
            <a:rPr lang="it-IT" b="1" dirty="0" err="1" smtClean="0">
              <a:solidFill>
                <a:schemeClr val="tx1"/>
              </a:solidFill>
            </a:rPr>
            <a:t>peer</a:t>
          </a:r>
          <a:r>
            <a:rPr lang="it-IT" b="1" dirty="0" smtClean="0">
              <a:solidFill>
                <a:schemeClr val="tx1"/>
              </a:solidFill>
            </a:rPr>
            <a:t> to </a:t>
          </a:r>
          <a:r>
            <a:rPr lang="it-IT" b="1" dirty="0" err="1" smtClean="0">
              <a:solidFill>
                <a:schemeClr val="tx1"/>
              </a:solidFill>
            </a:rPr>
            <a:t>peer</a:t>
          </a:r>
          <a:r>
            <a:rPr lang="it-IT" b="1" dirty="0" smtClean="0">
              <a:solidFill>
                <a:schemeClr val="tx1"/>
              </a:solidFill>
            </a:rPr>
            <a:t>”.</a:t>
          </a:r>
          <a:endParaRPr lang="it-IT" dirty="0">
            <a:solidFill>
              <a:schemeClr val="tx1"/>
            </a:solidFill>
          </a:endParaRPr>
        </a:p>
      </dgm:t>
    </dgm:pt>
    <dgm:pt modelId="{0A7CB126-931D-45FD-B0F6-CF6CA0755A67}" type="parTrans" cxnId="{38BD27A8-9461-4834-AF5C-F7BAB3C000C1}">
      <dgm:prSet/>
      <dgm:spPr/>
      <dgm:t>
        <a:bodyPr/>
        <a:lstStyle/>
        <a:p>
          <a:endParaRPr lang="it-IT"/>
        </a:p>
      </dgm:t>
    </dgm:pt>
    <dgm:pt modelId="{ECBEBBDD-18D2-405F-9B31-F3B7AA766165}" type="sibTrans" cxnId="{38BD27A8-9461-4834-AF5C-F7BAB3C000C1}">
      <dgm:prSet/>
      <dgm:spPr/>
      <dgm:t>
        <a:bodyPr/>
        <a:lstStyle/>
        <a:p>
          <a:endParaRPr lang="it-IT"/>
        </a:p>
      </dgm:t>
    </dgm:pt>
    <dgm:pt modelId="{00E7C42C-22E6-4EBE-9FE7-6E492B633A06}">
      <dgm:prSet/>
      <dgm:spPr>
        <a:solidFill>
          <a:srgbClr val="00B050"/>
        </a:solidFill>
      </dgm:spPr>
      <dgm:t>
        <a:bodyPr/>
        <a:lstStyle/>
        <a:p>
          <a:r>
            <a:rPr lang="it-IT" u="sng" dirty="0" smtClean="0"/>
            <a:t>delineare</a:t>
          </a:r>
          <a:r>
            <a:rPr lang="it-IT" dirty="0" smtClean="0"/>
            <a:t>  il quadro delle </a:t>
          </a:r>
          <a:r>
            <a:rPr lang="it-IT" b="1" dirty="0" smtClean="0"/>
            <a:t>competenze  acquisite</a:t>
          </a:r>
          <a:r>
            <a:rPr lang="it-IT" dirty="0" smtClean="0"/>
            <a:t>, in  particolare in ambito lavorativo, rilevando i  </a:t>
          </a:r>
          <a:r>
            <a:rPr lang="it-IT" b="1" dirty="0" smtClean="0"/>
            <a:t>punti di forza e gli elementi di  debolezza, da costruire o consolidare</a:t>
          </a:r>
          <a:r>
            <a:rPr lang="it-IT" dirty="0" smtClean="0"/>
            <a:t>;</a:t>
          </a:r>
          <a:endParaRPr lang="it-IT" dirty="0"/>
        </a:p>
      </dgm:t>
    </dgm:pt>
    <dgm:pt modelId="{0A7A5F2C-D9E9-4F34-BE86-76D49975C0EC}" type="parTrans" cxnId="{92DF26EA-212C-47B4-902D-34E89BD095B0}">
      <dgm:prSet/>
      <dgm:spPr/>
      <dgm:t>
        <a:bodyPr/>
        <a:lstStyle/>
        <a:p>
          <a:endParaRPr lang="it-IT"/>
        </a:p>
      </dgm:t>
    </dgm:pt>
    <dgm:pt modelId="{50EDE683-7AE1-438C-A8BD-25DBB68161DF}" type="sibTrans" cxnId="{92DF26EA-212C-47B4-902D-34E89BD095B0}">
      <dgm:prSet/>
      <dgm:spPr/>
      <dgm:t>
        <a:bodyPr/>
        <a:lstStyle/>
        <a:p>
          <a:endParaRPr lang="it-IT"/>
        </a:p>
      </dgm:t>
    </dgm:pt>
    <dgm:pt modelId="{14DB8AB0-DA1C-4392-8BDB-8BBFE378BAE5}" type="pres">
      <dgm:prSet presAssocID="{8A2BB6CD-1D34-42AC-BBEF-A48A7599FADC}" presName="linearFlow" presStyleCnt="0">
        <dgm:presLayoutVars>
          <dgm:dir/>
          <dgm:resizeHandles val="exact"/>
        </dgm:presLayoutVars>
      </dgm:prSet>
      <dgm:spPr/>
    </dgm:pt>
    <dgm:pt modelId="{6D9751DB-CB16-4818-839A-EAD4E878B307}" type="pres">
      <dgm:prSet presAssocID="{B9F693AD-DB7D-4BB2-BABD-93FD1233D9F6}" presName="composite" presStyleCnt="0"/>
      <dgm:spPr/>
    </dgm:pt>
    <dgm:pt modelId="{C6562530-64C4-4F5C-B435-6D3D9F4E19A5}" type="pres">
      <dgm:prSet presAssocID="{B9F693AD-DB7D-4BB2-BABD-93FD1233D9F6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36531512-762D-41BC-B2E6-B936CB1FBD8D}" type="pres">
      <dgm:prSet presAssocID="{B9F693AD-DB7D-4BB2-BABD-93FD1233D9F6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DF5CD8E-E70C-4108-B84B-1E8D2C3A2BE1}" type="pres">
      <dgm:prSet presAssocID="{B631664A-1FE5-4D2E-A3B8-AC4509A7C704}" presName="spacing" presStyleCnt="0"/>
      <dgm:spPr/>
    </dgm:pt>
    <dgm:pt modelId="{CFC21839-BC99-4847-AB01-4D8459884D7D}" type="pres">
      <dgm:prSet presAssocID="{00E7C42C-22E6-4EBE-9FE7-6E492B633A06}" presName="composite" presStyleCnt="0"/>
      <dgm:spPr/>
    </dgm:pt>
    <dgm:pt modelId="{74C13BAE-9AB9-46C6-9405-0F215182F686}" type="pres">
      <dgm:prSet presAssocID="{00E7C42C-22E6-4EBE-9FE7-6E492B633A06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9000" r="-69000"/>
          </a:stretch>
        </a:blipFill>
      </dgm:spPr>
    </dgm:pt>
    <dgm:pt modelId="{0BF5B664-BF98-4641-A55A-8D2043C80352}" type="pres">
      <dgm:prSet presAssocID="{00E7C42C-22E6-4EBE-9FE7-6E492B633A06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C15BA7C-50A2-4E51-B658-5441597B22B6}" type="pres">
      <dgm:prSet presAssocID="{50EDE683-7AE1-438C-A8BD-25DBB68161DF}" presName="spacing" presStyleCnt="0"/>
      <dgm:spPr/>
    </dgm:pt>
    <dgm:pt modelId="{D79172BC-84F2-401A-B328-1496A94810D8}" type="pres">
      <dgm:prSet presAssocID="{B8EF573F-FB04-4F62-97E6-695737ABAF6B}" presName="composite" presStyleCnt="0"/>
      <dgm:spPr/>
    </dgm:pt>
    <dgm:pt modelId="{FFE6970C-8C29-40B0-92DC-5686B3E30036}" type="pres">
      <dgm:prSet presAssocID="{B8EF573F-FB04-4F62-97E6-695737ABAF6B}" presName="imgShp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D69B249-F088-430E-8089-2F806056AAD7}" type="pres">
      <dgm:prSet presAssocID="{B8EF573F-FB04-4F62-97E6-695737ABAF6B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3889042-311B-4201-9223-5023D256E9AC}" type="pres">
      <dgm:prSet presAssocID="{C543ED10-5C1E-4C9C-B42C-306662BC18B8}" presName="spacing" presStyleCnt="0"/>
      <dgm:spPr/>
    </dgm:pt>
    <dgm:pt modelId="{F2843379-B273-41DB-8125-E682A7C779B7}" type="pres">
      <dgm:prSet presAssocID="{8187696D-832E-4C52-8819-A0420FCEDD0F}" presName="composite" presStyleCnt="0"/>
      <dgm:spPr/>
    </dgm:pt>
    <dgm:pt modelId="{A07166D4-565B-4495-A4E4-B61724A407F5}" type="pres">
      <dgm:prSet presAssocID="{8187696D-832E-4C52-8819-A0420FCEDD0F}" presName="imgShp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FAD775B-368A-4406-832D-3554FB00EB2C}" type="pres">
      <dgm:prSet presAssocID="{8187696D-832E-4C52-8819-A0420FCEDD0F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D08DB4F-1E29-438D-8742-5CEA27015918}" type="presOf" srcId="{B9F693AD-DB7D-4BB2-BABD-93FD1233D9F6}" destId="{36531512-762D-41BC-B2E6-B936CB1FBD8D}" srcOrd="0" destOrd="0" presId="urn:microsoft.com/office/officeart/2005/8/layout/vList3#1"/>
    <dgm:cxn modelId="{62F4C9D8-4678-4D6F-ACAC-BB355B53628E}" srcId="{8A2BB6CD-1D34-42AC-BBEF-A48A7599FADC}" destId="{B8EF573F-FB04-4F62-97E6-695737ABAF6B}" srcOrd="2" destOrd="0" parTransId="{6D09F759-B9D7-4E84-8F1E-D416810B5C58}" sibTransId="{C543ED10-5C1E-4C9C-B42C-306662BC18B8}"/>
    <dgm:cxn modelId="{92DF26EA-212C-47B4-902D-34E89BD095B0}" srcId="{8A2BB6CD-1D34-42AC-BBEF-A48A7599FADC}" destId="{00E7C42C-22E6-4EBE-9FE7-6E492B633A06}" srcOrd="1" destOrd="0" parTransId="{0A7A5F2C-D9E9-4F34-BE86-76D49975C0EC}" sibTransId="{50EDE683-7AE1-438C-A8BD-25DBB68161DF}"/>
    <dgm:cxn modelId="{38BD27A8-9461-4834-AF5C-F7BAB3C000C1}" srcId="{8A2BB6CD-1D34-42AC-BBEF-A48A7599FADC}" destId="{8187696D-832E-4C52-8819-A0420FCEDD0F}" srcOrd="3" destOrd="0" parTransId="{0A7CB126-931D-45FD-B0F6-CF6CA0755A67}" sibTransId="{ECBEBBDD-18D2-405F-9B31-F3B7AA766165}"/>
    <dgm:cxn modelId="{5A5B6CA0-4B87-46FE-85DD-6444D81BE14E}" type="presOf" srcId="{8A2BB6CD-1D34-42AC-BBEF-A48A7599FADC}" destId="{14DB8AB0-DA1C-4392-8BDB-8BBFE378BAE5}" srcOrd="0" destOrd="0" presId="urn:microsoft.com/office/officeart/2005/8/layout/vList3#1"/>
    <dgm:cxn modelId="{D8096678-F35E-43F2-BC62-2F8E97DE458B}" srcId="{8A2BB6CD-1D34-42AC-BBEF-A48A7599FADC}" destId="{B9F693AD-DB7D-4BB2-BABD-93FD1233D9F6}" srcOrd="0" destOrd="0" parTransId="{1B01DBC4-FACB-44E8-B7AD-5DC6ACCB3376}" sibTransId="{B631664A-1FE5-4D2E-A3B8-AC4509A7C704}"/>
    <dgm:cxn modelId="{1831A05B-929D-4495-A077-881D3038D087}" type="presOf" srcId="{00E7C42C-22E6-4EBE-9FE7-6E492B633A06}" destId="{0BF5B664-BF98-4641-A55A-8D2043C80352}" srcOrd="0" destOrd="0" presId="urn:microsoft.com/office/officeart/2005/8/layout/vList3#1"/>
    <dgm:cxn modelId="{7B8F0A25-F3FC-455A-A1D5-065E12D0F193}" type="presOf" srcId="{8187696D-832E-4C52-8819-A0420FCEDD0F}" destId="{CFAD775B-368A-4406-832D-3554FB00EB2C}" srcOrd="0" destOrd="0" presId="urn:microsoft.com/office/officeart/2005/8/layout/vList3#1"/>
    <dgm:cxn modelId="{7FE951F3-E6B8-4E1F-A6EC-DCC60F38E857}" type="presOf" srcId="{B8EF573F-FB04-4F62-97E6-695737ABAF6B}" destId="{CD69B249-F088-430E-8089-2F806056AAD7}" srcOrd="0" destOrd="0" presId="urn:microsoft.com/office/officeart/2005/8/layout/vList3#1"/>
    <dgm:cxn modelId="{9976AA0C-D3A3-4F25-A7D6-EA2DD797CA7A}" type="presParOf" srcId="{14DB8AB0-DA1C-4392-8BDB-8BBFE378BAE5}" destId="{6D9751DB-CB16-4818-839A-EAD4E878B307}" srcOrd="0" destOrd="0" presId="urn:microsoft.com/office/officeart/2005/8/layout/vList3#1"/>
    <dgm:cxn modelId="{5C6FC23F-365A-4BA1-A351-9142B56DA59B}" type="presParOf" srcId="{6D9751DB-CB16-4818-839A-EAD4E878B307}" destId="{C6562530-64C4-4F5C-B435-6D3D9F4E19A5}" srcOrd="0" destOrd="0" presId="urn:microsoft.com/office/officeart/2005/8/layout/vList3#1"/>
    <dgm:cxn modelId="{D5EE75EA-3803-4523-B5AB-6941A349419F}" type="presParOf" srcId="{6D9751DB-CB16-4818-839A-EAD4E878B307}" destId="{36531512-762D-41BC-B2E6-B936CB1FBD8D}" srcOrd="1" destOrd="0" presId="urn:microsoft.com/office/officeart/2005/8/layout/vList3#1"/>
    <dgm:cxn modelId="{D12014F0-F4B5-4EC0-9D58-619368EACC85}" type="presParOf" srcId="{14DB8AB0-DA1C-4392-8BDB-8BBFE378BAE5}" destId="{2DF5CD8E-E70C-4108-B84B-1E8D2C3A2BE1}" srcOrd="1" destOrd="0" presId="urn:microsoft.com/office/officeart/2005/8/layout/vList3#1"/>
    <dgm:cxn modelId="{87F0C1EA-EA5A-4C64-8794-51EDF0DFA4EB}" type="presParOf" srcId="{14DB8AB0-DA1C-4392-8BDB-8BBFE378BAE5}" destId="{CFC21839-BC99-4847-AB01-4D8459884D7D}" srcOrd="2" destOrd="0" presId="urn:microsoft.com/office/officeart/2005/8/layout/vList3#1"/>
    <dgm:cxn modelId="{5792F7FF-2CF5-4052-A492-14BF9A8ABBAA}" type="presParOf" srcId="{CFC21839-BC99-4847-AB01-4D8459884D7D}" destId="{74C13BAE-9AB9-46C6-9405-0F215182F686}" srcOrd="0" destOrd="0" presId="urn:microsoft.com/office/officeart/2005/8/layout/vList3#1"/>
    <dgm:cxn modelId="{99CEB859-FE8F-4C44-ACF6-2032C5530D4F}" type="presParOf" srcId="{CFC21839-BC99-4847-AB01-4D8459884D7D}" destId="{0BF5B664-BF98-4641-A55A-8D2043C80352}" srcOrd="1" destOrd="0" presId="urn:microsoft.com/office/officeart/2005/8/layout/vList3#1"/>
    <dgm:cxn modelId="{29CC6CBE-734D-4814-8097-61AAACF55F81}" type="presParOf" srcId="{14DB8AB0-DA1C-4392-8BDB-8BBFE378BAE5}" destId="{EC15BA7C-50A2-4E51-B658-5441597B22B6}" srcOrd="3" destOrd="0" presId="urn:microsoft.com/office/officeart/2005/8/layout/vList3#1"/>
    <dgm:cxn modelId="{B0414146-9BDF-415F-B77E-BE36352B6542}" type="presParOf" srcId="{14DB8AB0-DA1C-4392-8BDB-8BBFE378BAE5}" destId="{D79172BC-84F2-401A-B328-1496A94810D8}" srcOrd="4" destOrd="0" presId="urn:microsoft.com/office/officeart/2005/8/layout/vList3#1"/>
    <dgm:cxn modelId="{0F362A10-CC48-4067-8336-9E46CF863D4B}" type="presParOf" srcId="{D79172BC-84F2-401A-B328-1496A94810D8}" destId="{FFE6970C-8C29-40B0-92DC-5686B3E30036}" srcOrd="0" destOrd="0" presId="urn:microsoft.com/office/officeart/2005/8/layout/vList3#1"/>
    <dgm:cxn modelId="{F98CA135-62F0-4C4C-A48C-8C553F229135}" type="presParOf" srcId="{D79172BC-84F2-401A-B328-1496A94810D8}" destId="{CD69B249-F088-430E-8089-2F806056AAD7}" srcOrd="1" destOrd="0" presId="urn:microsoft.com/office/officeart/2005/8/layout/vList3#1"/>
    <dgm:cxn modelId="{50A35D2E-E92A-4E7F-BBA3-AFE681BF6183}" type="presParOf" srcId="{14DB8AB0-DA1C-4392-8BDB-8BBFE378BAE5}" destId="{93889042-311B-4201-9223-5023D256E9AC}" srcOrd="5" destOrd="0" presId="urn:microsoft.com/office/officeart/2005/8/layout/vList3#1"/>
    <dgm:cxn modelId="{C9EA8A3B-0C1F-4091-96CA-BC23FACE93F8}" type="presParOf" srcId="{14DB8AB0-DA1C-4392-8BDB-8BBFE378BAE5}" destId="{F2843379-B273-41DB-8125-E682A7C779B7}" srcOrd="6" destOrd="0" presId="urn:microsoft.com/office/officeart/2005/8/layout/vList3#1"/>
    <dgm:cxn modelId="{60D443F8-37ED-4903-B822-9CC84D3959DC}" type="presParOf" srcId="{F2843379-B273-41DB-8125-E682A7C779B7}" destId="{A07166D4-565B-4495-A4E4-B61724A407F5}" srcOrd="0" destOrd="0" presId="urn:microsoft.com/office/officeart/2005/8/layout/vList3#1"/>
    <dgm:cxn modelId="{9D60BEDD-9FD8-4777-BADB-9FB0B2555E72}" type="presParOf" srcId="{F2843379-B273-41DB-8125-E682A7C779B7}" destId="{CFAD775B-368A-4406-832D-3554FB00EB2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31512-762D-41BC-B2E6-B936CB1FBD8D}">
      <dsp:nvSpPr>
        <dsp:cNvPr id="0" name=""/>
        <dsp:cNvSpPr/>
      </dsp:nvSpPr>
      <dsp:spPr>
        <a:xfrm rot="10800000">
          <a:off x="1820326" y="2973"/>
          <a:ext cx="6009269" cy="1226854"/>
        </a:xfrm>
        <a:prstGeom prst="homePlate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1009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u="sng" kern="1200" dirty="0" smtClean="0"/>
            <a:t>sostenere</a:t>
          </a:r>
          <a:r>
            <a:rPr lang="it-IT" sz="1900" kern="1200" dirty="0" smtClean="0"/>
            <a:t> i nuovi docenti nella </a:t>
          </a:r>
          <a:r>
            <a:rPr lang="it-IT" sz="1900" b="1" kern="1200" dirty="0" smtClean="0"/>
            <a:t>riflessione puntuale sulle esperienze realizzate</a:t>
          </a:r>
          <a:r>
            <a:rPr lang="it-IT" sz="1900" kern="1200" dirty="0" smtClean="0"/>
            <a:t> e sul proprio stile di insegnamento;</a:t>
          </a:r>
          <a:endParaRPr lang="it-IT" sz="1900" kern="1200" dirty="0"/>
        </a:p>
      </dsp:txBody>
      <dsp:txXfrm rot="10800000">
        <a:off x="2127039" y="2973"/>
        <a:ext cx="5702556" cy="1226854"/>
      </dsp:txXfrm>
    </dsp:sp>
    <dsp:sp modelId="{C6562530-64C4-4F5C-B435-6D3D9F4E19A5}">
      <dsp:nvSpPr>
        <dsp:cNvPr id="0" name=""/>
        <dsp:cNvSpPr/>
      </dsp:nvSpPr>
      <dsp:spPr>
        <a:xfrm>
          <a:off x="1206899" y="2973"/>
          <a:ext cx="1226854" cy="122685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F5B664-BF98-4641-A55A-8D2043C80352}">
      <dsp:nvSpPr>
        <dsp:cNvPr id="0" name=""/>
        <dsp:cNvSpPr/>
      </dsp:nvSpPr>
      <dsp:spPr>
        <a:xfrm rot="10800000">
          <a:off x="1820326" y="1596053"/>
          <a:ext cx="6009269" cy="1226854"/>
        </a:xfrm>
        <a:prstGeom prst="homePlat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1009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u="sng" kern="1200" dirty="0" smtClean="0"/>
            <a:t>delineare</a:t>
          </a:r>
          <a:r>
            <a:rPr lang="it-IT" sz="1900" kern="1200" dirty="0" smtClean="0"/>
            <a:t>  il quadro delle </a:t>
          </a:r>
          <a:r>
            <a:rPr lang="it-IT" sz="1900" b="1" kern="1200" dirty="0" smtClean="0"/>
            <a:t>competenze  acquisite</a:t>
          </a:r>
          <a:r>
            <a:rPr lang="it-IT" sz="1900" kern="1200" dirty="0" smtClean="0"/>
            <a:t>, in  particolare in ambito lavorativo, rilevando i  </a:t>
          </a:r>
          <a:r>
            <a:rPr lang="it-IT" sz="1900" b="1" kern="1200" dirty="0" smtClean="0"/>
            <a:t>punti di forza e gli elementi di  debolezza, da costruire o consolidare</a:t>
          </a:r>
          <a:r>
            <a:rPr lang="it-IT" sz="1900" kern="1200" dirty="0" smtClean="0"/>
            <a:t>;</a:t>
          </a:r>
          <a:endParaRPr lang="it-IT" sz="1900" kern="1200" dirty="0"/>
        </a:p>
      </dsp:txBody>
      <dsp:txXfrm rot="10800000">
        <a:off x="2127039" y="1596053"/>
        <a:ext cx="5702556" cy="1226854"/>
      </dsp:txXfrm>
    </dsp:sp>
    <dsp:sp modelId="{74C13BAE-9AB9-46C6-9405-0F215182F686}">
      <dsp:nvSpPr>
        <dsp:cNvPr id="0" name=""/>
        <dsp:cNvSpPr/>
      </dsp:nvSpPr>
      <dsp:spPr>
        <a:xfrm>
          <a:off x="1206899" y="1596053"/>
          <a:ext cx="1226854" cy="122685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9000" r="-6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69B249-F088-430E-8089-2F806056AAD7}">
      <dsp:nvSpPr>
        <dsp:cNvPr id="0" name=""/>
        <dsp:cNvSpPr/>
      </dsp:nvSpPr>
      <dsp:spPr>
        <a:xfrm rot="10800000">
          <a:off x="1820326" y="3189132"/>
          <a:ext cx="6009269" cy="1226854"/>
        </a:xfrm>
        <a:prstGeom prst="homePlate">
          <a:avLst/>
        </a:prstGeom>
        <a:solidFill>
          <a:srgbClr val="00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1009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u="sng" kern="1200" dirty="0" smtClean="0"/>
            <a:t>supportare la strutturazione</a:t>
          </a:r>
          <a:r>
            <a:rPr lang="it-IT" sz="1900" kern="1200" dirty="0" smtClean="0"/>
            <a:t> del </a:t>
          </a:r>
          <a:r>
            <a:rPr lang="it-IT" sz="1900" b="1" kern="1200" dirty="0" smtClean="0"/>
            <a:t>Patto</a:t>
          </a:r>
          <a:r>
            <a:rPr lang="it-IT" sz="1900" kern="1200" dirty="0" smtClean="0"/>
            <a:t> di sviluppo </a:t>
          </a:r>
          <a:r>
            <a:rPr lang="it-IT" sz="1900" b="1" kern="1200" dirty="0" smtClean="0"/>
            <a:t>professionale</a:t>
          </a:r>
          <a:endParaRPr lang="it-IT" sz="1900" kern="1200" dirty="0"/>
        </a:p>
      </dsp:txBody>
      <dsp:txXfrm rot="10800000">
        <a:off x="2127039" y="3189132"/>
        <a:ext cx="5702556" cy="1226854"/>
      </dsp:txXfrm>
    </dsp:sp>
    <dsp:sp modelId="{FFE6970C-8C29-40B0-92DC-5686B3E30036}">
      <dsp:nvSpPr>
        <dsp:cNvPr id="0" name=""/>
        <dsp:cNvSpPr/>
      </dsp:nvSpPr>
      <dsp:spPr>
        <a:xfrm>
          <a:off x="1206899" y="3189132"/>
          <a:ext cx="1226854" cy="122685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AD775B-368A-4406-832D-3554FB00EB2C}">
      <dsp:nvSpPr>
        <dsp:cNvPr id="0" name=""/>
        <dsp:cNvSpPr/>
      </dsp:nvSpPr>
      <dsp:spPr>
        <a:xfrm rot="10800000">
          <a:off x="1820326" y="4782212"/>
          <a:ext cx="6009269" cy="1226854"/>
        </a:xfrm>
        <a:prstGeom prst="homePlate">
          <a:avLst/>
        </a:prstGeom>
        <a:solidFill>
          <a:srgbClr val="00EA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1009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u="sng" kern="1200" dirty="0" smtClean="0">
              <a:solidFill>
                <a:schemeClr val="tx1"/>
              </a:solidFill>
            </a:rPr>
            <a:t>individuare</a:t>
          </a:r>
          <a:r>
            <a:rPr lang="it-IT" sz="1900" kern="1200" dirty="0" smtClean="0">
              <a:solidFill>
                <a:schemeClr val="tx1"/>
              </a:solidFill>
            </a:rPr>
            <a:t> gli elementi principali su cui occorre focalizzare la progettazione condivisa e l’osservazione reciproca della fase dedicata al</a:t>
          </a:r>
          <a:r>
            <a:rPr lang="it-IT" sz="1900" b="1" kern="1200" dirty="0" smtClean="0">
              <a:solidFill>
                <a:schemeClr val="tx1"/>
              </a:solidFill>
            </a:rPr>
            <a:t> “</a:t>
          </a:r>
          <a:r>
            <a:rPr lang="it-IT" sz="1900" b="1" kern="1200" dirty="0" err="1" smtClean="0">
              <a:solidFill>
                <a:schemeClr val="tx1"/>
              </a:solidFill>
            </a:rPr>
            <a:t>peer</a:t>
          </a:r>
          <a:r>
            <a:rPr lang="it-IT" sz="1900" b="1" kern="1200" dirty="0" smtClean="0">
              <a:solidFill>
                <a:schemeClr val="tx1"/>
              </a:solidFill>
            </a:rPr>
            <a:t> to </a:t>
          </a:r>
          <a:r>
            <a:rPr lang="it-IT" sz="1900" b="1" kern="1200" dirty="0" err="1" smtClean="0">
              <a:solidFill>
                <a:schemeClr val="tx1"/>
              </a:solidFill>
            </a:rPr>
            <a:t>peer</a:t>
          </a:r>
          <a:r>
            <a:rPr lang="it-IT" sz="1900" b="1" kern="1200" dirty="0" smtClean="0">
              <a:solidFill>
                <a:schemeClr val="tx1"/>
              </a:solidFill>
            </a:rPr>
            <a:t>”.</a:t>
          </a:r>
          <a:endParaRPr lang="it-IT" sz="1900" kern="1200" dirty="0">
            <a:solidFill>
              <a:schemeClr val="tx1"/>
            </a:solidFill>
          </a:endParaRPr>
        </a:p>
      </dsp:txBody>
      <dsp:txXfrm rot="10800000">
        <a:off x="2127039" y="4782212"/>
        <a:ext cx="5702556" cy="1226854"/>
      </dsp:txXfrm>
    </dsp:sp>
    <dsp:sp modelId="{A07166D4-565B-4495-A4E4-B61724A407F5}">
      <dsp:nvSpPr>
        <dsp:cNvPr id="0" name=""/>
        <dsp:cNvSpPr/>
      </dsp:nvSpPr>
      <dsp:spPr>
        <a:xfrm>
          <a:off x="1206899" y="4782212"/>
          <a:ext cx="1226854" cy="1226854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686D7-1CB6-4FD0-AA84-818E84A037F4}" type="datetimeFigureOut">
              <a:rPr lang="it-IT" smtClean="0"/>
              <a:pPr/>
              <a:t>06/12/2017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FB1FF-59C6-4171-BF9F-1BC5A298C2B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8449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FB1FF-59C6-4171-BF9F-1BC5A298C2BC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2797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2D1EE-2C0A-4041-93A1-0AC975103E39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9DB5FAB-6D1A-4AA7-8E4D-AC855F67D819}" type="datetime6">
              <a:rPr lang="it-IT" smtClean="0"/>
              <a:pPr/>
              <a:t>dicembre ’17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611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 rappresentano le </a:t>
            </a:r>
            <a:r>
              <a:rPr lang="it-IT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dimensioni “generative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delle diverse competenze che il docente interpreta ed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esprime nell’esercizio quotidiano della sua professione.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Ciascuna area si articola in alcuni </a:t>
            </a:r>
            <a:r>
              <a:rPr lang="it-IT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Ambiti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 competenza, a loro volta scanditi in </a:t>
            </a:r>
            <a:r>
              <a:rPr lang="it-IT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Indicatori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derivati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dalla letteratura nazionale ed internazionale, opportunamente adattati per il contesto del nostro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Paese, alla luce del quadro normativo vigente.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0DEC-7271-45F6-A181-57FB46B1D003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5367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2D1EE-2C0A-4041-93A1-0AC975103E39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9DB5FAB-6D1A-4AA7-8E4D-AC855F67D819}" type="datetime6">
              <a:rPr lang="it-IT" smtClean="0"/>
              <a:pPr/>
              <a:t>dicembre ’17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113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FB1FF-59C6-4171-BF9F-1BC5A298C2BC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6606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FB1FF-59C6-4171-BF9F-1BC5A298C2BC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9733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FB1FF-59C6-4171-BF9F-1BC5A298C2BC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7596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FB1FF-59C6-4171-BF9F-1BC5A298C2BC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3011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FB1FF-59C6-4171-BF9F-1BC5A298C2BC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420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0AB4A-EDC9-4EE6-A797-5C60CE0718CA}" type="datetimeFigureOut">
              <a:rPr lang="it-IT" smtClean="0"/>
              <a:pPr/>
              <a:t>06/12/2017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EB45-C554-4DE6-8641-7F5E4A03AA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7665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0AB4A-EDC9-4EE6-A797-5C60CE0718CA}" type="datetimeFigureOut">
              <a:rPr lang="it-IT" smtClean="0"/>
              <a:pPr/>
              <a:t>06/12/2017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EB45-C554-4DE6-8641-7F5E4A03AA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638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0AB4A-EDC9-4EE6-A797-5C60CE0718CA}" type="datetimeFigureOut">
              <a:rPr lang="it-IT" smtClean="0"/>
              <a:pPr/>
              <a:t>06/12/2017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EB45-C554-4DE6-8641-7F5E4A03AA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6959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0AB4A-EDC9-4EE6-A797-5C60CE0718CA}" type="datetimeFigureOut">
              <a:rPr lang="it-IT" smtClean="0"/>
              <a:pPr/>
              <a:t>06/12/2017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EB45-C554-4DE6-8641-7F5E4A03AA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7752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0AB4A-EDC9-4EE6-A797-5C60CE0718CA}" type="datetimeFigureOut">
              <a:rPr lang="it-IT" smtClean="0"/>
              <a:pPr/>
              <a:t>06/12/2017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EB45-C554-4DE6-8641-7F5E4A03AA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0237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0AB4A-EDC9-4EE6-A797-5C60CE0718CA}" type="datetimeFigureOut">
              <a:rPr lang="it-IT" smtClean="0"/>
              <a:pPr/>
              <a:t>06/12/2017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EB45-C554-4DE6-8641-7F5E4A03AA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2054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0AB4A-EDC9-4EE6-A797-5C60CE0718CA}" type="datetimeFigureOut">
              <a:rPr lang="it-IT" smtClean="0"/>
              <a:pPr/>
              <a:t>06/12/2017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EB45-C554-4DE6-8641-7F5E4A03AA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189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0AB4A-EDC9-4EE6-A797-5C60CE0718CA}" type="datetimeFigureOut">
              <a:rPr lang="it-IT" smtClean="0"/>
              <a:pPr/>
              <a:t>06/12/2017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EB45-C554-4DE6-8641-7F5E4A03AA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372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0AB4A-EDC9-4EE6-A797-5C60CE0718CA}" type="datetimeFigureOut">
              <a:rPr lang="it-IT" smtClean="0"/>
              <a:pPr/>
              <a:t>06/12/2017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EB45-C554-4DE6-8641-7F5E4A03AA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3460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0AB4A-EDC9-4EE6-A797-5C60CE0718CA}" type="datetimeFigureOut">
              <a:rPr lang="it-IT" smtClean="0"/>
              <a:pPr/>
              <a:t>06/12/2017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EB45-C554-4DE6-8641-7F5E4A03AA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3745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0AB4A-EDC9-4EE6-A797-5C60CE0718CA}" type="datetimeFigureOut">
              <a:rPr lang="it-IT" smtClean="0"/>
              <a:pPr/>
              <a:t>06/12/2017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EB45-C554-4DE6-8641-7F5E4A03AA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343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0AB4A-EDC9-4EE6-A797-5C60CE0718CA}" type="datetimeFigureOut">
              <a:rPr lang="it-IT" smtClean="0"/>
              <a:pPr/>
              <a:t>06/12/2017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5EB45-C554-4DE6-8641-7F5E4A03AA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47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it/url?sa=i&amp;rct=j&amp;q=&amp;esrc=s&amp;source=images&amp;cd=&amp;cad=rja&amp;uact=8&amp;ved=0ahUKEwifsLLj7anKAhUDcHIKHU8wABEQjRwIBw&amp;url=http://www.ambitocaratebrianza.it/servizi/menu/dinamica.aspx?idArea=16869&amp;idCat=16872&amp;ID=17437&amp;psig=AFQjCNHUvWXtdhgAbCOBp_skbeA9volQyg&amp;ust=145287994935507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0ahUKEwj0zr3f7qnKAhXhfnIKHa2kCBIQjRwIBw&amp;url=http://www.rmastri.it/manuale_patentino/108/Semaforo%20a%20tre%20luci&amp;bvm=bv.111677986,d.dmo&amp;psig=AFQjCNEGEDAF401rd1K7ei9PRIJ5QEtg7w&amp;ust=1452880218048881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it/url?sa=i&amp;rct=j&amp;q=&amp;esrc=s&amp;source=images&amp;cd=&amp;cad=rja&amp;uact=8&amp;ved=&amp;url=http://www.dichiarazionediconformita.eu/&amp;bvm=bv.111677986,d.dmo&amp;psig=AFQjCNF1dP8iC8ZCEa7smJGpS1ff-iAULQ&amp;ust=1452880261515659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0ahUKEwiaj-qa2sLKAhUEVxoKHW4tCSkQjRwIBw&amp;url=http://www.storaiegiuliani.it/chi-siamo/&amp;psig=AFQjCNGr_YESAY0tgWKIvvl1AWQIkDvGkA&amp;ust=14537337001515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0ahUKEwiX56bkob7QAhUG2BoKHVw4BEwQjRwIBw&amp;url=http://www.slideshare.net/miursocial/piano-per-la-formazione-dei-docenti-il-documento&amp;psig=AFQjCNG7o4XkBVv6l9Quf_bI4Sg3QkrKbA&amp;ust=1479969396275132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0CAcQjRw&amp;url=http://www.gildacuneo.it/2013/07/assegnazione-docenti-alle-classi-prerogativa-unilaterale-del-dirigente/&amp;ei=Y5YzVb_nNoOqaaqdgJAF&amp;psig=AFQjCNExq2LOcSJ3p4a0XSF0kHlkDF1Quw&amp;ust=1429530572587660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it/url?sa=i&amp;rct=j&amp;q=&amp;esrc=s&amp;source=images&amp;cd=&amp;cad=rja&amp;uact=8&amp;ved=0CAcQjRw&amp;url=http://www.giadacarniato.com/garanzie-obbligatorie-che-devi-avere-se-acquisti-da-costruttore/&amp;ei=w0w1VaKMEpXgarnlgMAH&amp;bvm=bv.91071109,d.ZGU&amp;psig=AFQjCNEG8lq5WoFrhgXDz821GGemyIOlhg&amp;ust=1429642800539796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0ahUKEwic0vr264TMAhXEvBQKHeJ8B6kQjRwIBw&amp;url=http://mentecorpo.eu/mind/corsi/riflessologia-plantare/&amp;bvm=bv.119028448,d.bGg&amp;psig=AFQjCNGWD-2xc5yxHrORXu-6rmH1S1OBwA&amp;ust=1460404244560734" TargetMode="External"/><Relationship Id="rId2" Type="http://schemas.openxmlformats.org/officeDocument/2006/relationships/hyperlink" Target="http://www.google.it/url?sa=i&amp;rct=j&amp;q=&amp;esrc=s&amp;source=images&amp;cd=&amp;cad=rja&amp;uact=8&amp;ved=0CAcQjRw&amp;url=http://www.nzs.put.poznan.pl/?p=1078&amp;ei=WlU1Ve3JIoHLaJrSgaAI&amp;bvm=bv.91071109,d.ZGU&amp;psig=AFQjCNG-BxWH-ErskhzL78hb6iwVRa7UgA&amp;ust=142964501080201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it/url?sa=i&amp;rct=j&amp;q=&amp;esrc=s&amp;source=images&amp;cd=&amp;cad=rja&amp;uact=8&amp;ved=0ahUKEwisidfP3s_JAhWHqg4KHd3hASwQjRwIBw&amp;url=http://restconstc.blogspot.com/2012/01/vorsicht-beim-unterschreiben-von.html&amp;bvm=bv.109395566,d.cWw&amp;psig=AFQjCNEiwIrqJPmZAw04MCM7iQNmREy6IA&amp;ust=144978351038853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it/url?sa=i&amp;rct=j&amp;q=&amp;esrc=s&amp;source=images&amp;cd=&amp;cad=rja&amp;uact=8&amp;ved=0ahUKEwjE8JvN7anKAhWLvXIKHQvnBUoQjRwIBw&amp;url=http://www.parsifaldesign.it/posts/branding-per-cavalcare-la-crisi/&amp;bvm=bv.111677986,d.dmo&amp;psig=AFQjCNEDL4gvCSoqy8gHnMC-6le1FISrNA&amp;ust=145287989897584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1547813" y="549275"/>
            <a:ext cx="6553200" cy="2303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dirty="0"/>
          </a:p>
          <a:p>
            <a:pPr algn="ctr">
              <a:spcBef>
                <a:spcPts val="600"/>
              </a:spcBef>
              <a:defRPr/>
            </a:pPr>
            <a:r>
              <a:rPr lang="it-IT" sz="3600" b="1" dirty="0">
                <a:solidFill>
                  <a:schemeClr val="tx1"/>
                </a:solidFill>
                <a:latin typeface="Palace Script MT" pitchFamily="66" charset="0"/>
                <a:ea typeface="Verdana" pitchFamily="34" charset="0"/>
                <a:cs typeface="Verdana" pitchFamily="34" charset="0"/>
              </a:rPr>
              <a:t>Ministero dell’Istruzione, dell’ Università e della Ricerca</a:t>
            </a:r>
            <a:endParaRPr lang="it-IT" sz="3600" dirty="0">
              <a:solidFill>
                <a:schemeClr val="tx1"/>
              </a:solidFill>
              <a:latin typeface="Palace Script MT" pitchFamily="66" charset="0"/>
              <a:ea typeface="Verdana" pitchFamily="34" charset="0"/>
              <a:cs typeface="Verdana" pitchFamily="34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it-IT" sz="2000" b="1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Ufficio Scolastico Regionale per la Campania</a:t>
            </a:r>
          </a:p>
          <a:p>
            <a:pPr algn="ctr">
              <a:spcBef>
                <a:spcPts val="600"/>
              </a:spcBef>
              <a:defRPr/>
            </a:pPr>
            <a:r>
              <a:rPr lang="it-IT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DIREZIONE  </a:t>
            </a:r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GENERALE</a:t>
            </a:r>
          </a:p>
          <a:p>
            <a:pPr algn="ctr">
              <a:spcBef>
                <a:spcPts val="600"/>
              </a:spcBef>
              <a:defRPr/>
            </a:pPr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Ufficio III</a:t>
            </a:r>
            <a:endParaRPr lang="it-IT" dirty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051" name="Immagin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33375"/>
            <a:ext cx="1223962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73730"/>
            <a:ext cx="2520950" cy="2035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862384" y="5438834"/>
            <a:ext cx="749461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it-IT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Formazione docenti neoassunti</a:t>
            </a:r>
          </a:p>
          <a:p>
            <a:pPr algn="ctr">
              <a:defRPr/>
            </a:pPr>
            <a:r>
              <a:rPr lang="it-IT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a.s.</a:t>
            </a:r>
            <a:r>
              <a:rPr lang="it-IT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it-IT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2017/2018</a:t>
            </a:r>
            <a:endParaRPr lang="it-IT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CC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ttangolo 10"/>
          <p:cNvSpPr>
            <a:spLocks noChangeArrowheads="1"/>
          </p:cNvSpPr>
          <p:nvPr/>
        </p:nvSpPr>
        <p:spPr bwMode="auto">
          <a:xfrm>
            <a:off x="6660232" y="4037310"/>
            <a:ext cx="244827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200" dirty="0"/>
              <a:t>a</a:t>
            </a:r>
            <a:r>
              <a:rPr lang="it-IT" altLang="it-IT" sz="1200" dirty="0" smtClean="0"/>
              <a:t> cura di</a:t>
            </a:r>
          </a:p>
          <a:p>
            <a:pPr algn="ctr" eaLnBrk="1" hangingPunct="1"/>
            <a:r>
              <a:rPr lang="it-IT" altLang="it-IT" sz="1200" i="1" dirty="0" smtClean="0"/>
              <a:t>Anna </a:t>
            </a:r>
            <a:r>
              <a:rPr lang="it-IT" altLang="it-IT" sz="1200" i="1" dirty="0"/>
              <a:t>Maria Di Nocera</a:t>
            </a:r>
          </a:p>
          <a:p>
            <a:pPr algn="ctr" eaLnBrk="1" hangingPunct="1"/>
            <a:r>
              <a:rPr lang="it-IT" altLang="it-IT" sz="1200" dirty="0"/>
              <a:t>Dirigente Scolastico</a:t>
            </a:r>
          </a:p>
          <a:p>
            <a:pPr algn="ctr" eaLnBrk="1" hangingPunct="1"/>
            <a:r>
              <a:rPr lang="it-IT" altLang="it-IT" sz="1200" dirty="0"/>
              <a:t>Referente regionale </a:t>
            </a:r>
          </a:p>
          <a:p>
            <a:pPr algn="ctr" eaLnBrk="1" hangingPunct="1"/>
            <a:r>
              <a:rPr lang="it-IT" altLang="it-IT" sz="1200" dirty="0"/>
              <a:t>formazione docenti neoassunti</a:t>
            </a:r>
          </a:p>
        </p:txBody>
      </p:sp>
      <p:sp>
        <p:nvSpPr>
          <p:cNvPr id="2" name="Rettangolo arrotondato 1"/>
          <p:cNvSpPr/>
          <p:nvPr/>
        </p:nvSpPr>
        <p:spPr>
          <a:xfrm>
            <a:off x="381322" y="4365104"/>
            <a:ext cx="2534494" cy="1044255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 DISPOSITIVI  DIGITALI E  STRUMENTI DIDATTICI</a:t>
            </a:r>
            <a:endParaRPr lang="it-IT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42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7706" y="188640"/>
            <a:ext cx="4840758" cy="192509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3410" y="2276872"/>
            <a:ext cx="5123086" cy="379628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 rot="21283566">
            <a:off x="323528" y="1340768"/>
            <a:ext cx="3528392" cy="3970318"/>
          </a:xfrm>
          <a:prstGeom prst="rect">
            <a:avLst/>
          </a:prstGeom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it-IT" dirty="0"/>
              <a:t>OGNI AREA E’ SUDDIVISA IN </a:t>
            </a:r>
            <a:r>
              <a:rPr lang="it-IT" b="1" dirty="0">
                <a:solidFill>
                  <a:srgbClr val="00CC00"/>
                </a:solidFill>
              </a:rPr>
              <a:t>AMBITI</a:t>
            </a:r>
            <a:r>
              <a:rPr lang="it-IT" dirty="0">
                <a:solidFill>
                  <a:srgbClr val="00CC00"/>
                </a:solidFill>
              </a:rPr>
              <a:t>.</a:t>
            </a:r>
          </a:p>
          <a:p>
            <a:r>
              <a:rPr lang="it-IT" dirty="0"/>
              <a:t>PER CIASCUN AMBITO  E’ RIPORTATO UN GRUPPO DI  </a:t>
            </a:r>
            <a:r>
              <a:rPr lang="it-IT" b="1" dirty="0">
                <a:solidFill>
                  <a:srgbClr val="00CC00"/>
                </a:solidFill>
              </a:rPr>
              <a:t>DESCRITTORI DI COMPETENZA</a:t>
            </a:r>
          </a:p>
          <a:p>
            <a:r>
              <a:rPr lang="it-IT" dirty="0"/>
              <a:t>UNA PARTE E’ RIFERITA A 4 TIPOLOGIE DI DOCENTI:</a:t>
            </a:r>
          </a:p>
          <a:p>
            <a:r>
              <a:rPr lang="it-IT" dirty="0"/>
              <a:t>1. scuola dell’infanzia</a:t>
            </a:r>
          </a:p>
          <a:p>
            <a:r>
              <a:rPr lang="it-IT" dirty="0"/>
              <a:t>2. scuola primaria</a:t>
            </a:r>
          </a:p>
          <a:p>
            <a:r>
              <a:rPr lang="it-IT" dirty="0"/>
              <a:t>3. scuola secondaria</a:t>
            </a:r>
          </a:p>
          <a:p>
            <a:r>
              <a:rPr lang="it-IT" dirty="0"/>
              <a:t>4. sostegno</a:t>
            </a:r>
          </a:p>
          <a:p>
            <a:r>
              <a:rPr lang="it-IT" dirty="0"/>
              <a:t>DOVE NON DIVERSAMENTE SPECIFICATO I DECRITTORI SONO RIVOLTI A TUTTI I DOCENTI</a:t>
            </a:r>
          </a:p>
        </p:txBody>
      </p:sp>
    </p:spTree>
    <p:extLst>
      <p:ext uri="{BB962C8B-B14F-4D97-AF65-F5344CB8AC3E}">
        <p14:creationId xmlns:p14="http://schemas.microsoft.com/office/powerpoint/2010/main" val="3568230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</a:t>
            </a:r>
            <a:r>
              <a:rPr lang="it-IT" dirty="0" smtClean="0"/>
              <a:t>° PASSO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it-IT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it-IT" b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it-IT" b="1" dirty="0" smtClean="0">
                <a:solidFill>
                  <a:srgbClr val="00CC00"/>
                </a:solidFill>
              </a:rPr>
              <a:t>Il docente sceglie gli indicatori su cui avviare la propria riflessione</a:t>
            </a:r>
            <a:endParaRPr lang="it-IT" b="1" dirty="0">
              <a:solidFill>
                <a:srgbClr val="00CC00"/>
              </a:solidFill>
            </a:endParaRPr>
          </a:p>
        </p:txBody>
      </p:sp>
      <p:pic>
        <p:nvPicPr>
          <p:cNvPr id="6146" name="Picture 2" descr="http://www.ambitocaratebrianza.it/servizi/gestionedocumentale/visualizzadocumento.aspx?id=212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149080"/>
            <a:ext cx="1479798" cy="1479799"/>
          </a:xfrm>
          <a:prstGeom prst="rect">
            <a:avLst/>
          </a:prstGeom>
          <a:noFill/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6C54-0214-4C6D-967A-1A178FE0D499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6394413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/>
              <a:t>Il docente individua da uno a tre descrittori di competenza 2/3 indicatori, scegliendoli tra quelli trasversali e quelli specifici relativi al suo “ruolo”.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6C54-0214-4C6D-967A-1A178FE0D499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928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3° PASSO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it-IT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it-IT" b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it-IT" b="1" dirty="0" smtClean="0">
                <a:solidFill>
                  <a:srgbClr val="00CC00"/>
                </a:solidFill>
              </a:rPr>
              <a:t>Il docente si posiziona rispetto agli indicatori</a:t>
            </a:r>
            <a:endParaRPr lang="it-IT" b="1" dirty="0">
              <a:solidFill>
                <a:srgbClr val="00CC00"/>
              </a:solidFill>
            </a:endParaRPr>
          </a:p>
        </p:txBody>
      </p:sp>
      <p:pic>
        <p:nvPicPr>
          <p:cNvPr id="4098" name="Picture 2" descr="Risultati immagini per omino che pen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789040"/>
            <a:ext cx="2076450" cy="2200275"/>
          </a:xfrm>
          <a:prstGeom prst="rect">
            <a:avLst/>
          </a:prstGeom>
          <a:noFill/>
        </p:spPr>
      </p:pic>
      <p:pic>
        <p:nvPicPr>
          <p:cNvPr id="4100" name="Picture 4" descr="http://www.rmastri.it/webpatentino3/immagini/s154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429000"/>
            <a:ext cx="2667000" cy="2667000"/>
          </a:xfrm>
          <a:prstGeom prst="rect">
            <a:avLst/>
          </a:prstGeom>
          <a:noFill/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6C54-0214-4C6D-967A-1A178FE0D499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6818020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Partendo dalle esperienze maturate, il docente si colloca.  </a:t>
            </a:r>
          </a:p>
          <a:p>
            <a:r>
              <a:rPr lang="it-IT" dirty="0"/>
              <a:t>P</a:t>
            </a:r>
            <a:r>
              <a:rPr lang="it-IT" dirty="0" smtClean="0"/>
              <a:t>er </a:t>
            </a:r>
            <a:r>
              <a:rPr lang="it-IT" dirty="0"/>
              <a:t>selezionare i descrittori di competenze </a:t>
            </a:r>
            <a:r>
              <a:rPr lang="it-IT" dirty="0" smtClean="0"/>
              <a:t>possono essere utilizzati </a:t>
            </a:r>
            <a:r>
              <a:rPr lang="it-IT" dirty="0"/>
              <a:t>i seguenti 3 criteri:  </a:t>
            </a:r>
            <a:endParaRPr lang="it-IT" dirty="0" smtClean="0"/>
          </a:p>
          <a:p>
            <a:r>
              <a:rPr lang="it-IT" sz="3900" b="1" dirty="0" smtClean="0">
                <a:solidFill>
                  <a:srgbClr val="FF0000"/>
                </a:solidFill>
              </a:rPr>
              <a:t>1</a:t>
            </a:r>
            <a:r>
              <a:rPr lang="it-IT" sz="3900" b="1" dirty="0">
                <a:solidFill>
                  <a:srgbClr val="FF0000"/>
                </a:solidFill>
              </a:rPr>
              <a:t>.</a:t>
            </a:r>
            <a:r>
              <a:rPr lang="it-IT" dirty="0"/>
              <a:t> </a:t>
            </a:r>
            <a:r>
              <a:rPr lang="it-IT" b="1" dirty="0">
                <a:solidFill>
                  <a:srgbClr val="FF0000"/>
                </a:solidFill>
              </a:rPr>
              <a:t>competenze non possedute </a:t>
            </a:r>
            <a:r>
              <a:rPr lang="it-IT" dirty="0"/>
              <a:t>che però </a:t>
            </a:r>
            <a:r>
              <a:rPr lang="it-IT" dirty="0" smtClean="0"/>
              <a:t>si ritengono </a:t>
            </a:r>
            <a:r>
              <a:rPr lang="it-IT" dirty="0"/>
              <a:t>importanti e si vorrebbero acquisire </a:t>
            </a:r>
            <a:r>
              <a:rPr lang="it-IT" dirty="0" smtClean="0"/>
              <a:t>in maniera sistematica;</a:t>
            </a:r>
          </a:p>
          <a:p>
            <a:r>
              <a:rPr lang="it-IT" sz="3500" b="1" dirty="0" smtClean="0">
                <a:solidFill>
                  <a:srgbClr val="FFC000"/>
                </a:solidFill>
              </a:rPr>
              <a:t>2</a:t>
            </a:r>
            <a:r>
              <a:rPr lang="it-IT" sz="3500" b="1" dirty="0">
                <a:solidFill>
                  <a:srgbClr val="FFC000"/>
                </a:solidFill>
              </a:rPr>
              <a:t>. </a:t>
            </a:r>
            <a:r>
              <a:rPr lang="it-IT" b="1" dirty="0">
                <a:solidFill>
                  <a:srgbClr val="FFC000"/>
                </a:solidFill>
              </a:rPr>
              <a:t>competenze </a:t>
            </a:r>
            <a:r>
              <a:rPr lang="it-IT" b="1" dirty="0" smtClean="0">
                <a:solidFill>
                  <a:srgbClr val="FFC000"/>
                </a:solidFill>
              </a:rPr>
              <a:t>acquisite</a:t>
            </a:r>
            <a:r>
              <a:rPr lang="it-IT" b="1" dirty="0" smtClean="0"/>
              <a:t> </a:t>
            </a:r>
            <a:r>
              <a:rPr lang="it-IT" dirty="0" smtClean="0"/>
              <a:t>in parte e che si vorrebbero rafforzare/approfondire;</a:t>
            </a:r>
          </a:p>
          <a:p>
            <a:r>
              <a:rPr lang="it-IT" sz="3500" b="1" dirty="0" smtClean="0">
                <a:solidFill>
                  <a:srgbClr val="00CC00"/>
                </a:solidFill>
              </a:rPr>
              <a:t>3</a:t>
            </a:r>
            <a:r>
              <a:rPr lang="it-IT" sz="3500" b="1" dirty="0">
                <a:solidFill>
                  <a:srgbClr val="00CC00"/>
                </a:solidFill>
              </a:rPr>
              <a:t>.</a:t>
            </a:r>
            <a:r>
              <a:rPr lang="it-IT" dirty="0"/>
              <a:t> </a:t>
            </a:r>
            <a:r>
              <a:rPr lang="it-IT" b="1" dirty="0">
                <a:solidFill>
                  <a:srgbClr val="00CC00"/>
                </a:solidFill>
              </a:rPr>
              <a:t>competenze che si ritiene di possedere </a:t>
            </a:r>
            <a:r>
              <a:rPr lang="it-IT" dirty="0"/>
              <a:t>a un livello adeguato o nelle quali ci si percepisce come esperti.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6C54-0214-4C6D-967A-1A178FE0D499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7710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4</a:t>
            </a:r>
            <a:r>
              <a:rPr lang="it-IT" dirty="0" smtClean="0"/>
              <a:t>° PASSO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it-IT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it-IT" b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it-IT" b="1" dirty="0" smtClean="0">
                <a:solidFill>
                  <a:srgbClr val="00CC00"/>
                </a:solidFill>
              </a:rPr>
              <a:t>Il docente redige il bilancio</a:t>
            </a:r>
            <a:endParaRPr lang="it-IT" b="1" dirty="0">
              <a:solidFill>
                <a:srgbClr val="00CC00"/>
              </a:solidFill>
            </a:endParaRPr>
          </a:p>
        </p:txBody>
      </p:sp>
      <p:pic>
        <p:nvPicPr>
          <p:cNvPr id="2050" name="Picture 2" descr="https://encrypted-tbn1.gstatic.com/images?q=tbn:ANd9GcRu610qlU4wCKiw78KiKlVicSLPizPMUKDBnMN6HrWNM3USBmC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3290" y="3789040"/>
            <a:ext cx="1860798" cy="1893566"/>
          </a:xfrm>
          <a:prstGeom prst="rect">
            <a:avLst/>
          </a:prstGeom>
          <a:noFill/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6C54-0214-4C6D-967A-1A178FE0D499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1281359"/>
      </p:ext>
    </p:extLst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Autofit/>
          </a:bodyPr>
          <a:lstStyle/>
          <a:p>
            <a:pPr algn="just"/>
            <a:r>
              <a:rPr lang="it-IT" sz="2800" dirty="0" smtClean="0"/>
              <a:t>Il docente, </a:t>
            </a:r>
            <a:r>
              <a:rPr lang="it-IT" sz="2800" dirty="0"/>
              <a:t>con l’aiuto delle </a:t>
            </a:r>
            <a:r>
              <a:rPr lang="it-IT" sz="2800" b="1" dirty="0"/>
              <a:t>domande – guida, </a:t>
            </a:r>
            <a:r>
              <a:rPr lang="it-IT" sz="2800" dirty="0"/>
              <a:t>elabora un </a:t>
            </a:r>
            <a:r>
              <a:rPr lang="it-IT" sz="2800" b="1" dirty="0"/>
              <a:t>testo discorsivo di massimo 2.000 </a:t>
            </a:r>
            <a:r>
              <a:rPr lang="it-IT" sz="2800" dirty="0"/>
              <a:t>battute, </a:t>
            </a:r>
            <a:r>
              <a:rPr lang="it-IT" sz="2800" dirty="0" smtClean="0"/>
              <a:t>per ogni descrittore di competenza prescelto, motivando</a:t>
            </a:r>
            <a:endParaRPr lang="it-IT" sz="2800" dirty="0"/>
          </a:p>
          <a:p>
            <a:pPr algn="just"/>
            <a:r>
              <a:rPr lang="it-IT" sz="2800" dirty="0"/>
              <a:t>1. le ragioni di tale </a:t>
            </a:r>
            <a:r>
              <a:rPr lang="it-IT" sz="2800" dirty="0" smtClean="0"/>
              <a:t>scelta</a:t>
            </a:r>
            <a:endParaRPr lang="it-IT" sz="2800" dirty="0"/>
          </a:p>
          <a:p>
            <a:pPr algn="just"/>
            <a:r>
              <a:rPr lang="it-IT" sz="2800" dirty="0"/>
              <a:t>2. il livello di competenza </a:t>
            </a:r>
            <a:r>
              <a:rPr lang="it-IT" sz="2800" dirty="0" smtClean="0"/>
              <a:t>percepito</a:t>
            </a:r>
            <a:endParaRPr lang="it-IT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6C54-0214-4C6D-967A-1A178FE0D499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2286000" y="435000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/>
              <a:t>Le competenze, da potenziare o da </a:t>
            </a:r>
            <a:r>
              <a:rPr lang="it-IT" dirty="0" smtClean="0"/>
              <a:t>costruire, </a:t>
            </a:r>
            <a:r>
              <a:rPr lang="it-IT" dirty="0"/>
              <a:t>vanno </a:t>
            </a:r>
            <a:r>
              <a:rPr lang="it-IT" b="1" u="sng" dirty="0">
                <a:solidFill>
                  <a:srgbClr val="FF0000"/>
                </a:solidFill>
              </a:rPr>
              <a:t>indicate in maniera </a:t>
            </a:r>
            <a:r>
              <a:rPr lang="it-IT" b="1" u="sng" dirty="0" smtClean="0">
                <a:solidFill>
                  <a:srgbClr val="FF0000"/>
                </a:solidFill>
              </a:rPr>
              <a:t>chiara</a:t>
            </a:r>
            <a:r>
              <a:rPr lang="it-IT" dirty="0" smtClean="0"/>
              <a:t>.</a:t>
            </a:r>
            <a:endParaRPr lang="it-IT" dirty="0"/>
          </a:p>
          <a:p>
            <a:pPr algn="just"/>
            <a:r>
              <a:rPr lang="it-IT" dirty="0"/>
              <a:t>È necessario, infatti, “intercettarle” con precisione al fine di redigere il successivo Patto per lo sviluppo professionale del docente.</a:t>
            </a:r>
          </a:p>
        </p:txBody>
      </p:sp>
      <p:sp>
        <p:nvSpPr>
          <p:cNvPr id="5" name="Freccia circolare a destra 4"/>
          <p:cNvSpPr/>
          <p:nvPr/>
        </p:nvSpPr>
        <p:spPr>
          <a:xfrm>
            <a:off x="1547664" y="4149080"/>
            <a:ext cx="432048" cy="864096"/>
          </a:xfrm>
          <a:prstGeom prst="curv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417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1254001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PATTO PER LO SVILUPPO PROFESSIONALE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6C54-0214-4C6D-967A-1A178FE0D499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10242" name="Picture 2" descr="http://www.storaiegiuliani.it/wp-content/uploads/2012/03/mani-che-si-stringon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501008"/>
            <a:ext cx="6477000" cy="2047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936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it-IT" i="1" dirty="0" smtClean="0"/>
              <a:t>“Il Dirigente Scolastico e il docente neo-assunto, sulla base del bilancio delle competenze, sentito il docente tutor e tenuto conto dei bisogni della scuola, stabiliscono, con </a:t>
            </a:r>
            <a:r>
              <a:rPr lang="it-IT" b="1" i="1" dirty="0" smtClean="0"/>
              <a:t>un apposito patto per lo sviluppo professionale,</a:t>
            </a:r>
            <a:r>
              <a:rPr lang="it-IT" i="1" dirty="0" smtClean="0"/>
              <a:t> gli obiettivi di sviluppo delle competenze di natura culturale, disciplinare, didattico-metodologica e relazionale, da raggiungere attraverso le </a:t>
            </a:r>
            <a:r>
              <a:rPr lang="it-IT" b="1" i="1" dirty="0" smtClean="0"/>
              <a:t>attività formative di cui all’articolo 6*  </a:t>
            </a:r>
            <a:r>
              <a:rPr lang="it-IT" i="1" dirty="0" smtClean="0"/>
              <a:t>e la partecipazione ad </a:t>
            </a:r>
            <a:r>
              <a:rPr lang="it-IT" b="1" i="1" dirty="0" smtClean="0"/>
              <a:t>attività formative attivate dall’istituzione scolastica o da reti di scuole</a:t>
            </a:r>
            <a:r>
              <a:rPr lang="it-IT" i="1" dirty="0" smtClean="0"/>
              <a:t>, nonché l’</a:t>
            </a:r>
            <a:r>
              <a:rPr lang="it-IT" b="1" i="1" dirty="0" smtClean="0"/>
              <a:t>utilizzo eventuale delle risorse </a:t>
            </a:r>
            <a:r>
              <a:rPr lang="it-IT" i="1" dirty="0" smtClean="0"/>
              <a:t>della Carta di cui all’articolo 1, comma 121, della Legge”. </a:t>
            </a:r>
            <a:r>
              <a:rPr lang="it-IT" sz="2600" b="1" i="1" dirty="0" smtClean="0"/>
              <a:t>(art. 5, comma 3. D.M. n. 850/2015).</a:t>
            </a:r>
          </a:p>
          <a:p>
            <a:pPr algn="just"/>
            <a:endParaRPr lang="it-IT" sz="2600" b="1" i="1" dirty="0" smtClean="0"/>
          </a:p>
          <a:p>
            <a:pPr algn="just"/>
            <a:r>
              <a:rPr lang="it-IT" sz="2600" dirty="0" smtClean="0"/>
              <a:t>*(periodo di formazione)</a:t>
            </a:r>
            <a:endParaRPr lang="it-IT" sz="26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6C54-0214-4C6D-967A-1A178FE0D499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 dice la norma</a:t>
            </a:r>
            <a:endParaRPr lang="it-IT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75304"/>
      </p:ext>
    </p:extLst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algn="just"/>
            <a:r>
              <a:rPr lang="it-IT" dirty="0" smtClean="0"/>
              <a:t>Non necessariamente tutte le competenze indicate nel bilancio iniziale devono essere oggetto del Patto per lo sviluppo professionale. </a:t>
            </a:r>
          </a:p>
          <a:p>
            <a:pPr algn="just"/>
            <a:r>
              <a:rPr lang="it-IT" dirty="0" smtClean="0"/>
              <a:t>Tra le competenze indicate nel bilancio iniziale è opportuno individuare quelle che possano essere  potenziate</a:t>
            </a:r>
          </a:p>
          <a:p>
            <a:pPr algn="just"/>
            <a:r>
              <a:rPr lang="it-IT" dirty="0" smtClean="0"/>
              <a:t> </a:t>
            </a:r>
            <a:r>
              <a:rPr lang="it-IT" b="1" i="1" dirty="0" smtClean="0"/>
              <a:t>a medio termine </a:t>
            </a:r>
            <a:r>
              <a:rPr lang="it-IT" dirty="0" smtClean="0"/>
              <a:t>(entro la conclusione dell’anno scolastico); </a:t>
            </a:r>
          </a:p>
          <a:p>
            <a:pPr algn="just"/>
            <a:r>
              <a:rPr lang="it-IT" dirty="0" smtClean="0"/>
              <a:t> </a:t>
            </a:r>
            <a:r>
              <a:rPr lang="it-IT" b="1" i="1" dirty="0" smtClean="0"/>
              <a:t>mediante attività di formazione in servizio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6C54-0214-4C6D-967A-1A178FE0D499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individuare le competenze  oggetto del patto formativo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305117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contenuto 2"/>
          <p:cNvSpPr>
            <a:spLocks noGrp="1"/>
          </p:cNvSpPr>
          <p:nvPr>
            <p:ph idx="1"/>
          </p:nvPr>
        </p:nvSpPr>
        <p:spPr>
          <a:xfrm>
            <a:off x="468313" y="836613"/>
            <a:ext cx="8229600" cy="5545137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endParaRPr lang="it-IT" sz="2800" dirty="0" smtClean="0"/>
          </a:p>
          <a:p>
            <a:pPr algn="just">
              <a:spcBef>
                <a:spcPts val="0"/>
              </a:spcBef>
              <a:buFont typeface="Webdings" panose="05030102010509060703" pitchFamily="18" charset="2"/>
              <a:buChar char="4"/>
              <a:defRPr/>
            </a:pPr>
            <a:r>
              <a:rPr lang="it-IT" sz="2800" dirty="0" smtClean="0"/>
              <a:t>Il </a:t>
            </a:r>
            <a:r>
              <a:rPr lang="it-IT" sz="2800" dirty="0"/>
              <a:t>nuovo B</a:t>
            </a:r>
            <a:r>
              <a:rPr lang="it-IT" sz="2800" dirty="0" smtClean="0"/>
              <a:t>ilancio </a:t>
            </a:r>
            <a:r>
              <a:rPr lang="it-IT" sz="2800" dirty="0"/>
              <a:t>delle </a:t>
            </a:r>
            <a:r>
              <a:rPr lang="it-IT" sz="2800" dirty="0" smtClean="0"/>
              <a:t>competenze iniziali</a:t>
            </a:r>
          </a:p>
          <a:p>
            <a:pPr algn="just">
              <a:spcBef>
                <a:spcPts val="0"/>
              </a:spcBef>
              <a:buFont typeface="Webdings" panose="05030102010509060703" pitchFamily="18" charset="2"/>
              <a:buChar char="4"/>
              <a:defRPr/>
            </a:pPr>
            <a:endParaRPr lang="it-IT" sz="2800" dirty="0" smtClean="0"/>
          </a:p>
          <a:p>
            <a:pPr algn="just">
              <a:spcBef>
                <a:spcPts val="0"/>
              </a:spcBef>
              <a:buFont typeface="Webdings" panose="05030102010509060703" pitchFamily="18" charset="2"/>
              <a:buChar char="4"/>
              <a:defRPr/>
            </a:pPr>
            <a:r>
              <a:rPr lang="it-IT" sz="2800" dirty="0" smtClean="0"/>
              <a:t>Il </a:t>
            </a:r>
            <a:r>
              <a:rPr lang="it-IT" sz="2800" dirty="0"/>
              <a:t>P</a:t>
            </a:r>
            <a:r>
              <a:rPr lang="it-IT" sz="2800" dirty="0" smtClean="0"/>
              <a:t>atto </a:t>
            </a:r>
            <a:r>
              <a:rPr lang="it-IT" sz="2800" dirty="0"/>
              <a:t>per lo sviluppo </a:t>
            </a:r>
            <a:r>
              <a:rPr lang="it-IT" sz="2800" dirty="0" smtClean="0"/>
              <a:t>professionale</a:t>
            </a:r>
          </a:p>
          <a:p>
            <a:pPr algn="just">
              <a:spcBef>
                <a:spcPts val="0"/>
              </a:spcBef>
              <a:buFont typeface="Webdings" panose="05030102010509060703" pitchFamily="18" charset="2"/>
              <a:buChar char="4"/>
              <a:defRPr/>
            </a:pPr>
            <a:endParaRPr lang="it-IT" sz="2800" dirty="0" smtClean="0"/>
          </a:p>
          <a:p>
            <a:pPr algn="just">
              <a:spcBef>
                <a:spcPts val="0"/>
              </a:spcBef>
              <a:buFont typeface="Webdings" panose="05030102010509060703" pitchFamily="18" charset="2"/>
              <a:buChar char="4"/>
              <a:defRPr/>
            </a:pPr>
            <a:r>
              <a:rPr lang="it-IT" sz="2800" dirty="0" smtClean="0"/>
              <a:t>Il Bilancio finale delle competenze</a:t>
            </a:r>
          </a:p>
          <a:p>
            <a:pPr algn="just">
              <a:spcBef>
                <a:spcPts val="0"/>
              </a:spcBef>
              <a:buFont typeface="Webdings" panose="05030102010509060703" pitchFamily="18" charset="2"/>
              <a:buChar char="4"/>
              <a:defRPr/>
            </a:pPr>
            <a:endParaRPr lang="it-IT" sz="2800" dirty="0"/>
          </a:p>
          <a:p>
            <a:pPr algn="just">
              <a:spcBef>
                <a:spcPts val="0"/>
              </a:spcBef>
              <a:buFont typeface="Webdings" panose="05030102010509060703" pitchFamily="18" charset="2"/>
              <a:buChar char="4"/>
              <a:defRPr/>
            </a:pPr>
            <a:r>
              <a:rPr lang="it-IT" sz="2800" dirty="0" smtClean="0"/>
              <a:t>Il Bilancio sui bisogni formativi futuri</a:t>
            </a:r>
          </a:p>
          <a:p>
            <a:pPr algn="just">
              <a:spcBef>
                <a:spcPts val="0"/>
              </a:spcBef>
              <a:buFont typeface="Webdings" panose="05030102010509060703" pitchFamily="18" charset="2"/>
              <a:buChar char="4"/>
              <a:defRPr/>
            </a:pPr>
            <a:endParaRPr lang="it-IT" sz="2800" dirty="0"/>
          </a:p>
          <a:p>
            <a:pPr algn="just">
              <a:spcBef>
                <a:spcPts val="0"/>
              </a:spcBef>
              <a:buFont typeface="Webdings" panose="05030102010509060703" pitchFamily="18" charset="2"/>
              <a:buChar char="4"/>
              <a:defRPr/>
            </a:pPr>
            <a:r>
              <a:rPr lang="it-IT" sz="2800" dirty="0" smtClean="0"/>
              <a:t>Il </a:t>
            </a:r>
            <a:r>
              <a:rPr lang="it-IT" sz="2800" dirty="0"/>
              <a:t>C</a:t>
            </a:r>
            <a:r>
              <a:rPr lang="it-IT" sz="2800" dirty="0" smtClean="0"/>
              <a:t>urriculum formativo</a:t>
            </a:r>
          </a:p>
          <a:p>
            <a:pPr algn="just">
              <a:spcBef>
                <a:spcPts val="0"/>
              </a:spcBef>
              <a:buFont typeface="Webdings" panose="05030102010509060703" pitchFamily="18" charset="2"/>
              <a:buChar char="4"/>
              <a:defRPr/>
            </a:pPr>
            <a:endParaRPr lang="it-IT" sz="2800" dirty="0" smtClean="0"/>
          </a:p>
          <a:p>
            <a:pPr algn="just">
              <a:spcBef>
                <a:spcPts val="0"/>
              </a:spcBef>
              <a:buFont typeface="Webdings" panose="05030102010509060703" pitchFamily="18" charset="2"/>
              <a:buChar char="4"/>
              <a:defRPr/>
            </a:pPr>
            <a:r>
              <a:rPr lang="it-IT" sz="2800" dirty="0" smtClean="0"/>
              <a:t>Il Portfolio digitale sperimentale</a:t>
            </a:r>
          </a:p>
          <a:p>
            <a:pPr algn="just">
              <a:spcBef>
                <a:spcPts val="0"/>
              </a:spcBef>
              <a:buFont typeface="Webdings" panose="05030102010509060703" pitchFamily="18" charset="2"/>
              <a:buChar char="4"/>
              <a:defRPr/>
            </a:pPr>
            <a:endParaRPr lang="it-IT" sz="2800" dirty="0" smtClean="0">
              <a:sym typeface="Webdings"/>
            </a:endParaRPr>
          </a:p>
          <a:p>
            <a:pPr algn="just">
              <a:spcBef>
                <a:spcPts val="0"/>
              </a:spcBef>
              <a:buFont typeface="Webdings" panose="05030102010509060703" pitchFamily="18" charset="2"/>
              <a:buChar char="4"/>
              <a:defRPr/>
            </a:pPr>
            <a:r>
              <a:rPr lang="it-IT" sz="2800" dirty="0" smtClean="0">
                <a:sym typeface="Webdings"/>
              </a:rPr>
              <a:t>M</a:t>
            </a:r>
            <a:r>
              <a:rPr lang="it-IT" sz="2800" dirty="0" smtClean="0"/>
              <a:t>ateriali </a:t>
            </a:r>
            <a:r>
              <a:rPr lang="it-IT" sz="2800" dirty="0"/>
              <a:t>operativi esemplificativi 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it-IT" sz="2800" dirty="0"/>
          </a:p>
          <a:p>
            <a:pPr algn="just">
              <a:spcBef>
                <a:spcPts val="0"/>
              </a:spcBef>
              <a:buFont typeface="Arial" charset="0"/>
              <a:buNone/>
              <a:defRPr/>
            </a:pPr>
            <a:endParaRPr lang="it-IT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  <a:buFont typeface="Arial" charset="0"/>
              <a:buNone/>
              <a:defRPr/>
            </a:pPr>
            <a:endParaRPr lang="it-IT" sz="1800" b="1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7AF5A-8628-4882-A5D9-4C508A873E1B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95513" y="44450"/>
            <a:ext cx="43211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4000" b="1" dirty="0">
                <a:solidFill>
                  <a:srgbClr val="00F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CONTENUTI</a:t>
            </a:r>
          </a:p>
        </p:txBody>
      </p:sp>
    </p:spTree>
    <p:extLst>
      <p:ext uri="{BB962C8B-B14F-4D97-AF65-F5344CB8AC3E}">
        <p14:creationId xmlns:p14="http://schemas.microsoft.com/office/powerpoint/2010/main" val="190934525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algn="just"/>
            <a:r>
              <a:rPr lang="it-IT" dirty="0" smtClean="0"/>
              <a:t>Il patto, formalizza e vincola gli impegni delle due parti:</a:t>
            </a:r>
          </a:p>
          <a:p>
            <a:pPr algn="just"/>
            <a:r>
              <a:rPr lang="it-IT" dirty="0" smtClean="0"/>
              <a:t>Il docente si impegna a</a:t>
            </a:r>
          </a:p>
          <a:p>
            <a:pPr algn="just">
              <a:buFontTx/>
              <a:buChar char="-"/>
            </a:pPr>
            <a:r>
              <a:rPr lang="it-IT" b="1" dirty="0" smtClean="0"/>
              <a:t>frequentare</a:t>
            </a:r>
            <a:r>
              <a:rPr lang="it-IT" dirty="0" smtClean="0"/>
              <a:t> le attività formative destinate ai docenti in anno di formazione e prova;</a:t>
            </a:r>
          </a:p>
          <a:p>
            <a:pPr algn="just">
              <a:buFontTx/>
              <a:buChar char="-"/>
            </a:pPr>
            <a:r>
              <a:rPr lang="it-IT" dirty="0" smtClean="0"/>
              <a:t> </a:t>
            </a:r>
            <a:r>
              <a:rPr lang="it-IT" b="1" dirty="0" smtClean="0"/>
              <a:t>partecipare</a:t>
            </a:r>
            <a:r>
              <a:rPr lang="it-IT" dirty="0" smtClean="0"/>
              <a:t> alle iniziative attivate dall’istituzione scolastica di servizio o dalle reti di scuole cui essa aderisce, finalizzate allo sviluppo professionale e al rafforzamento delle proprie competenze didattiche, anche eventualmente utilizzando le risorse ricevute con la card della formazione </a:t>
            </a:r>
            <a:r>
              <a:rPr lang="it-IT" dirty="0" err="1" smtClean="0"/>
              <a:t>a.s.</a:t>
            </a:r>
            <a:r>
              <a:rPr lang="it-IT" dirty="0" smtClean="0"/>
              <a:t> 2016/2017.</a:t>
            </a:r>
          </a:p>
          <a:p>
            <a:pPr algn="just"/>
            <a:endParaRPr lang="it-IT" dirty="0" smtClean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6C54-0214-4C6D-967A-1A178FE0D499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 impegni delle parti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9432663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endParaRPr lang="it-IT" dirty="0" smtClean="0"/>
          </a:p>
          <a:p>
            <a:pPr algn="just"/>
            <a:r>
              <a:rPr lang="it-IT" sz="3400" dirty="0" smtClean="0"/>
              <a:t>Il Dirigente Scolastico si impegna  a:</a:t>
            </a:r>
          </a:p>
          <a:p>
            <a:pPr lvl="0" algn="just"/>
            <a:r>
              <a:rPr lang="it-IT" sz="3400" dirty="0" smtClean="0"/>
              <a:t> </a:t>
            </a:r>
            <a:r>
              <a:rPr lang="it-IT" sz="3400" b="1" dirty="0" smtClean="0"/>
              <a:t>informare</a:t>
            </a:r>
            <a:r>
              <a:rPr lang="it-IT" sz="3400" dirty="0" smtClean="0"/>
              <a:t> il docente neo-assunto circa le caratteristiche salienti del percorso formativo, gli obblighi di servizio e professionali, connessi al periodo di prova, le modalità di svolgimento e di valutazione;</a:t>
            </a:r>
          </a:p>
          <a:p>
            <a:pPr algn="just"/>
            <a:r>
              <a:rPr lang="it-IT" sz="3400" b="1" dirty="0" smtClean="0"/>
              <a:t>autorizzare</a:t>
            </a:r>
            <a:r>
              <a:rPr lang="it-IT" sz="3400" dirty="0" smtClean="0"/>
              <a:t> la partecipazione ad attività formative coerenti con le competenze indicate nel documento e a fornire le informazioni in suo possesso circa iniziative interne o esterne di formazione.</a:t>
            </a:r>
            <a:endParaRPr lang="it-IT" sz="34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6C54-0214-4C6D-967A-1A178FE0D499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 impegni delle parti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6705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7319F6-C1DF-4A92-B4E6-A4CC5EDDA62A}" type="slidenum">
              <a:rPr lang="it-IT" altLang="it-IT" smtClean="0"/>
              <a:pPr>
                <a:defRPr/>
              </a:pPr>
              <a:t>22</a:t>
            </a:fld>
            <a:endParaRPr lang="it-IT" altLang="it-IT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03648" y="1844824"/>
            <a:ext cx="6695976" cy="1367582"/>
          </a:xfrm>
          <a:prstGeom prst="rect">
            <a:avLst/>
          </a:prstGeom>
          <a:solidFill>
            <a:srgbClr val="00FA00"/>
          </a:solidFill>
          <a:ln w="38100">
            <a:noFill/>
            <a:miter lim="800000"/>
            <a:headEnd/>
            <a:tailEnd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it-IT" altLang="it-IT" sz="2800" kern="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kern="0" dirty="0" smtClean="0"/>
              <a:t>Il  Bilancio finale delle competenze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6075" y="3500438"/>
            <a:ext cx="3371850" cy="189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03613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87213"/>
            <a:ext cx="8229600" cy="3445843"/>
          </a:xfrm>
        </p:spPr>
        <p:txBody>
          <a:bodyPr>
            <a:normAutofit fontScale="92500"/>
          </a:bodyPr>
          <a:lstStyle/>
          <a:p>
            <a:pPr algn="just"/>
            <a:r>
              <a:rPr lang="it-IT" dirty="0" smtClean="0"/>
              <a:t> </a:t>
            </a:r>
            <a:r>
              <a:rPr lang="it-IT" sz="2800" dirty="0" smtClean="0"/>
              <a:t>Il Bilancio </a:t>
            </a:r>
            <a:r>
              <a:rPr lang="it-IT" sz="2800" dirty="0"/>
              <a:t>finale delle competenze è stato fortemente </a:t>
            </a:r>
            <a:r>
              <a:rPr lang="it-IT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destrutturato</a:t>
            </a:r>
            <a:r>
              <a:rPr lang="it-IT" sz="2800" dirty="0"/>
              <a:t> e reso “</a:t>
            </a:r>
            <a:r>
              <a:rPr lang="it-IT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aperto</a:t>
            </a:r>
            <a:r>
              <a:rPr lang="it-IT" sz="2800" dirty="0" smtClean="0"/>
              <a:t>” rispetto alla precedente annualità.</a:t>
            </a:r>
          </a:p>
          <a:p>
            <a:pPr algn="just"/>
            <a:r>
              <a:rPr lang="it-IT" sz="2800" dirty="0" smtClean="0"/>
              <a:t>È </a:t>
            </a:r>
            <a:r>
              <a:rPr lang="it-IT" sz="2800" dirty="0"/>
              <a:t>costruito sulla base </a:t>
            </a:r>
            <a:r>
              <a:rPr lang="it-IT" sz="2800" dirty="0" smtClean="0"/>
              <a:t> del modello di </a:t>
            </a:r>
            <a:r>
              <a:rPr lang="it-IT" sz="2800" dirty="0"/>
              <a:t>quello iniziale, con la </a:t>
            </a:r>
            <a:r>
              <a:rPr lang="it-IT" sz="2800" dirty="0" smtClean="0"/>
              <a:t>differenza </a:t>
            </a:r>
            <a:r>
              <a:rPr lang="it-IT" sz="2800" dirty="0"/>
              <a:t>che si ferma a livello degli ambiti, senza dettagliare i singoli descrittori di </a:t>
            </a:r>
            <a:r>
              <a:rPr lang="it-IT" sz="2800" dirty="0" smtClean="0"/>
              <a:t>competenza, </a:t>
            </a:r>
            <a:r>
              <a:rPr lang="it-IT" sz="2800" dirty="0"/>
              <a:t>per offrire la </a:t>
            </a:r>
            <a:r>
              <a:rPr lang="it-IT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massima autonomia di espressione</a:t>
            </a:r>
            <a:r>
              <a:rPr lang="it-IT" sz="2800" dirty="0"/>
              <a:t> rispetto al raggiungimento del progresso </a:t>
            </a:r>
            <a:r>
              <a:rPr lang="it-IT" sz="2800" dirty="0" smtClean="0"/>
              <a:t>professionale.</a:t>
            </a:r>
            <a:endParaRPr lang="it-IT" sz="2800" dirty="0"/>
          </a:p>
        </p:txBody>
      </p:sp>
      <p:sp>
        <p:nvSpPr>
          <p:cNvPr id="5" name="Rettangolo arrotondato 4"/>
          <p:cNvSpPr/>
          <p:nvPr/>
        </p:nvSpPr>
        <p:spPr>
          <a:xfrm>
            <a:off x="2627784" y="4149080"/>
            <a:ext cx="3888432" cy="2232248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b="1" dirty="0"/>
              <a:t>Il Bilancio finale consente una riflessione ex-post su quanto sperimentato durante l’anno di prova e del modo in cui le attività formative e professionali condotte hanno inciso sulle proprie competenze. </a:t>
            </a:r>
          </a:p>
        </p:txBody>
      </p:sp>
    </p:spTree>
    <p:extLst>
      <p:ext uri="{BB962C8B-B14F-4D97-AF65-F5344CB8AC3E}">
        <p14:creationId xmlns:p14="http://schemas.microsoft.com/office/powerpoint/2010/main" val="2236025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7319F6-C1DF-4A92-B4E6-A4CC5EDDA62A}" type="slidenum">
              <a:rPr lang="it-IT" altLang="it-IT" smtClean="0"/>
              <a:pPr>
                <a:defRPr/>
              </a:pPr>
              <a:t>24</a:t>
            </a:fld>
            <a:endParaRPr lang="it-IT" altLang="it-IT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8313" y="1987550"/>
            <a:ext cx="8207375" cy="1512888"/>
          </a:xfrm>
          <a:prstGeom prst="rect">
            <a:avLst/>
          </a:prstGeom>
          <a:solidFill>
            <a:srgbClr val="00FA00"/>
          </a:solidFill>
          <a:ln w="38100">
            <a:noFill/>
            <a:miter lim="800000"/>
            <a:headEnd/>
            <a:tailEnd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it-IT" altLang="it-IT" sz="2800" kern="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800" b="1" kern="0" dirty="0" smtClean="0"/>
              <a:t>Il  Bilancio sui bisogni formativi futuri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615184"/>
            <a:ext cx="3283023" cy="1313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74039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496" y="1196752"/>
            <a:ext cx="3322712" cy="4525963"/>
          </a:xfrm>
        </p:spPr>
        <p:txBody>
          <a:bodyPr>
            <a:normAutofit fontScale="92500"/>
          </a:bodyPr>
          <a:lstStyle/>
          <a:p>
            <a:r>
              <a:rPr lang="it-IT" sz="2400" dirty="0"/>
              <a:t>Il docente </a:t>
            </a:r>
            <a:r>
              <a:rPr lang="it-IT" sz="2400" dirty="0" smtClean="0"/>
              <a:t>neoassunto, </a:t>
            </a:r>
            <a:r>
              <a:rPr lang="it-IT" sz="2400" dirty="0"/>
              <a:t>attraverso questo </a:t>
            </a:r>
            <a:r>
              <a:rPr lang="it-IT" sz="2400" dirty="0" smtClean="0"/>
              <a:t>strumento, può esprimersi sui </a:t>
            </a:r>
            <a:r>
              <a:rPr lang="it-IT" sz="2400" dirty="0"/>
              <a:t>BISOGNI FORMATIVI </a:t>
            </a:r>
            <a:r>
              <a:rPr lang="it-IT" sz="2400" dirty="0" smtClean="0"/>
              <a:t>FUTURI, posizionandosi riguardo alla </a:t>
            </a:r>
            <a:r>
              <a:rPr lang="it-IT" sz="2400" dirty="0"/>
              <a:t>formazione in servizio per il prossimo triennio </a:t>
            </a:r>
            <a:r>
              <a:rPr lang="it-IT" sz="2400" dirty="0" smtClean="0"/>
              <a:t> e  indicando  </a:t>
            </a:r>
            <a:r>
              <a:rPr lang="it-IT" sz="2400" dirty="0"/>
              <a:t>le “priorità” oggetto di </a:t>
            </a:r>
            <a:r>
              <a:rPr lang="it-IT" sz="2400" dirty="0" smtClean="0"/>
              <a:t>interesse.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5580112" y="1340941"/>
            <a:ext cx="3444949" cy="3456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400" dirty="0" smtClean="0"/>
              <a:t>I </a:t>
            </a:r>
            <a:r>
              <a:rPr lang="it-IT" sz="2400" b="1" dirty="0" smtClean="0"/>
              <a:t>Bisogni formativi per lo sviluppo futuro</a:t>
            </a:r>
            <a:r>
              <a:rPr lang="it-IT" sz="2400" dirty="0" smtClean="0"/>
              <a:t> sono stati ripensati per consentire una mappatura coerente con le priorità del </a:t>
            </a:r>
            <a:r>
              <a:rPr lang="it-IT" sz="2400" b="1" dirty="0" smtClean="0">
                <a:solidFill>
                  <a:srgbClr val="00B050"/>
                </a:solidFill>
              </a:rPr>
              <a:t>Piano Nazionale di Formazione</a:t>
            </a:r>
            <a:r>
              <a:rPr lang="it-IT" sz="2400" dirty="0" smtClean="0">
                <a:solidFill>
                  <a:srgbClr val="00B050"/>
                </a:solidFill>
              </a:rPr>
              <a:t>.</a:t>
            </a:r>
            <a:endParaRPr lang="it-IT" sz="2400" dirty="0">
              <a:solidFill>
                <a:srgbClr val="00B050"/>
              </a:solidFill>
            </a:endParaRPr>
          </a:p>
        </p:txBody>
      </p:sp>
      <p:pic>
        <p:nvPicPr>
          <p:cNvPr id="5" name="Picture 8" descr="Risultati immagini per piano nazionale di formazione docent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773238"/>
            <a:ext cx="2036763" cy="2879725"/>
          </a:xfrm>
          <a:prstGeom prst="rect">
            <a:avLst/>
          </a:prstGeom>
          <a:noFill/>
          <a:ln w="76200" cmpd="thickThin">
            <a:solidFill>
              <a:srgbClr val="00FA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381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7319F6-C1DF-4A92-B4E6-A4CC5EDDA62A}" type="slidenum">
              <a:rPr lang="it-IT" altLang="it-IT" smtClean="0"/>
              <a:pPr>
                <a:defRPr/>
              </a:pPr>
              <a:t>26</a:t>
            </a:fld>
            <a:endParaRPr lang="it-IT" altLang="it-IT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8313" y="1987550"/>
            <a:ext cx="8207375" cy="1512888"/>
          </a:xfrm>
          <a:prstGeom prst="rect">
            <a:avLst/>
          </a:prstGeom>
          <a:solidFill>
            <a:srgbClr val="00FA00"/>
          </a:solidFill>
          <a:ln w="38100">
            <a:noFill/>
            <a:miter lim="800000"/>
            <a:headEnd/>
            <a:tailEnd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it-IT" altLang="it-IT" sz="2800" kern="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800" b="1" kern="0" dirty="0" smtClean="0"/>
              <a:t>Il </a:t>
            </a:r>
            <a:r>
              <a:rPr lang="it-IT" altLang="it-IT" sz="2800" b="1" kern="0" dirty="0" smtClean="0"/>
              <a:t>Curriculum professionale </a:t>
            </a:r>
            <a:endParaRPr lang="it-IT" altLang="it-IT" sz="2800" b="1" kern="0" dirty="0" smtClean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717032"/>
            <a:ext cx="2463994" cy="163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55120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sz="2400" dirty="0" smtClean="0"/>
              <a:t>Non </a:t>
            </a:r>
            <a:r>
              <a:rPr lang="it-IT" sz="2400" dirty="0"/>
              <a:t>si </a:t>
            </a:r>
            <a:r>
              <a:rPr lang="it-IT" sz="2400" dirty="0" smtClean="0"/>
              <a:t>tratta </a:t>
            </a:r>
            <a:r>
              <a:rPr lang="it-IT" sz="2400" dirty="0"/>
              <a:t>di un tradizionale curriculum vitae e lo scopo non è quello di riportare tutti i titoli e le esperienze professionali svolte. </a:t>
            </a:r>
            <a:endParaRPr lang="it-IT" sz="2400" dirty="0" smtClean="0"/>
          </a:p>
          <a:p>
            <a:r>
              <a:rPr lang="it-IT" sz="2400" dirty="0"/>
              <a:t>Il Curriculum formativo ricostruisce una parte della </a:t>
            </a:r>
            <a:r>
              <a:rPr lang="it-IT" sz="2400" dirty="0" smtClean="0"/>
              <a:t>storia </a:t>
            </a:r>
            <a:r>
              <a:rPr lang="it-IT" sz="2400" dirty="0"/>
              <a:t>professionale e </a:t>
            </a:r>
            <a:r>
              <a:rPr lang="it-IT" sz="2400" dirty="0" smtClean="0"/>
              <a:t>formativa, quella </a:t>
            </a:r>
            <a:r>
              <a:rPr lang="it-IT" sz="2400" dirty="0"/>
              <a:t>parte che si ritiene abbia maggiormente contribuito allo sviluppo della </a:t>
            </a:r>
            <a:r>
              <a:rPr lang="it-IT" sz="2400" dirty="0" smtClean="0"/>
              <a:t> funzione</a:t>
            </a:r>
            <a:r>
              <a:rPr lang="it-IT" sz="2400" dirty="0"/>
              <a:t> </a:t>
            </a:r>
            <a:r>
              <a:rPr lang="it-IT" sz="2400" dirty="0" smtClean="0"/>
              <a:t>docente.</a:t>
            </a:r>
            <a:endParaRPr lang="it-IT" sz="2400" dirty="0"/>
          </a:p>
          <a:p>
            <a:r>
              <a:rPr lang="it-IT" sz="2400" dirty="0" smtClean="0"/>
              <a:t>Esso</a:t>
            </a:r>
            <a:r>
              <a:rPr lang="it-IT" sz="2400" dirty="0"/>
              <a:t>, infatti, può includere un numero massimo di 5 esperienze formative e/o </a:t>
            </a:r>
            <a:r>
              <a:rPr lang="it-IT" sz="2400" dirty="0" smtClean="0"/>
              <a:t>professionali  </a:t>
            </a:r>
            <a:r>
              <a:rPr lang="it-IT" sz="2400" dirty="0"/>
              <a:t>(eventi formativi, ricerche e innovazioni, partecipazione a gruppi di lavoro, attività </a:t>
            </a:r>
            <a:r>
              <a:rPr lang="it-IT" sz="2400" dirty="0" smtClean="0"/>
              <a:t>connesse alla realizzazione </a:t>
            </a:r>
            <a:r>
              <a:rPr lang="it-IT" sz="2400" dirty="0"/>
              <a:t>di progetti, </a:t>
            </a:r>
            <a:r>
              <a:rPr lang="it-IT" sz="2400" dirty="0" err="1"/>
              <a:t>ecc</a:t>
            </a:r>
            <a:r>
              <a:rPr lang="it-IT" sz="2400" dirty="0" smtClean="0"/>
              <a:t>…)</a:t>
            </a:r>
          </a:p>
          <a:p>
            <a:r>
              <a:rPr lang="it-IT" sz="2400" dirty="0"/>
              <a:t>un </a:t>
            </a:r>
            <a:r>
              <a:rPr lang="it-IT" sz="2400" b="1" dirty="0">
                <a:solidFill>
                  <a:srgbClr val="0156FF"/>
                </a:solidFill>
              </a:rPr>
              <a:t>collegamento logico e funzionale con i laboratori formativi</a:t>
            </a:r>
            <a:endParaRPr lang="it-IT" sz="2400" dirty="0" smtClean="0"/>
          </a:p>
          <a:p>
            <a:endParaRPr lang="it-IT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6725" y="188913"/>
            <a:ext cx="1801019" cy="1143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Finalità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129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7319F6-C1DF-4A92-B4E6-A4CC5EDDA62A}" type="slidenum">
              <a:rPr lang="it-IT" altLang="it-IT" smtClean="0"/>
              <a:pPr>
                <a:defRPr/>
              </a:pPr>
              <a:t>28</a:t>
            </a:fld>
            <a:endParaRPr lang="it-IT" altLang="it-IT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8313" y="1987550"/>
            <a:ext cx="8207375" cy="1512888"/>
          </a:xfrm>
          <a:prstGeom prst="rect">
            <a:avLst/>
          </a:prstGeom>
          <a:solidFill>
            <a:srgbClr val="00FA00"/>
          </a:solidFill>
          <a:ln w="38100">
            <a:noFill/>
            <a:miter lim="800000"/>
            <a:headEnd/>
            <a:tailEnd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it-IT" altLang="it-IT" sz="2800" kern="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800" b="1" kern="0" dirty="0" smtClean="0"/>
              <a:t>Il </a:t>
            </a:r>
            <a:r>
              <a:rPr lang="it-IT" altLang="it-IT" sz="2800" b="1" kern="0" dirty="0" smtClean="0"/>
              <a:t>Portfolio formativo digitale</a:t>
            </a:r>
            <a:endParaRPr lang="it-IT" altLang="it-IT" sz="2800" b="1" kern="0" dirty="0" smtClean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717032"/>
            <a:ext cx="3295650" cy="1381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44228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Il documento:</a:t>
            </a:r>
          </a:p>
          <a:p>
            <a:r>
              <a:rPr lang="it-IT" dirty="0" smtClean="0"/>
              <a:t>ricostruisce la </a:t>
            </a:r>
            <a:r>
              <a:rPr lang="it-IT" dirty="0"/>
              <a:t>biografia </a:t>
            </a:r>
            <a:r>
              <a:rPr lang="it-IT" dirty="0" smtClean="0"/>
              <a:t>del docente in forma «riflessiva»; </a:t>
            </a:r>
            <a:endParaRPr lang="it-IT" dirty="0"/>
          </a:p>
          <a:p>
            <a:r>
              <a:rPr lang="it-IT" dirty="0" smtClean="0"/>
              <a:t>evidenzia </a:t>
            </a:r>
            <a:r>
              <a:rPr lang="it-IT" dirty="0"/>
              <a:t>la “professionalità in contesto”, attraverso la documentazione di come si organizza il lavoro in classe, come lo si progetta, lo si gestisce, lo si </a:t>
            </a:r>
            <a:r>
              <a:rPr lang="it-IT" dirty="0" smtClean="0"/>
              <a:t>valuta</a:t>
            </a:r>
            <a:r>
              <a:rPr lang="it-IT" dirty="0"/>
              <a:t>;</a:t>
            </a:r>
            <a:endParaRPr lang="it-IT" dirty="0" smtClean="0"/>
          </a:p>
          <a:p>
            <a:r>
              <a:rPr lang="it-IT" dirty="0" smtClean="0"/>
              <a:t>è </a:t>
            </a:r>
            <a:r>
              <a:rPr lang="it-IT" dirty="0"/>
              <a:t>c</a:t>
            </a:r>
            <a:r>
              <a:rPr lang="it-IT" dirty="0" smtClean="0"/>
              <a:t>onsegnato </a:t>
            </a:r>
            <a:r>
              <a:rPr lang="it-IT" dirty="0"/>
              <a:t>al DS </a:t>
            </a:r>
            <a:r>
              <a:rPr lang="it-IT" dirty="0" smtClean="0"/>
              <a:t>della scuola di servizio in quanto costituisce il </a:t>
            </a:r>
            <a:r>
              <a:rPr lang="it-IT" b="1" dirty="0" smtClean="0"/>
              <a:t>punto di partenza del colloquio dinanzi al Comitato di valutazione.</a:t>
            </a:r>
            <a:endParaRPr lang="it-IT" b="1" dirty="0"/>
          </a:p>
          <a:p>
            <a:endParaRPr lang="it-IT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6725" y="188913"/>
            <a:ext cx="1801019" cy="1143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Finalità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22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7319F6-C1DF-4A92-B4E6-A4CC5EDDA62A}" type="slidenum">
              <a:rPr lang="it-IT" altLang="it-IT" smtClean="0"/>
              <a:pPr>
                <a:defRPr/>
              </a:pPr>
              <a:t>3</a:t>
            </a:fld>
            <a:endParaRPr lang="it-IT" altLang="it-IT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8313" y="1987550"/>
            <a:ext cx="8207375" cy="1512888"/>
          </a:xfrm>
          <a:prstGeom prst="rect">
            <a:avLst/>
          </a:prstGeom>
          <a:solidFill>
            <a:srgbClr val="00FA00"/>
          </a:solidFill>
          <a:ln w="38100">
            <a:noFill/>
            <a:miter lim="800000"/>
            <a:headEnd/>
            <a:tailEnd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it-IT" altLang="it-IT" sz="2800" kern="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800" b="1" kern="0" dirty="0" smtClean="0"/>
              <a:t>Il nuovo Bilancio delle  competenze iniziali</a:t>
            </a:r>
          </a:p>
        </p:txBody>
      </p:sp>
      <p:pic>
        <p:nvPicPr>
          <p:cNvPr id="4100" name="Picture 8" descr="https://encrypted-tbn0.gstatic.com/images?q=tbn:ANd9GcT5CDNd9dYEtKh5gIrx78Bs-9KtK7TGWXuKQ77QfSeZdNR1Utb2Y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17" y="4233520"/>
            <a:ext cx="3600450" cy="147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1" descr="br9_infanzia_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0038"/>
            <a:ext cx="2433638" cy="147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CO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 cstate="print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88913"/>
            <a:ext cx="2303463" cy="1608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19" descr="46670-Scuola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437063"/>
            <a:ext cx="3240088" cy="154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987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egnaposto contenuto 2"/>
          <p:cNvSpPr>
            <a:spLocks noGrp="1"/>
          </p:cNvSpPr>
          <p:nvPr>
            <p:ph idx="1"/>
          </p:nvPr>
        </p:nvSpPr>
        <p:spPr>
          <a:xfrm>
            <a:off x="3779838" y="1600200"/>
            <a:ext cx="4906962" cy="4852988"/>
          </a:xfrm>
          <a:solidFill>
            <a:srgbClr val="CCFFCC">
              <a:alpha val="18000"/>
            </a:srgbClr>
          </a:solidFill>
        </p:spPr>
        <p:txBody>
          <a:bodyPr>
            <a:normAutofit/>
          </a:bodyPr>
          <a:lstStyle/>
          <a:p>
            <a:r>
              <a:rPr lang="it-IT" altLang="it-IT" sz="2400" b="1" dirty="0" smtClean="0"/>
              <a:t>Il portfolio </a:t>
            </a:r>
            <a:r>
              <a:rPr lang="it-IT" altLang="it-IT" sz="2400" dirty="0" smtClean="0"/>
              <a:t>  comprende:</a:t>
            </a:r>
          </a:p>
          <a:p>
            <a:r>
              <a:rPr lang="it-IT" altLang="it-IT" sz="2400" dirty="0"/>
              <a:t>l</a:t>
            </a:r>
            <a:r>
              <a:rPr lang="it-IT" altLang="it-IT" sz="2400" dirty="0" smtClean="0"/>
              <a:t>a descrizione del </a:t>
            </a:r>
            <a:r>
              <a:rPr lang="it-IT" altLang="it-IT" sz="2400" b="1" u="sng" dirty="0" smtClean="0"/>
              <a:t>curriculum  professionale  </a:t>
            </a:r>
            <a:r>
              <a:rPr lang="it-IT" altLang="it-IT" sz="2400" dirty="0" smtClean="0"/>
              <a:t>del docente;</a:t>
            </a:r>
          </a:p>
          <a:p>
            <a:r>
              <a:rPr lang="it-IT" altLang="it-IT" sz="2400" dirty="0"/>
              <a:t>l</a:t>
            </a:r>
            <a:r>
              <a:rPr lang="it-IT" altLang="it-IT" sz="2400" dirty="0" smtClean="0"/>
              <a:t>’elaborazione </a:t>
            </a:r>
            <a:r>
              <a:rPr lang="it-IT" altLang="it-IT" sz="2400" b="1" u="sng" dirty="0" smtClean="0"/>
              <a:t>bilancio delle competenze iniziali</a:t>
            </a:r>
            <a:r>
              <a:rPr lang="it-IT" altLang="it-IT" sz="2400" dirty="0" smtClean="0"/>
              <a:t>;</a:t>
            </a:r>
          </a:p>
          <a:p>
            <a:r>
              <a:rPr lang="it-IT" altLang="it-IT" sz="2400" dirty="0"/>
              <a:t>l</a:t>
            </a:r>
            <a:r>
              <a:rPr lang="it-IT" altLang="it-IT" sz="2400" dirty="0" smtClean="0"/>
              <a:t>a documentazione di  </a:t>
            </a:r>
            <a:r>
              <a:rPr lang="it-IT" altLang="it-IT" sz="2400" b="1" u="sng" dirty="0" smtClean="0"/>
              <a:t>fasi significative dell’esperienza didattica</a:t>
            </a:r>
            <a:r>
              <a:rPr lang="it-IT" altLang="it-IT" sz="2400" dirty="0"/>
              <a:t>;</a:t>
            </a:r>
            <a:endParaRPr lang="it-IT" altLang="it-IT" sz="2400" dirty="0" smtClean="0"/>
          </a:p>
          <a:p>
            <a:r>
              <a:rPr lang="it-IT" altLang="it-IT" sz="2400" dirty="0"/>
              <a:t>l</a:t>
            </a:r>
            <a:r>
              <a:rPr lang="it-IT" altLang="it-IT" sz="2400" dirty="0" smtClean="0"/>
              <a:t>a realizzazione di un </a:t>
            </a:r>
            <a:r>
              <a:rPr lang="it-IT" altLang="it-IT" sz="2400" b="1" u="sng" dirty="0" smtClean="0"/>
              <a:t>bilancio finale delle competenze;</a:t>
            </a:r>
          </a:p>
          <a:p>
            <a:r>
              <a:rPr lang="it-IT" altLang="it-IT" sz="2400" dirty="0" smtClean="0"/>
              <a:t>la previsione di un</a:t>
            </a:r>
            <a:r>
              <a:rPr lang="it-IT" altLang="it-IT" sz="2400" b="1" u="sng" dirty="0" smtClean="0"/>
              <a:t> piano di sviluppo professionale.</a:t>
            </a:r>
            <a:endParaRPr lang="it-IT" altLang="it-IT" sz="24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A6F48-6D73-4382-A766-0BA681306BB8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6725" y="188913"/>
            <a:ext cx="7993063" cy="1143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Articolazione del portfolio</a:t>
            </a:r>
          </a:p>
        </p:txBody>
      </p:sp>
      <p:pic>
        <p:nvPicPr>
          <p:cNvPr id="69637" name="Picture 6" descr="https://encrypted-tbn0.gstatic.com/images?q=tbn:ANd9GcSDzs7mgKYoU-oT0hgkSybSTY_RV7HN7Yr0i94XQ-xjjSP54sJ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565400"/>
            <a:ext cx="2663825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823048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7319F6-C1DF-4A92-B4E6-A4CC5EDDA62A}" type="slidenum">
              <a:rPr lang="it-IT" altLang="it-IT" smtClean="0"/>
              <a:pPr>
                <a:defRPr/>
              </a:pPr>
              <a:t>31</a:t>
            </a:fld>
            <a:endParaRPr lang="it-IT" altLang="it-IT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8313" y="1987550"/>
            <a:ext cx="8207375" cy="1512888"/>
          </a:xfrm>
          <a:prstGeom prst="rect">
            <a:avLst/>
          </a:prstGeom>
          <a:solidFill>
            <a:srgbClr val="00FA00"/>
          </a:solidFill>
          <a:ln w="38100">
            <a:noFill/>
            <a:miter lim="800000"/>
            <a:headEnd/>
            <a:tailEnd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it-IT" altLang="it-IT" sz="2800" kern="0" dirty="0"/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800" kern="0" dirty="0" smtClean="0"/>
              <a:t>Gli strumenti didattici a supporto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05" y="3500438"/>
            <a:ext cx="4248190" cy="321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12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fontScale="92500" lnSpcReduction="20000"/>
          </a:bodyPr>
          <a:lstStyle/>
          <a:p>
            <a:r>
              <a:rPr lang="it-IT" sz="2800" dirty="0"/>
              <a:t>Al fine di favorire l’azione di tutte le professionalità coinvolte nella realizzazione dell’anno di formazione e di prova, </a:t>
            </a:r>
            <a:r>
              <a:rPr lang="it-IT" sz="2800" dirty="0" smtClean="0"/>
              <a:t>sono stati predisposti dall’Ufficio III dell’USR Campania i seguenti materiali di supporto che saranno  pubblicati sul link dedicato del sito istituzionale:</a:t>
            </a:r>
          </a:p>
          <a:p>
            <a:endParaRPr lang="it-IT" sz="2800" dirty="0"/>
          </a:p>
          <a:p>
            <a:endParaRPr lang="it-IT" sz="2800" dirty="0" smtClean="0"/>
          </a:p>
          <a:p>
            <a:endParaRPr lang="it-IT" sz="2800" dirty="0"/>
          </a:p>
          <a:p>
            <a:endParaRPr lang="it-IT" sz="2800" dirty="0" smtClean="0"/>
          </a:p>
          <a:p>
            <a:endParaRPr lang="it-IT" sz="2800" dirty="0"/>
          </a:p>
          <a:p>
            <a:endParaRPr lang="it-IT" sz="2800" dirty="0" smtClean="0"/>
          </a:p>
          <a:p>
            <a:endParaRPr lang="it-IT" sz="2800" dirty="0"/>
          </a:p>
          <a:p>
            <a:endParaRPr lang="it-IT" sz="2800" dirty="0" smtClean="0"/>
          </a:p>
          <a:p>
            <a:r>
              <a:rPr lang="it-IT" sz="2800" dirty="0" smtClean="0"/>
              <a:t>Il </a:t>
            </a:r>
            <a:r>
              <a:rPr lang="it-IT" sz="2800" dirty="0"/>
              <a:t>predetto </a:t>
            </a:r>
            <a:r>
              <a:rPr lang="it-IT" sz="2800" dirty="0" smtClean="0"/>
              <a:t>materiale  </a:t>
            </a:r>
            <a:r>
              <a:rPr lang="it-IT" sz="2800" b="1" dirty="0"/>
              <a:t>non è in alcun modo </a:t>
            </a:r>
            <a:r>
              <a:rPr lang="it-IT" sz="2800" b="1" dirty="0" smtClean="0"/>
              <a:t>vincolante  </a:t>
            </a:r>
            <a:r>
              <a:rPr lang="it-IT" sz="2800" dirty="0"/>
              <a:t>per le istituzioni </a:t>
            </a:r>
            <a:r>
              <a:rPr lang="it-IT" sz="2800" dirty="0" smtClean="0"/>
              <a:t>scolastiche</a:t>
            </a:r>
            <a:r>
              <a:rPr lang="it-IT" sz="2800" dirty="0"/>
              <a:t> </a:t>
            </a:r>
            <a:r>
              <a:rPr lang="it-IT" sz="2800" dirty="0" smtClean="0"/>
              <a:t>che potranno </a:t>
            </a:r>
            <a:r>
              <a:rPr lang="it-IT" sz="2800" dirty="0"/>
              <a:t>anche  </a:t>
            </a:r>
            <a:r>
              <a:rPr lang="it-IT" sz="2800" b="1" dirty="0" smtClean="0"/>
              <a:t>contestualizzarlo </a:t>
            </a:r>
            <a:r>
              <a:rPr lang="it-IT" sz="2800" b="1" dirty="0"/>
              <a:t>e </a:t>
            </a:r>
            <a:r>
              <a:rPr lang="it-IT" sz="2800" b="1" dirty="0" smtClean="0"/>
              <a:t>adattarlo </a:t>
            </a:r>
            <a:r>
              <a:rPr lang="it-IT" sz="2800" b="1" dirty="0"/>
              <a:t>ad esigenze specifiche.</a:t>
            </a:r>
          </a:p>
          <a:p>
            <a:endParaRPr lang="it-IT" dirty="0"/>
          </a:p>
        </p:txBody>
      </p:sp>
      <p:sp>
        <p:nvSpPr>
          <p:cNvPr id="2" name="Rettangolo arrotondato 1"/>
          <p:cNvSpPr/>
          <p:nvPr/>
        </p:nvSpPr>
        <p:spPr>
          <a:xfrm>
            <a:off x="1979712" y="2204864"/>
            <a:ext cx="5616624" cy="2304256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009999"/>
                </a:solidFill>
              </a:rPr>
              <a:t>ALLEGATO 1_ patto per lo sviluppo professionale</a:t>
            </a:r>
          </a:p>
          <a:p>
            <a:r>
              <a:rPr lang="it-IT" b="1" dirty="0">
                <a:solidFill>
                  <a:srgbClr val="009999"/>
                </a:solidFill>
              </a:rPr>
              <a:t>ALLEGATO 2_ protocollo di osservazione reciproca</a:t>
            </a:r>
          </a:p>
          <a:p>
            <a:r>
              <a:rPr lang="it-IT" b="1" dirty="0">
                <a:solidFill>
                  <a:srgbClr val="009999"/>
                </a:solidFill>
              </a:rPr>
              <a:t>ALLEGATO 3_scheda programmazione </a:t>
            </a:r>
            <a:r>
              <a:rPr lang="it-IT" b="1" dirty="0" err="1">
                <a:solidFill>
                  <a:srgbClr val="009999"/>
                </a:solidFill>
              </a:rPr>
              <a:t>peer</a:t>
            </a:r>
            <a:r>
              <a:rPr lang="it-IT" b="1" dirty="0">
                <a:solidFill>
                  <a:srgbClr val="009999"/>
                </a:solidFill>
              </a:rPr>
              <a:t> to </a:t>
            </a:r>
            <a:r>
              <a:rPr lang="it-IT" b="1" dirty="0" err="1">
                <a:solidFill>
                  <a:srgbClr val="009999"/>
                </a:solidFill>
              </a:rPr>
              <a:t>peer</a:t>
            </a:r>
            <a:endParaRPr lang="it-IT" b="1" dirty="0">
              <a:solidFill>
                <a:srgbClr val="009999"/>
              </a:solidFill>
            </a:endParaRPr>
          </a:p>
          <a:p>
            <a:r>
              <a:rPr lang="it-IT" b="1" dirty="0">
                <a:solidFill>
                  <a:srgbClr val="009999"/>
                </a:solidFill>
              </a:rPr>
              <a:t>ALLEGATO 4_ scheda osservazione docente neoassunto</a:t>
            </a:r>
          </a:p>
          <a:p>
            <a:r>
              <a:rPr lang="it-IT" b="1" dirty="0">
                <a:solidFill>
                  <a:srgbClr val="009999"/>
                </a:solidFill>
              </a:rPr>
              <a:t>ALLEGATO 5_ scheda osservazione docente tutor</a:t>
            </a:r>
          </a:p>
          <a:p>
            <a:r>
              <a:rPr lang="it-IT" b="1" dirty="0">
                <a:solidFill>
                  <a:srgbClr val="009999"/>
                </a:solidFill>
              </a:rPr>
              <a:t>ALLEGATO 6_ modello registrazione </a:t>
            </a:r>
            <a:r>
              <a:rPr lang="it-IT" b="1" dirty="0" err="1">
                <a:solidFill>
                  <a:srgbClr val="009999"/>
                </a:solidFill>
              </a:rPr>
              <a:t>peer</a:t>
            </a:r>
            <a:r>
              <a:rPr lang="it-IT" b="1" dirty="0">
                <a:solidFill>
                  <a:srgbClr val="009999"/>
                </a:solidFill>
              </a:rPr>
              <a:t> to </a:t>
            </a:r>
            <a:r>
              <a:rPr lang="it-IT" b="1" dirty="0" err="1">
                <a:solidFill>
                  <a:srgbClr val="009999"/>
                </a:solidFill>
              </a:rPr>
              <a:t>peer</a:t>
            </a:r>
            <a:endParaRPr lang="it-IT" b="1" dirty="0">
              <a:solidFill>
                <a:srgbClr val="009999"/>
              </a:solidFill>
            </a:endParaRPr>
          </a:p>
          <a:p>
            <a:r>
              <a:rPr lang="it-IT" b="1" dirty="0">
                <a:solidFill>
                  <a:srgbClr val="009999"/>
                </a:solidFill>
              </a:rPr>
              <a:t>ALLEGATO 7_ attestazione </a:t>
            </a:r>
            <a:r>
              <a:rPr lang="it-IT" b="1" dirty="0" err="1">
                <a:solidFill>
                  <a:srgbClr val="009999"/>
                </a:solidFill>
              </a:rPr>
              <a:t>peer</a:t>
            </a:r>
            <a:r>
              <a:rPr lang="it-IT" b="1" dirty="0">
                <a:solidFill>
                  <a:srgbClr val="009999"/>
                </a:solidFill>
              </a:rPr>
              <a:t> to </a:t>
            </a:r>
            <a:r>
              <a:rPr lang="it-IT" b="1" dirty="0" err="1">
                <a:solidFill>
                  <a:srgbClr val="009999"/>
                </a:solidFill>
              </a:rPr>
              <a:t>peer</a:t>
            </a:r>
            <a:endParaRPr lang="it-IT" b="1" dirty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1012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egnaposto contenuto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4525962"/>
          </a:xfrm>
        </p:spPr>
        <p:txBody>
          <a:bodyPr>
            <a:normAutofit fontScale="85000" lnSpcReduction="20000"/>
          </a:bodyPr>
          <a:lstStyle/>
          <a:p>
            <a:endParaRPr lang="it-IT" dirty="0" smtClean="0"/>
          </a:p>
          <a:p>
            <a:endParaRPr lang="it-IT" dirty="0" smtClean="0"/>
          </a:p>
          <a:p>
            <a:r>
              <a:rPr lang="it-IT" sz="3900" dirty="0" smtClean="0"/>
              <a:t>BUON LAVORO </a:t>
            </a:r>
          </a:p>
          <a:p>
            <a:pPr>
              <a:buNone/>
            </a:pPr>
            <a:endParaRPr lang="it-IT" sz="3900" dirty="0" smtClean="0"/>
          </a:p>
          <a:p>
            <a:endParaRPr lang="it-IT" sz="3900" dirty="0" smtClean="0"/>
          </a:p>
          <a:p>
            <a:endParaRPr lang="it-IT" sz="3900" dirty="0" smtClean="0"/>
          </a:p>
          <a:p>
            <a:endParaRPr lang="it-IT" sz="3900" dirty="0" smtClean="0"/>
          </a:p>
          <a:p>
            <a:r>
              <a:rPr lang="it-IT" sz="3900" dirty="0" smtClean="0"/>
              <a:t>E</a:t>
            </a:r>
          </a:p>
          <a:p>
            <a:r>
              <a:rPr lang="it-IT" sz="3900" dirty="0" smtClean="0"/>
              <a:t>GRAZIE PER L’ATTENZIONE!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38994-6354-4027-B809-83663472B343}" type="slidenum">
              <a:rPr lang="it-IT" smtClean="0"/>
              <a:pPr>
                <a:defRPr/>
              </a:pPr>
              <a:t>33</a:t>
            </a:fld>
            <a:endParaRPr lang="it-IT"/>
          </a:p>
        </p:txBody>
      </p:sp>
      <p:sp>
        <p:nvSpPr>
          <p:cNvPr id="74757" name="AutoShape 4" descr="data:image/jpeg;base64,/9j/4AAQSkZJRgABAQAAAQABAAD/2wCEAAkGBw8QDw4ODg0NDw0PDxANDg4MDw8PDwwOFBEWFhYSFB8YHCggGBolJxUVITEiJTUrMC4uFx8zOD8sNygtLisBCgoKDQwOGhAQGislHyM3KywzNDQ4MCs0NCwzLDc3Nys3OCssNCwsNDEsLCw3KysrOCs3LDArKzcrKysrKysrN//AABEIAIYAegMBIgACEQEDEQH/xAAcAAACAwEBAQEAAAAAAAAAAAAAAQIDBQYECAf/xAA2EAACAQMCBAQEBAQHAAAAAAAAAQIDBBESIQUxQVEGE3GRIjJCYXKhsdEHFFKBIzNiosHh8f/EABgBAQADAQAAAAAAAAAAAAAAAAABAgME/8QAHBEBAQEBAQEAAwAAAAAAAAAAAAECEQMxBCJC/9oADAMBAAIRAxEAPwD9wQxDAQDEAMAZzPiji1Wyt/Pp4eaihKM8vdt8t9im9TM7U5z28dMBy9LxDcxo+dVtI1IY1S/l6nxqOM5UZYT9zU4Tx+3uafmU5NLk41IuM4+q99yuPXGvlW1jWfrUAANVAADAQAADAAAQxDAQDEAM4v8AiPSlK3hBJtO4p1HhfSvm/TP9ztGcx414tSp0ZUs/4706FHeUG2sMy9p3FX87zUZfEeN0FaqnRrU51ZR0RhGS15e265o3/D/DI0aFOlhasKVaWN23vp/Q4rwH4UpSuri8qUHTqKWMRqeZHUnzy11546Hf1+Iwg/Lik2ub6JmH4/jz9mvrv+WkB5re41LfB6Uzsc4AAAAGIAAYAIYhgIBiAUpJJttJJZbeySPnTx345lW4rVqWtSjVtrd04UPhU6dSUVvPPXdv2PoqcFJOMknFppprKafNM5fif8O+E3GddlThJ/Xb5oy/2kXM1OVMtnxm/wAKeLVLm3rSqQpwbqa4qnlJtxWpJPl09ymlevzJKT+LU8575LbPw5HhGv8AlvOlbTkpuc56nRljG+EsLluQu+GuvV86nUSc/mwtpPv6kZzMzkLbb2t60vUlzNjh1XVBvpqaXphHKcO4TVc1GrV0wzzjHOftz2OyoUowioRWIxWEWQmAAgAAABiGACAAAAAQDAQARqpaZavlw9SfJrG+Tl+GWqi3pbUc7Lsux0HFZNUKrX9OPzOboXmjny7gX8YrSpuhh/DKppbe2NtjpKE9UYvulyMS00XOulNaoODz9n0a7MOE3UqNV2dV/FHenJ7eZDo0BvgIAGAAAAAAIBZFkBhkWRNgSyGSDkQdVAVcU3oVfwN+25yd9TlK2qqC+NRc1jniO8sffCZ0vE7pKjU+8XH32Mjg9VSjOTWIqMotvq2twJeEai0xS6xfubj4dRdTznTTqc9Tzzxg5bwcprOrOmKeE11OtVUC8MlamPIFgEUxgMBDAiRbBsg2A3IhKZCcyuMspgS15bXbmQmzxRu1Tq4ntCaxns1y/U0ZRT5bp9V1AybiUajlSb6Z9Ty3XD6yoyjT0pJOSWd5Y3x+RoXnD9W8XpkuTIKhXxpc4pcsxTz+YGbwGvCazJuLjs45xublOunJqLyljk87nkp8LprnBN98Huo0FHksIC9PKCnUyii5rqCe/wAWNkQsE9KyB74zJpnhhW3fqz0wkBfkeStMeQItlc2TZVMDzV5mfC+8up8XySWJfbsz23CMW+hvkDZurSNWOYtNPk0ZsXcUNotuPZ7r/o8ltd1Kb+CWO6e6ZpUuMp/5lP8AvD9gCnxt/XSWf9Lx+peuLwf0S90RV1bS5vH4osMWv9UfzAk+KLpD3ZB3tSW0Vj8K/wCSalbLqn6J/sN31NfLBv12AjQtJN5n64/cvuK6gtMd5d19J5Kl5OW2cLtHYonLC+/T1Avs6hpUpGZZw2NKmgPTFkyuJMAaK5ItZFoDy1IGfc2+TWlEqnTA5mtbOPJZRQzpKlumeSrYp9AMiJZE9cuH9hKyYFUSyJZGzl3LYWXfLAo19t39i2lQbeX/AOHrp2qXQ9MKQEKNLB6YRCMCxIBpEsAkMCTRFoYARaIOIABFxIOAABHykLykAACpIkoIAAmoElEAAkkSSAAJJBgYAf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762000"/>
            <a:ext cx="14573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758" name="AutoShape 6" descr="data:image/jpeg;base64,/9j/4AAQSkZJRgABAQAAAQABAAD/2wCEAAkGBw8QDw4ODg0NDw0PDxANDg4MDw8PDwwOFBEWFhYSFB8YHCggGBolJxUVITEiJTUrMC4uFx8zOD8sNygtLisBCgoKDQwOGhAQGislHyM3KywzNDQ4MCs0NCwzLDc3Nys3OCssNCwsNDEsLCw3KysrOCs3LDArKzcrKysrKysrN//AABEIAIYAegMBIgACEQEDEQH/xAAcAAACAwEBAQEAAAAAAAAAAAAAAQIDBQYECAf/xAA2EAACAQMCBAQEBAQHAAAAAAAAAQIDBBESIQUxQVEGE3GRIjJCYXKhsdEHFFKBIzNiosHh8f/EABgBAQADAQAAAAAAAAAAAAAAAAABAgME/8QAHBEBAQEBAQEAAwAAAAAAAAAAAAECEQMxBCJC/9oADAMBAAIRAxEAPwD9wQxDAQDEAMAZzPiji1Wyt/Pp4eaihKM8vdt8t9im9TM7U5z28dMBy9LxDcxo+dVtI1IY1S/l6nxqOM5UZYT9zU4Tx+3uafmU5NLk41IuM4+q99yuPXGvlW1jWfrUAANVAADAQAADAAAQxDAQDEAM4v8AiPSlK3hBJtO4p1HhfSvm/TP9ztGcx414tSp0ZUs/4706FHeUG2sMy9p3FX87zUZfEeN0FaqnRrU51ZR0RhGS15e265o3/D/DI0aFOlhasKVaWN23vp/Q4rwH4UpSuri8qUHTqKWMRqeZHUnzy11546Hf1+Iwg/Lik2ub6JmH4/jz9mvrv+WkB5re41LfB6Uzsc4AAAAGIAAYAIYhgIBiAUpJJttJJZbeySPnTx345lW4rVqWtSjVtrd04UPhU6dSUVvPPXdv2PoqcFJOMknFppprKafNM5fif8O+E3GddlThJ/Xb5oy/2kXM1OVMtnxm/wAKeLVLm3rSqQpwbqa4qnlJtxWpJPl09ymlevzJKT+LU8575LbPw5HhGv8AlvOlbTkpuc56nRljG+EsLluQu+GuvV86nUSc/mwtpPv6kZzMzkLbb2t60vUlzNjh1XVBvpqaXphHKcO4TVc1GrV0wzzjHOftz2OyoUowioRWIxWEWQmAAgAAABiGACAAAAAQDAQARqpaZavlw9SfJrG+Tl+GWqi3pbUc7Lsux0HFZNUKrX9OPzOboXmjny7gX8YrSpuhh/DKppbe2NtjpKE9UYvulyMS00XOulNaoODz9n0a7MOE3UqNV2dV/FHenJ7eZDo0BvgIAGAAAAAAIBZFkBhkWRNgSyGSDkQdVAVcU3oVfwN+25yd9TlK2qqC+NRc1jniO8sffCZ0vE7pKjU+8XH32Mjg9VSjOTWIqMotvq2twJeEai0xS6xfubj4dRdTznTTqc9Tzzxg5bwcprOrOmKeE11OtVUC8MlamPIFgEUxgMBDAiRbBsg2A3IhKZCcyuMspgS15bXbmQmzxRu1Tq4ntCaxns1y/U0ZRT5bp9V1AybiUajlSb6Z9Ty3XD6yoyjT0pJOSWd5Y3x+RoXnD9W8XpkuTIKhXxpc4pcsxTz+YGbwGvCazJuLjs45xublOunJqLyljk87nkp8LprnBN98Huo0FHksIC9PKCnUyii5rqCe/wAWNkQsE9KyB74zJpnhhW3fqz0wkBfkeStMeQItlc2TZVMDzV5mfC+8up8XySWJfbsz23CMW+hvkDZurSNWOYtNPk0ZsXcUNotuPZ7r/o8ltd1Kb+CWO6e6ZpUuMp/5lP8AvD9gCnxt/XSWf9Lx+peuLwf0S90RV1bS5vH4osMWv9UfzAk+KLpD3ZB3tSW0Vj8K/wCSalbLqn6J/sN31NfLBv12AjQtJN5n64/cvuK6gtMd5d19J5Kl5OW2cLtHYonLC+/T1Avs6hpUpGZZw2NKmgPTFkyuJMAaK5ItZFoDy1IGfc2+TWlEqnTA5mtbOPJZRQzpKlumeSrYp9AMiJZE9cuH9hKyYFUSyJZGzl3LYWXfLAo19t39i2lQbeX/AOHrp2qXQ9MKQEKNLB6YRCMCxIBpEsAkMCTRFoYARaIOIABFxIOAABHykLykAACpIkoIAAmoElEAAkkSSAAJJBgYAf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762000"/>
            <a:ext cx="14573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4100" name="Picture 4" descr="http://mentecorpo.eu/mind/wp-content/uploads/2015/07/specializzazione-omino-corso-laurea-diploma-262x30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052736"/>
            <a:ext cx="249555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782429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/>
          </a:bodyPr>
          <a:lstStyle/>
          <a:p>
            <a:endParaRPr lang="it-IT" dirty="0" smtClean="0"/>
          </a:p>
          <a:p>
            <a:pPr algn="just"/>
            <a:r>
              <a:rPr lang="it-IT" dirty="0"/>
              <a:t> </a:t>
            </a:r>
            <a:r>
              <a:rPr lang="it-IT" sz="2800" dirty="0" smtClean="0"/>
              <a:t>Il </a:t>
            </a:r>
            <a:r>
              <a:rPr lang="it-IT" sz="2800" dirty="0"/>
              <a:t>lessico del </a:t>
            </a:r>
            <a:r>
              <a:rPr lang="it-IT" sz="2800" b="1" dirty="0"/>
              <a:t>Bilancio delle competenze iniziali</a:t>
            </a:r>
            <a:r>
              <a:rPr lang="it-IT" sz="2800" dirty="0"/>
              <a:t> è stato rivisitato e modificato, adeguandolo al vocabolario scolastico. </a:t>
            </a:r>
            <a:endParaRPr lang="it-IT" sz="2800" dirty="0" smtClean="0"/>
          </a:p>
          <a:p>
            <a:pPr algn="just"/>
            <a:r>
              <a:rPr lang="it-IT" sz="2800" dirty="0" smtClean="0"/>
              <a:t>Le </a:t>
            </a:r>
            <a:r>
              <a:rPr lang="it-IT" sz="2800" dirty="0"/>
              <a:t>domande guida esplicitano quanto richiamato dal descrittore e aiutano il docente a comprendere le possibili situazioni caratterizzanti la competenza e a posizionarsi rispetto ad esse.</a:t>
            </a:r>
          </a:p>
          <a:p>
            <a:endParaRPr lang="it-IT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1188" y="260350"/>
            <a:ext cx="7848600" cy="1143000"/>
          </a:xfrm>
          <a:prstGeom prst="rect">
            <a:avLst/>
          </a:prstGeom>
          <a:solidFill>
            <a:srgbClr val="33FF33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Novità dell’ambiente</a:t>
            </a:r>
          </a:p>
          <a:p>
            <a:pPr algn="ctr">
              <a:defRPr/>
            </a:pPr>
            <a:r>
              <a:rPr lang="it-IT" sz="3200" b="1" dirty="0" smtClean="0"/>
              <a:t>neoassunti.indire.it/2018</a:t>
            </a:r>
            <a:r>
              <a:rPr lang="it-IT" sz="3200" dirty="0" smtClean="0"/>
              <a:t>,</a:t>
            </a:r>
            <a:endParaRPr lang="it-IT" sz="3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993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68463"/>
            <a:ext cx="4691063" cy="428081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it-IT" dirty="0" smtClean="0"/>
              <a:t> Il </a:t>
            </a:r>
            <a:r>
              <a:rPr lang="it-IT" b="1" dirty="0" smtClean="0"/>
              <a:t>bilancio delle competenze iniziali</a:t>
            </a:r>
            <a:r>
              <a:rPr lang="it-IT" dirty="0" smtClean="0"/>
              <a:t> è  redatto in forma di </a:t>
            </a:r>
            <a:r>
              <a:rPr lang="it-IT" b="1" dirty="0" smtClean="0"/>
              <a:t>autovalutazione</a:t>
            </a:r>
            <a:r>
              <a:rPr lang="it-IT" dirty="0" smtClean="0"/>
              <a:t> dagli insegnanti in periodo di formazione e di prova, con la collaborazione del docente tutor  in qualità di “facilitatore”.</a:t>
            </a:r>
          </a:p>
          <a:p>
            <a:pPr algn="just"/>
            <a:r>
              <a:rPr lang="it-IT" dirty="0" smtClean="0"/>
              <a:t> Attraverso il bilancio delle competenze, il docente deve:</a:t>
            </a:r>
          </a:p>
          <a:p>
            <a:pPr algn="just">
              <a:buFont typeface="Arial" pitchFamily="34" charset="0"/>
              <a:buNone/>
              <a:defRPr/>
            </a:pPr>
            <a:endParaRPr lang="it-IT" b="1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1188" y="260350"/>
            <a:ext cx="7848600" cy="1143000"/>
          </a:xfrm>
          <a:prstGeom prst="rect">
            <a:avLst/>
          </a:prstGeom>
          <a:solidFill>
            <a:srgbClr val="00FA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Bilancio di competenze, bisogni formativi e obiettivi della formazione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5940425" y="1628800"/>
            <a:ext cx="2447925" cy="2016224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000" dirty="0" smtClean="0">
                <a:solidFill>
                  <a:schemeClr val="tx1"/>
                </a:solidFill>
              </a:rPr>
              <a:t>effettuare una riflessione puntuale sulle esperienze realizzate in ambito culturale e professionale;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5940425" y="4077072"/>
            <a:ext cx="2447925" cy="216024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000" dirty="0" smtClean="0">
                <a:solidFill>
                  <a:schemeClr val="tx1"/>
                </a:solidFill>
              </a:rPr>
              <a:t>far emergere la percezione dell’autoefficacia rispetto ad alcune complesse funzioni che è chiamato a svolgere.</a:t>
            </a:r>
            <a:endParaRPr lang="it-IT" sz="2000" dirty="0">
              <a:solidFill>
                <a:schemeClr val="tx1"/>
              </a:solidFill>
            </a:endParaRPr>
          </a:p>
        </p:txBody>
      </p:sp>
      <p:cxnSp>
        <p:nvCxnSpPr>
          <p:cNvPr id="8" name="Connettore 2 7"/>
          <p:cNvCxnSpPr/>
          <p:nvPr/>
        </p:nvCxnSpPr>
        <p:spPr>
          <a:xfrm flipV="1">
            <a:off x="5148064" y="2996952"/>
            <a:ext cx="1080120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rc_mi" descr="http://2.bp.blogspot.com/-ENbKZ1B41Zo/TyfDUqhAEVI/AAAAAAAAAEk/WlFFxcqs_nE/s1600/M%C3%A4nnchen+mit+Stift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78904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ttore 2 10"/>
          <p:cNvCxnSpPr/>
          <p:nvPr/>
        </p:nvCxnSpPr>
        <p:spPr>
          <a:xfrm>
            <a:off x="5652120" y="4653136"/>
            <a:ext cx="57606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284408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1CB238-4330-4233-A4E5-A4E36370D8E6}" type="slidenum">
              <a:rPr lang="it-IT" altLang="it-IT" smtClean="0"/>
              <a:pPr>
                <a:defRPr/>
              </a:pPr>
              <a:t>6</a:t>
            </a:fld>
            <a:endParaRPr lang="it-IT" altLang="it-IT"/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4034266818"/>
              </p:ext>
            </p:extLst>
          </p:nvPr>
        </p:nvGraphicFramePr>
        <p:xfrm>
          <a:off x="0" y="692696"/>
          <a:ext cx="9036496" cy="601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tangolo 3"/>
          <p:cNvSpPr/>
          <p:nvPr/>
        </p:nvSpPr>
        <p:spPr>
          <a:xfrm>
            <a:off x="3079348" y="116632"/>
            <a:ext cx="2985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 dirty="0" smtClean="0"/>
              <a:t>Tale  strumento si propone di: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70762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solidFill>
            <a:srgbClr val="00CC00"/>
          </a:solidFill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IL BILANCIO DELLE COMPETENZE </a:t>
            </a:r>
            <a:r>
              <a:rPr lang="it-IT" dirty="0" err="1" smtClean="0">
                <a:solidFill>
                  <a:schemeClr val="bg1"/>
                </a:solidFill>
              </a:rPr>
              <a:t>IN……</a:t>
            </a:r>
            <a:r>
              <a:rPr lang="it-IT" dirty="0" smtClean="0">
                <a:solidFill>
                  <a:schemeClr val="bg1"/>
                </a:solidFill>
              </a:rPr>
              <a:t>.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mtClean="0"/>
              <a:t>QUATTRO </a:t>
            </a:r>
            <a:r>
              <a:rPr lang="it-IT" dirty="0" smtClean="0"/>
              <a:t>PASSI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437112"/>
            <a:ext cx="5580112" cy="1842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6C54-0214-4C6D-967A-1A178FE0D499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490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1° PASSO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b="1" dirty="0" smtClean="0">
                <a:solidFill>
                  <a:srgbClr val="00CC00"/>
                </a:solidFill>
              </a:rPr>
              <a:t>Il docente esamina 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00CC00"/>
                </a:solidFill>
              </a:rPr>
              <a:t>le Aree e i descrittori di competenza</a:t>
            </a:r>
            <a:endParaRPr lang="it-IT" b="1" dirty="0">
              <a:solidFill>
                <a:srgbClr val="00CC00"/>
              </a:solidFill>
            </a:endParaRPr>
          </a:p>
        </p:txBody>
      </p:sp>
      <p:sp>
        <p:nvSpPr>
          <p:cNvPr id="17410" name="AutoShape 2" descr="Risultati immagini per omino lente d'ingrandiment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7412" name="Picture 4" descr="http://www.parsifaldesign.it/ckeditor_uploads/pictures/99/content_omino.jpg?132731606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905918"/>
            <a:ext cx="1905000" cy="1914525"/>
          </a:xfrm>
          <a:prstGeom prst="rect">
            <a:avLst/>
          </a:prstGeom>
          <a:noFill/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6C54-0214-4C6D-967A-1A178FE0D499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19046">
            <a:off x="5813282" y="3195380"/>
            <a:ext cx="2313101" cy="3092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70560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 </a:t>
            </a:r>
            <a:r>
              <a:rPr lang="it-IT" sz="2800" dirty="0" smtClean="0"/>
              <a:t>Il Bilancio iniziale delle competenze risulta articolato in tre </a:t>
            </a:r>
            <a:r>
              <a:rPr lang="it-IT" sz="2800" b="1" dirty="0" smtClean="0">
                <a:solidFill>
                  <a:srgbClr val="00CC00"/>
                </a:solidFill>
              </a:rPr>
              <a:t>AREE</a:t>
            </a:r>
            <a:r>
              <a:rPr lang="it-IT" sz="2800" dirty="0" smtClean="0"/>
              <a:t> tematiche, ricavabili dall’art. 4 del D.M. n. 850/2015, di seguito indicate:</a:t>
            </a:r>
          </a:p>
          <a:p>
            <a:endParaRPr lang="it-IT" dirty="0" smtClean="0"/>
          </a:p>
          <a:p>
            <a:endParaRPr lang="it-IT" dirty="0" smtClean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018936"/>
              </p:ext>
            </p:extLst>
          </p:nvPr>
        </p:nvGraphicFramePr>
        <p:xfrm>
          <a:off x="827584" y="2492895"/>
          <a:ext cx="7224464" cy="3960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336032"/>
              </a:tblGrid>
              <a:tr h="1018399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/>
                        <a:t>-</a:t>
                      </a:r>
                      <a:r>
                        <a:rPr lang="it-IT" sz="2400" b="1" baseline="0" dirty="0" smtClean="0"/>
                        <a:t> A</a:t>
                      </a:r>
                      <a:r>
                        <a:rPr lang="it-IT" sz="2400" b="1" dirty="0" smtClean="0"/>
                        <a:t>rea delle competenze relative all’insegnamento</a:t>
                      </a:r>
                      <a:endParaRPr lang="it-IT" sz="2400" dirty="0"/>
                    </a:p>
                  </a:txBody>
                  <a:tcP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DIDATTICA</a:t>
                      </a:r>
                      <a:endParaRPr lang="it-IT" dirty="0"/>
                    </a:p>
                  </a:txBody>
                  <a:tcPr>
                    <a:solidFill>
                      <a:srgbClr val="00CC00"/>
                    </a:solidFill>
                  </a:tcPr>
                </a:tc>
              </a:tr>
              <a:tr h="1018399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/>
                        <a:t>- Area relativa alla partecipazione scolastica</a:t>
                      </a:r>
                      <a:endParaRPr lang="it-IT" sz="2400" dirty="0"/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ORGANIZZAZIONE</a:t>
                      </a:r>
                      <a:endParaRPr lang="it-IT" b="1" dirty="0"/>
                    </a:p>
                  </a:txBody>
                  <a:tcPr>
                    <a:solidFill>
                      <a:srgbClr val="99FF99"/>
                    </a:solidFill>
                  </a:tcPr>
                </a:tc>
              </a:tr>
              <a:tr h="19236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/>
                        <a:t>-</a:t>
                      </a:r>
                      <a:r>
                        <a:rPr lang="it-IT" sz="2400" b="1" baseline="0" dirty="0" smtClean="0"/>
                        <a:t> A</a:t>
                      </a:r>
                      <a:r>
                        <a:rPr lang="it-IT" sz="2400" b="1" dirty="0" smtClean="0"/>
                        <a:t>rea delle competenze relative alla propria formazione</a:t>
                      </a:r>
                      <a:endParaRPr lang="it-IT" sz="2400" dirty="0" smtClean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PROFESSIONALITA’</a:t>
                      </a:r>
                      <a:endParaRPr lang="it-IT" b="1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636912"/>
            <a:ext cx="11811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644627"/>
            <a:ext cx="1140718" cy="79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5085184"/>
            <a:ext cx="10801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51571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1599</Words>
  <Application>Microsoft Office PowerPoint</Application>
  <PresentationFormat>Presentazione su schermo (4:3)</PresentationFormat>
  <Paragraphs>206</Paragraphs>
  <Slides>33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40" baseType="lpstr">
      <vt:lpstr>Arial</vt:lpstr>
      <vt:lpstr>Calibri</vt:lpstr>
      <vt:lpstr>Palace Script MT</vt:lpstr>
      <vt:lpstr>Times New Roman</vt:lpstr>
      <vt:lpstr>Verdana</vt:lpstr>
      <vt:lpstr>Webdings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BILANCIO DELLE COMPETENZE IN…….</vt:lpstr>
      <vt:lpstr>1° PASSO</vt:lpstr>
      <vt:lpstr>Presentazione standard di PowerPoint</vt:lpstr>
      <vt:lpstr>Presentazione standard di PowerPoint</vt:lpstr>
      <vt:lpstr>2° PASSO</vt:lpstr>
      <vt:lpstr>Presentazione standard di PowerPoint</vt:lpstr>
      <vt:lpstr>3° PASSO</vt:lpstr>
      <vt:lpstr>Presentazione standard di PowerPoint</vt:lpstr>
      <vt:lpstr>4° PASSO</vt:lpstr>
      <vt:lpstr>Presentazione standard di PowerPoint</vt:lpstr>
      <vt:lpstr>Il PATTO PER LO SVILUPPO PROFESSIONALE</vt:lpstr>
      <vt:lpstr>Cosa dice la norma</vt:lpstr>
      <vt:lpstr>Come individuare le competenze  oggetto del patto formativo</vt:lpstr>
      <vt:lpstr>Gli impegni delle parti</vt:lpstr>
      <vt:lpstr>Gli impegni delle parti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Administrator</dc:creator>
  <cp:lastModifiedBy>HP</cp:lastModifiedBy>
  <cp:revision>34</cp:revision>
  <dcterms:created xsi:type="dcterms:W3CDTF">2017-02-16T11:34:15Z</dcterms:created>
  <dcterms:modified xsi:type="dcterms:W3CDTF">2017-12-06T10:17:01Z</dcterms:modified>
</cp:coreProperties>
</file>