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0" r:id="rId1"/>
  </p:sldMasterIdLst>
  <p:sldIdLst>
    <p:sldId id="268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56" r:id="rId10"/>
    <p:sldId id="257" r:id="rId11"/>
    <p:sldId id="258" r:id="rId12"/>
    <p:sldId id="260" r:id="rId13"/>
    <p:sldId id="259" r:id="rId14"/>
    <p:sldId id="269" r:id="rId15"/>
    <p:sldId id="271" r:id="rId16"/>
    <p:sldId id="270" r:id="rId17"/>
    <p:sldId id="272" r:id="rId18"/>
    <p:sldId id="273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660"/>
  </p:normalViewPr>
  <p:slideViewPr>
    <p:cSldViewPr snapToGrid="0">
      <p:cViewPr>
        <p:scale>
          <a:sx n="80" d="100"/>
          <a:sy n="80" d="100"/>
        </p:scale>
        <p:origin x="-126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E1B41B4-CF0E-43F2-9FC6-00EE6FEE68A8}" type="datetimeFigureOut">
              <a:rPr lang="it-IT" smtClean="0"/>
              <a:pPr/>
              <a:t>23/11/2014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3CAB3B-50BF-4F47-80D0-A9DCA4ECC74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danaide con toro.jpg"/>
          <p:cNvPicPr>
            <a:picLocks noChangeAspect="1"/>
          </p:cNvPicPr>
          <p:nvPr/>
        </p:nvPicPr>
        <p:blipFill>
          <a:blip r:embed="rId2">
            <a:lum bright="40000" contrast="-65000"/>
          </a:blip>
          <a:stretch>
            <a:fillRect/>
          </a:stretch>
        </p:blipFill>
        <p:spPr>
          <a:xfrm>
            <a:off x="0" y="0"/>
            <a:ext cx="12192000" cy="725487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777834" y="4780860"/>
            <a:ext cx="10636332" cy="1169551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0070C0"/>
                </a:solidFill>
                <a:latin typeface="Comic Sans MS" pitchFamily="66" charset="0"/>
              </a:rPr>
              <a:t>a cura di: </a:t>
            </a:r>
          </a:p>
          <a:p>
            <a:pPr algn="ctr"/>
            <a:r>
              <a:rPr lang="it-IT" sz="1400" dirty="0" smtClean="0">
                <a:solidFill>
                  <a:srgbClr val="0070C0"/>
                </a:solidFill>
                <a:latin typeface="Comic Sans MS" pitchFamily="66" charset="0"/>
              </a:rPr>
              <a:t>Catalano Martina, </a:t>
            </a:r>
            <a:r>
              <a:rPr lang="it-IT" sz="1400" dirty="0" err="1" smtClean="0">
                <a:solidFill>
                  <a:srgbClr val="0070C0"/>
                </a:solidFill>
                <a:latin typeface="Comic Sans MS" pitchFamily="66" charset="0"/>
              </a:rPr>
              <a:t>Livrieri</a:t>
            </a:r>
            <a:r>
              <a:rPr lang="it-IT" sz="1400" dirty="0" smtClean="0">
                <a:solidFill>
                  <a:srgbClr val="0070C0"/>
                </a:solidFill>
                <a:latin typeface="Comic Sans MS" pitchFamily="66" charset="0"/>
              </a:rPr>
              <a:t> Silvia, Mola Maria Rosaria, Vivo Myriam Caterina</a:t>
            </a:r>
          </a:p>
          <a:p>
            <a:pPr algn="ctr"/>
            <a:r>
              <a:rPr lang="it-IT" sz="1400" dirty="0" smtClean="0">
                <a:solidFill>
                  <a:srgbClr val="0070C0"/>
                </a:solidFill>
                <a:latin typeface="Comic Sans MS" pitchFamily="66" charset="0"/>
              </a:rPr>
              <a:t>Classe IV C</a:t>
            </a:r>
          </a:p>
          <a:p>
            <a:pPr algn="ctr"/>
            <a:endParaRPr lang="it-IT" sz="1400" dirty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r>
              <a:rPr lang="it-IT" sz="1400" dirty="0" smtClean="0">
                <a:solidFill>
                  <a:srgbClr val="0070C0"/>
                </a:solidFill>
                <a:latin typeface="Comic Sans MS" pitchFamily="66" charset="0"/>
              </a:rPr>
              <a:t>Docente: prof. </a:t>
            </a:r>
            <a:r>
              <a:rPr lang="it-IT" sz="1400" i="1" dirty="0" smtClean="0">
                <a:solidFill>
                  <a:srgbClr val="0070C0"/>
                </a:solidFill>
                <a:latin typeface="Comic Sans MS" pitchFamily="66" charset="0"/>
              </a:rPr>
              <a:t>Claudio </a:t>
            </a:r>
            <a:r>
              <a:rPr lang="it-IT" sz="1400" i="1" dirty="0" err="1" smtClean="0">
                <a:solidFill>
                  <a:srgbClr val="0070C0"/>
                </a:solidFill>
                <a:latin typeface="Comic Sans MS" pitchFamily="66" charset="0"/>
              </a:rPr>
              <a:t>Naddeo</a:t>
            </a:r>
            <a:endParaRPr lang="it-IT" sz="1400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554943" y="1317812"/>
            <a:ext cx="707315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Eschilo</a:t>
            </a:r>
          </a:p>
          <a:p>
            <a:pPr algn="ctr"/>
            <a:r>
              <a:rPr lang="it-IT" sz="5400" b="1" dirty="0" err="1" smtClean="0">
                <a:solidFill>
                  <a:schemeClr val="accent1">
                    <a:lumMod val="75000"/>
                  </a:schemeClr>
                </a:solidFill>
              </a:rPr>
              <a:t>Ἱκέτιδες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124635" y="3119718"/>
            <a:ext cx="8256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smtClean="0">
                <a:solidFill>
                  <a:srgbClr val="FF0000"/>
                </a:solidFill>
              </a:rPr>
              <a:t>LE</a:t>
            </a:r>
            <a:r>
              <a:rPr lang="it-IT" sz="4400" dirty="0" smtClean="0"/>
              <a:t> </a:t>
            </a:r>
            <a:r>
              <a:rPr lang="it-IT" sz="4400" dirty="0" smtClean="0">
                <a:solidFill>
                  <a:srgbClr val="FF0000"/>
                </a:solidFill>
              </a:rPr>
              <a:t>SUPPLICI</a:t>
            </a:r>
            <a:endParaRPr lang="it-IT" sz="4400" dirty="0">
              <a:solidFill>
                <a:srgbClr val="FF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555668" y="653143"/>
            <a:ext cx="9357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84200" latinLnBrk="1" hangingPunct="0"/>
            <a:r>
              <a:rPr lang="it-IT" dirty="0">
                <a:solidFill>
                  <a:srgbClr val="FF0000"/>
                </a:solidFill>
                <a:sym typeface="Gill Sans Light"/>
              </a:rPr>
              <a:t>Liceo classico «T. </a:t>
            </a:r>
            <a:r>
              <a:rPr lang="it-IT" dirty="0">
                <a:solidFill>
                  <a:srgbClr val="FF0000"/>
                </a:solidFill>
              </a:rPr>
              <a:t>Tasso» Salerno</a:t>
            </a:r>
          </a:p>
          <a:p>
            <a:pPr algn="ctr" defTabSz="584200" latinLnBrk="1" hangingPunct="0"/>
            <a:r>
              <a:rPr lang="it-IT" sz="1000" dirty="0">
                <a:solidFill>
                  <a:srgbClr val="FF0000"/>
                </a:solidFill>
                <a:sym typeface="Gill Sans Light"/>
              </a:rPr>
              <a:t>Anno </a:t>
            </a:r>
            <a:r>
              <a:rPr lang="it-IT" sz="1000" dirty="0" err="1">
                <a:solidFill>
                  <a:srgbClr val="FF0000"/>
                </a:solidFill>
                <a:sym typeface="Gill Sans Light"/>
              </a:rPr>
              <a:t>scolasico</a:t>
            </a:r>
            <a:r>
              <a:rPr lang="it-IT" sz="1000" dirty="0">
                <a:solidFill>
                  <a:srgbClr val="FF0000"/>
                </a:solidFill>
                <a:sym typeface="Gill Sans Light"/>
              </a:rPr>
              <a:t> 2014/15</a:t>
            </a:r>
            <a:endParaRPr lang="it-IT" sz="1000" dirty="0">
              <a:solidFill>
                <a:srgbClr val="FF0000"/>
              </a:solidFill>
              <a:sym typeface="Gill Sans Ligh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99616" y="708769"/>
            <a:ext cx="282854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DANAO VUOLE PUNIRE LA FIGLIA CHE VIENE ASSOLTA DAI GIUDICI</a:t>
            </a: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 flipV="1">
            <a:off x="4328160" y="1158240"/>
            <a:ext cx="3291840" cy="12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7924800" y="696577"/>
            <a:ext cx="373075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LINCEO UCCIDE PER VENDETTA DANAO E DIVENTA NUOVO RE D’EGITTO</a:t>
            </a:r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>
            <a:off x="5303520" y="1851557"/>
            <a:ext cx="585216" cy="21596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207008" y="4704485"/>
            <a:ext cx="9119616" cy="64633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LE DANAIDI FURONO CONDANNATE NELL’ADE A RIEMPIRE UN ORCIO BUCATO CON DELLE ANFORE PIENE D’ACQUA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469601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drammaturgia.fupress.net/recensioni/img/cat9/CastelloTes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628" y="720484"/>
            <a:ext cx="6803275" cy="4954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8684649" y="4721891"/>
            <a:ext cx="315772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/>
              <a:t>Valerio Castello </a:t>
            </a:r>
            <a:br>
              <a:rPr lang="it-IT" b="1" dirty="0" smtClean="0"/>
            </a:br>
            <a:r>
              <a:rPr lang="it-IT" b="1" dirty="0" smtClean="0"/>
              <a:t>(1624 – 1659) </a:t>
            </a:r>
          </a:p>
          <a:p>
            <a:r>
              <a:rPr lang="it-IT" b="1" i="1" dirty="0" smtClean="0"/>
              <a:t>Le Danaidi</a:t>
            </a:r>
            <a:r>
              <a:rPr lang="it-IT" b="1" dirty="0" smtClean="0"/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2270296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1.25E-6 -2.22222E-6 L 1.25E-6 -0.07222 " pathEditMode="relative" rAng="0" ptsTypes="AA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1.45833E-6 1.11022E-16 L 1.45833E-6 -0.07222 " pathEditMode="relative" rAng="0" ptsTypes="AA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856" y="472443"/>
            <a:ext cx="4316685" cy="611242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6427694" y="4357869"/>
            <a:ext cx="5441577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it-IT" dirty="0" smtClean="0">
              <a:effectLst/>
            </a:endParaRPr>
          </a:p>
          <a:p>
            <a:pPr algn="ctr"/>
            <a:r>
              <a:rPr lang="it-IT" b="1" dirty="0" smtClean="0">
                <a:latin typeface="+mj-lt"/>
                <a:cs typeface="Aharoni" panose="02010803020104030203" pitchFamily="2" charset="-79"/>
              </a:rPr>
              <a:t>JOHN WILLIAM WATERHOUSE</a:t>
            </a:r>
          </a:p>
          <a:p>
            <a:pPr algn="ctr"/>
            <a:r>
              <a:rPr lang="it-IT" b="1" dirty="0" smtClean="0">
                <a:latin typeface="+mj-lt"/>
                <a:cs typeface="Aharoni" panose="02010803020104030203" pitchFamily="2" charset="-79"/>
              </a:rPr>
              <a:t>(1849 - 1917) </a:t>
            </a:r>
          </a:p>
          <a:p>
            <a:pPr algn="ctr"/>
            <a:r>
              <a:rPr lang="it-IT" b="1" i="1" dirty="0" smtClean="0">
                <a:latin typeface="+mj-lt"/>
                <a:cs typeface="Aharoni" panose="02010803020104030203" pitchFamily="2" charset="-79"/>
              </a:rPr>
              <a:t>Le Danaidi </a:t>
            </a:r>
            <a:endParaRPr lang="it-IT" b="1" i="1" dirty="0"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779386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109216" y="475492"/>
            <a:ext cx="8132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Cosa rappresenta l’orcio bucato?</a:t>
            </a:r>
            <a:endParaRPr lang="it-IT" sz="3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43328" y="2303906"/>
            <a:ext cx="8750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LUCREZIO(94/50 </a:t>
            </a:r>
            <a:r>
              <a:rPr lang="it-IT" sz="2400" dirty="0" err="1" smtClean="0"/>
              <a:t>A.C.</a:t>
            </a:r>
            <a:r>
              <a:rPr lang="it-IT" sz="2400" dirty="0" smtClean="0"/>
              <a:t>): ANIMA INSAZIABILE </a:t>
            </a:r>
            <a:r>
              <a:rPr lang="it-IT" sz="2400" dirty="0" err="1" smtClean="0"/>
              <a:t>DI</a:t>
            </a:r>
            <a:r>
              <a:rPr lang="it-IT" sz="2400" dirty="0" smtClean="0"/>
              <a:t> GODIMENTI</a:t>
            </a:r>
          </a:p>
          <a:p>
            <a:endParaRPr lang="it-IT" sz="2400" dirty="0" smtClean="0"/>
          </a:p>
          <a:p>
            <a:r>
              <a:rPr lang="it-IT" sz="2400" dirty="0" smtClean="0"/>
              <a:t>      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SALLUSTIO(86/34 A.C.): RITATTO DI </a:t>
            </a:r>
            <a:r>
              <a:rPr lang="it-IT" sz="2400" dirty="0" smtClean="0"/>
              <a:t>CATILINA (</a:t>
            </a:r>
            <a:r>
              <a:rPr lang="it-IT" sz="2400" i="1" dirty="0" err="1" smtClean="0"/>
              <a:t>Cat</a:t>
            </a:r>
            <a:r>
              <a:rPr lang="it-IT" sz="2400" i="1" dirty="0" smtClean="0"/>
              <a:t>. </a:t>
            </a:r>
            <a:r>
              <a:rPr lang="it-IT" sz="2400" dirty="0" smtClean="0"/>
              <a:t>V) </a:t>
            </a:r>
            <a:endParaRPr lang="it-IT" sz="2400" dirty="0" smtClean="0"/>
          </a:p>
          <a:p>
            <a:r>
              <a:rPr lang="it-IT" sz="2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</a:t>
            </a:r>
            <a:r>
              <a:rPr lang="es-ES" sz="2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Vastus animus inmoderata, incredibilia, nimis alta semper cupiebat</a:t>
            </a:r>
            <a:r>
              <a:rPr lang="it-IT" sz="24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»</a:t>
            </a:r>
            <a:r>
              <a:rPr lang="it-IT" sz="24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it-IT" sz="2400" i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it-IT" dirty="0" smtClean="0"/>
              <a:t>(</a:t>
            </a:r>
            <a:r>
              <a:rPr lang="it-IT" dirty="0" smtClean="0">
                <a:effectLst/>
                <a:latin typeface="+mj-lt"/>
              </a:rPr>
              <a:t>L’animo insaziabile desiderava sempre cose smodate, incredibili, esagerate)</a:t>
            </a:r>
            <a:endParaRPr lang="it-IT" dirty="0" smtClean="0">
              <a:latin typeface="+mj-lt"/>
            </a:endParaRPr>
          </a:p>
          <a:p>
            <a:endParaRPr lang="it-IT" dirty="0" smtClean="0"/>
          </a:p>
        </p:txBody>
      </p:sp>
      <p:sp>
        <p:nvSpPr>
          <p:cNvPr id="9" name="Freccia in giù 8"/>
          <p:cNvSpPr/>
          <p:nvPr/>
        </p:nvSpPr>
        <p:spPr>
          <a:xfrm>
            <a:off x="6816471" y="3014200"/>
            <a:ext cx="304800" cy="9387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flipV="1">
            <a:off x="5317214" y="2705606"/>
            <a:ext cx="4997196" cy="3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5405001" y="4874290"/>
            <a:ext cx="3041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724409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64520" y="0"/>
            <a:ext cx="9997440" cy="1143000"/>
          </a:xfrm>
        </p:spPr>
        <p:txBody>
          <a:bodyPr/>
          <a:lstStyle/>
          <a:p>
            <a:pPr algn="ctr"/>
            <a:r>
              <a:rPr lang="it-IT" b="1" dirty="0" smtClean="0"/>
              <a:t>ATTUALIZZAZIONE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043955" y="1156452"/>
            <a:ext cx="8821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LE SUPPLICI NEL NOSTRO PRESENTE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259107" y="2043955"/>
            <a:ext cx="88212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PUO’ UNA TRAGEDIA DI ESCHILO</a:t>
            </a:r>
            <a:r>
              <a:rPr lang="it-IT" sz="2400" b="1" dirty="0" smtClean="0"/>
              <a:t>,</a:t>
            </a:r>
          </a:p>
          <a:p>
            <a:pPr algn="ctr"/>
            <a:r>
              <a:rPr lang="it-IT" sz="2400" b="1" dirty="0" smtClean="0"/>
              <a:t> </a:t>
            </a:r>
            <a:r>
              <a:rPr lang="it-IT" sz="2400" b="1" dirty="0" smtClean="0"/>
              <a:t>UN’ OPERA DI 2500 ANNI FA, RACCONTARE IL NOSTRO PRESENTE?</a:t>
            </a:r>
          </a:p>
          <a:p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32212" y="3469342"/>
            <a:ext cx="879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Comic Sans MS" pitchFamily="66" charset="0"/>
              </a:rPr>
              <a:t>ESCHILO NELLE SUPPLICI RACCONTA UNA STORIA </a:t>
            </a:r>
            <a:r>
              <a:rPr lang="it-IT" sz="2000" dirty="0" err="1" smtClean="0">
                <a:latin typeface="Comic Sans MS" pitchFamily="66" charset="0"/>
              </a:rPr>
              <a:t>DI</a:t>
            </a:r>
            <a:r>
              <a:rPr lang="it-IT" sz="2000" dirty="0" smtClean="0">
                <a:latin typeface="Comic Sans MS" pitchFamily="66" charset="0"/>
              </a:rPr>
              <a:t> STRAORDINARIA CONTEMPORANIETA’ PIU’ CHE ATTUALITA’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48119" y="4652682"/>
            <a:ext cx="416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LUOGO: </a:t>
            </a:r>
            <a:r>
              <a:rPr lang="it-IT" dirty="0" smtClean="0"/>
              <a:t>PORTOPALO, SICILIA 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5029199" y="4894729"/>
            <a:ext cx="1264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6266331" y="4652684"/>
            <a:ext cx="5276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 PICCOLO PAESE CHE </a:t>
            </a:r>
            <a:r>
              <a:rPr lang="it-IT" dirty="0" smtClean="0"/>
              <a:t>QUOTIDIANAMENTE  </a:t>
            </a:r>
            <a:r>
              <a:rPr lang="it-IT" dirty="0" smtClean="0"/>
              <a:t>E’ </a:t>
            </a:r>
            <a:r>
              <a:rPr lang="it-IT" dirty="0" smtClean="0"/>
              <a:t>SOGGETTO  </a:t>
            </a:r>
            <a:r>
              <a:rPr lang="it-IT" dirty="0" smtClean="0"/>
              <a:t>A CONTINUI SBARCHI E AL PROBLEMA DELL’ ACCOGLIENZA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479176" y="5971895"/>
            <a:ext cx="10712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NELLE </a:t>
            </a:r>
            <a:r>
              <a:rPr lang="it-IT" i="1" dirty="0" smtClean="0"/>
              <a:t>SUPPLICI </a:t>
            </a:r>
            <a:r>
              <a:rPr lang="it-IT" dirty="0" smtClean="0"/>
              <a:t> IMPORTANTE </a:t>
            </a:r>
            <a:r>
              <a:rPr lang="it-IT" dirty="0" smtClean="0"/>
              <a:t>E’ IL TEMA D’ “ASILO” POICHE’ LE </a:t>
            </a:r>
            <a:r>
              <a:rPr lang="it-IT" dirty="0" smtClean="0"/>
              <a:t>CINQUANTA  </a:t>
            </a:r>
            <a:r>
              <a:rPr lang="it-IT" dirty="0" smtClean="0"/>
              <a:t>FIGLIE DI DANAO CHIEDONO OSPITALITA’ </a:t>
            </a:r>
            <a:r>
              <a:rPr lang="it-IT" dirty="0" smtClean="0"/>
              <a:t> ALLA </a:t>
            </a:r>
            <a:r>
              <a:rPr lang="it-IT" dirty="0" smtClean="0"/>
              <a:t>CITTA’ GRECA </a:t>
            </a:r>
            <a:endParaRPr lang="it-IT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90917" y="274638"/>
            <a:ext cx="10620667" cy="1143000"/>
          </a:xfrm>
        </p:spPr>
        <p:txBody>
          <a:bodyPr/>
          <a:lstStyle/>
          <a:p>
            <a:pPr algn="ctr"/>
            <a:r>
              <a:rPr lang="it-IT" dirty="0" smtClean="0"/>
              <a:t>TRAGEDIA ATTUALE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28802" y="1371600"/>
            <a:ext cx="7718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NOTTE DI NATALE 1996 A </a:t>
            </a:r>
            <a:r>
              <a:rPr lang="it-IT" sz="2000" dirty="0" smtClean="0"/>
              <a:t>PORTOPALO (</a:t>
            </a:r>
            <a:r>
              <a:rPr lang="it-IT" sz="2000" dirty="0" smtClean="0"/>
              <a:t>SICILIA)</a:t>
            </a:r>
          </a:p>
          <a:p>
            <a:pPr algn="ctr"/>
            <a:r>
              <a:rPr lang="it-IT" sz="2000" dirty="0" smtClean="0"/>
              <a:t>283 EMIGRANTI SONO MORTI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339786" y="2512913"/>
            <a:ext cx="82564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 smtClean="0"/>
              <a:t>“SULLA COSTA SICILIANA DIVENTA FRONTIERA DELLA NOTTE DELLA DISPERAZIONE DEL MEDITERRANEO, UN COINVOLGENTE RACCONTO BASATO SULLE SUPPLICI </a:t>
            </a:r>
            <a:r>
              <a:rPr lang="it-IT" sz="2400" i="1" dirty="0" err="1" smtClean="0"/>
              <a:t>DI</a:t>
            </a:r>
            <a:r>
              <a:rPr lang="it-IT" sz="2400" i="1" dirty="0" smtClean="0"/>
              <a:t> ESCHILO, CHE METTE IN SCENA LA DIFFICILE DECISIONE DELLA CITTA’ </a:t>
            </a:r>
            <a:r>
              <a:rPr lang="it-IT" sz="2400" i="1" dirty="0" err="1" smtClean="0"/>
              <a:t>DI</a:t>
            </a:r>
            <a:r>
              <a:rPr lang="it-IT" sz="2400" i="1" dirty="0" smtClean="0"/>
              <a:t> FRONTE ALLA RICHIESTA </a:t>
            </a:r>
            <a:r>
              <a:rPr lang="it-IT" sz="2400" i="1" dirty="0" err="1" smtClean="0"/>
              <a:t>D’ASILO</a:t>
            </a:r>
            <a:r>
              <a:rPr lang="it-IT" sz="2400" i="1" dirty="0" smtClean="0"/>
              <a:t> A CHI FUGGE DALLA GUERRRA DALLA FAME E DALLA CARESTIA”</a:t>
            </a:r>
            <a:endParaRPr lang="it-IT" sz="2400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09481" y="5190569"/>
            <a:ext cx="9117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 VERSI </a:t>
            </a:r>
            <a:r>
              <a:rPr lang="it-IT" dirty="0" err="1" smtClean="0"/>
              <a:t>DI</a:t>
            </a:r>
            <a:r>
              <a:rPr lang="it-IT" dirty="0" smtClean="0"/>
              <a:t> ESCHILO SI INTRECCIANO CON I RACCONTI </a:t>
            </a:r>
            <a:r>
              <a:rPr lang="it-IT" dirty="0" err="1" smtClean="0"/>
              <a:t>DI</a:t>
            </a:r>
            <a:r>
              <a:rPr lang="it-IT" dirty="0" smtClean="0"/>
              <a:t> EMIGRANTI CHE APPRODANO IN SICILIA DALLE COSTE AFRICANE.</a:t>
            </a:r>
            <a:endParaRPr lang="it-IT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649505" y="403412"/>
            <a:ext cx="10542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/>
              <a:t>PORTOPALO IN TUTTO IL MONDO</a:t>
            </a:r>
          </a:p>
          <a:p>
            <a:endParaRPr lang="it-IT" sz="4000" b="1" dirty="0" smtClean="0"/>
          </a:p>
          <a:p>
            <a:pPr algn="ctr"/>
            <a:r>
              <a:rPr lang="it-IT" sz="2000" b="1" dirty="0" smtClean="0">
                <a:latin typeface="Comic Sans MS" pitchFamily="66" charset="0"/>
              </a:rPr>
              <a:t>La storia delle emigrazioni è lunga quanto quella </a:t>
            </a:r>
            <a:r>
              <a:rPr lang="it-IT" sz="2000" b="1" dirty="0" smtClean="0">
                <a:latin typeface="Comic Sans MS" pitchFamily="66" charset="0"/>
              </a:rPr>
              <a:t>dell’umanità</a:t>
            </a:r>
            <a:endParaRPr lang="it-IT" sz="2000" b="1" dirty="0">
              <a:latin typeface="Comic Sans MS" pitchFamily="66" charset="0"/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2796990" y="1963272"/>
            <a:ext cx="753035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stCxn id="6" idx="2"/>
          </p:cNvCxnSpPr>
          <p:nvPr/>
        </p:nvCxnSpPr>
        <p:spPr>
          <a:xfrm rot="5400000">
            <a:off x="6405099" y="2550281"/>
            <a:ext cx="10313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1667436" y="3173508"/>
            <a:ext cx="1052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PITAGORA:</a:t>
            </a:r>
            <a:r>
              <a:rPr lang="it-IT" i="1" dirty="0" smtClean="0"/>
              <a:t>”LASCIANDO LA TUA TERRA DISTOGLI  LO SGUARDO DAI CONFINI CHE TI HANNO VISTO NASCERE”.</a:t>
            </a:r>
            <a:endParaRPr lang="it-IT" i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775013" y="3926541"/>
            <a:ext cx="9897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DALLA FINE DEGLI ANNI </a:t>
            </a:r>
            <a:r>
              <a:rPr lang="it-IT" dirty="0" smtClean="0"/>
              <a:t>‘80 </a:t>
            </a:r>
            <a:r>
              <a:rPr lang="it-IT" dirty="0" smtClean="0"/>
              <a:t>(GRECIA;ITALIA;SPAGNA)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909482" y="4652682"/>
            <a:ext cx="9762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EMIGRANTI</a:t>
            </a:r>
            <a:r>
              <a:rPr lang="it-IT" dirty="0" smtClean="0"/>
              <a:t>: UOMINI </a:t>
            </a:r>
            <a:r>
              <a:rPr lang="it-IT" dirty="0" smtClean="0"/>
              <a:t>E DONNE  CHE NON HANNO AVUTO LA FORTUNA DI NASCERE NELL’OCCIDENTE INDUSTRIALIZZATO, MA </a:t>
            </a:r>
            <a:r>
              <a:rPr lang="it-IT" dirty="0" smtClean="0"/>
              <a:t>PROVENGONO </a:t>
            </a:r>
            <a:r>
              <a:rPr lang="it-IT" dirty="0" smtClean="0"/>
              <a:t>DA PAESI </a:t>
            </a:r>
            <a:r>
              <a:rPr lang="it-IT" dirty="0" smtClean="0"/>
              <a:t>SOTTOSVILUPPATI O LACERATI DA LOTTE INTERNE 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828800" y="5836024"/>
            <a:ext cx="9493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CONSEGUENZE DELL’EMIGRAZIONE PER I PAESI CHE </a:t>
            </a:r>
            <a:r>
              <a:rPr lang="it-IT" dirty="0" err="1" smtClean="0"/>
              <a:t>LI</a:t>
            </a:r>
            <a:r>
              <a:rPr lang="it-IT" dirty="0" smtClean="0"/>
              <a:t> ACCETTANO</a:t>
            </a:r>
            <a:endParaRPr lang="it-IT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79176" y="1048871"/>
            <a:ext cx="9816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25 SECOLI FA IL RE PELASGO E IL POPOLO </a:t>
            </a:r>
            <a:r>
              <a:rPr lang="it-IT" dirty="0" err="1" smtClean="0"/>
              <a:t>DI</a:t>
            </a:r>
            <a:r>
              <a:rPr lang="it-IT" dirty="0" smtClean="0"/>
              <a:t> ARGO HANNO MOSTRATO COMPASSIONE NEI CONFRONTI </a:t>
            </a:r>
            <a:r>
              <a:rPr lang="it-IT" dirty="0" err="1" smtClean="0"/>
              <a:t>DI</a:t>
            </a:r>
            <a:r>
              <a:rPr lang="it-IT" dirty="0" smtClean="0"/>
              <a:t> CHI CHIEDEVA  LORO SALVEZZA.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237129" y="484094"/>
            <a:ext cx="97625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IL DISCORSO </a:t>
            </a:r>
            <a:r>
              <a:rPr lang="it-IT" sz="2800" b="1" dirty="0" err="1" smtClean="0"/>
              <a:t>DI</a:t>
            </a:r>
            <a:r>
              <a:rPr lang="it-IT" sz="2800" b="1" dirty="0" smtClean="0"/>
              <a:t> DANAO ALLE FIGLIE </a:t>
            </a:r>
          </a:p>
          <a:p>
            <a:pPr algn="ctr"/>
            <a:endParaRPr lang="it-IT" b="1" dirty="0" smtClean="0"/>
          </a:p>
          <a:p>
            <a:pPr algn="ctr"/>
            <a:endParaRPr lang="it-IT" dirty="0"/>
          </a:p>
        </p:txBody>
      </p:sp>
      <p:sp>
        <p:nvSpPr>
          <p:cNvPr id="6" name="Parentesi graffa aperta 5"/>
          <p:cNvSpPr/>
          <p:nvPr/>
        </p:nvSpPr>
        <p:spPr>
          <a:xfrm>
            <a:off x="1264023" y="806823"/>
            <a:ext cx="376518" cy="12102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arentesi graffa chiusa 6"/>
          <p:cNvSpPr/>
          <p:nvPr/>
        </p:nvSpPr>
        <p:spPr>
          <a:xfrm>
            <a:off x="11134166" y="914400"/>
            <a:ext cx="403410" cy="112955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4329" y="1914023"/>
            <a:ext cx="94936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 smtClean="0"/>
              <a:t>“</a:t>
            </a:r>
            <a:r>
              <a:rPr lang="it-IT" sz="2000" i="1" dirty="0" smtClean="0"/>
              <a:t>FIGLIE MIE , DOVETE OFFRIRE AI CITTADINI </a:t>
            </a:r>
            <a:r>
              <a:rPr lang="it-IT" sz="2000" i="1" dirty="0" err="1" smtClean="0"/>
              <a:t>DI</a:t>
            </a:r>
            <a:r>
              <a:rPr lang="it-IT" sz="2000" i="1" dirty="0" smtClean="0"/>
              <a:t> ARGO  PREGHIERE, SACRIFICI E LIBAGIONI COME SE FOSSERO DEI DELL’OLIMPO PERCHE ALL’UMANITA’ SONO STATI I  VOSTRI SALVATORI. HANNO ASCOLTATO IL MIO RACCONTO CON LA SIMPATIA  CHE E’ PROPRIA DEI PARENTI E SI SONO ADIRATI CONTRO I VOSTRI CUGINI. MI HANNO ANCHE ASSEGNATO QUESTA SCORTA DI GUARDIE ARMATE, ATTRIBUENDOMI COSI’ UN PRIVILEGIO CHE MI ONORA E IMPEDENDO CHE SIA COLPITO DA UN DARDO ALL’IMPROVVISO IL CHE AVREBBE MACCHIATO ETERNAMENTE QUESTA TERRA .DI FRONTE A TANTI FAVORI , GLI DOBBIAMO,  SE LA NOSTRA ANIMA E’ GUIDATA DA SANI PRINCIPI L’OMAGGIO DI UNA GRATITUDINE CHE LI ONORI ETERNAMENTE</a:t>
            </a:r>
            <a:r>
              <a:rPr lang="it-IT" sz="2000" i="1" dirty="0" smtClean="0"/>
              <a:t>”.</a:t>
            </a:r>
            <a:endParaRPr lang="it-IT" sz="2000" i="1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 smtClean="0"/>
              <a:t> e noi?</a:t>
            </a:r>
          </a:p>
          <a:p>
            <a:pPr algn="ctr"/>
            <a:endParaRPr lang="it-IT" dirty="0"/>
          </a:p>
          <a:p>
            <a:pPr algn="ctr"/>
            <a:r>
              <a:rPr lang="it-IT" dirty="0" smtClean="0"/>
              <a:t>che fare?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607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magine 26" descr="danaide con toro.jpg"/>
          <p:cNvPicPr>
            <a:picLocks noChangeAspect="1"/>
          </p:cNvPicPr>
          <p:nvPr/>
        </p:nvPicPr>
        <p:blipFill>
          <a:blip r:embed="rId2">
            <a:lum bright="40000" contrast="-65000"/>
          </a:blip>
          <a:stretch>
            <a:fillRect/>
          </a:stretch>
        </p:blipFill>
        <p:spPr>
          <a:xfrm>
            <a:off x="0" y="-396874"/>
            <a:ext cx="12192000" cy="725487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615805" y="565488"/>
            <a:ext cx="7110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 SUPPLICI</a:t>
            </a:r>
            <a:endParaRPr lang="it-IT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264026" y="1748121"/>
            <a:ext cx="10129881" cy="38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b="1" dirty="0" smtClean="0"/>
              <a:t>TRILOGIA</a:t>
            </a:r>
            <a:endParaRPr lang="it-IT" b="1" dirty="0"/>
          </a:p>
        </p:txBody>
      </p:sp>
      <p:cxnSp>
        <p:nvCxnSpPr>
          <p:cNvPr id="7" name="Connettore 2 6"/>
          <p:cNvCxnSpPr/>
          <p:nvPr/>
        </p:nvCxnSpPr>
        <p:spPr>
          <a:xfrm flipV="1">
            <a:off x="2610855" y="1491916"/>
            <a:ext cx="1191127" cy="493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2695073" y="2057400"/>
            <a:ext cx="1167064" cy="4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2586791" y="2105527"/>
            <a:ext cx="1203159" cy="613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3910265" y="1371600"/>
            <a:ext cx="3489159" cy="152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SUPPLICI</a:t>
            </a:r>
          </a:p>
          <a:p>
            <a:endParaRPr lang="it-IT" dirty="0" smtClean="0"/>
          </a:p>
          <a:p>
            <a:r>
              <a:rPr lang="it-IT" dirty="0" smtClean="0"/>
              <a:t>EGIZI</a:t>
            </a:r>
          </a:p>
          <a:p>
            <a:endParaRPr lang="it-IT" dirty="0" smtClean="0"/>
          </a:p>
          <a:p>
            <a:r>
              <a:rPr lang="it-IT" dirty="0" smtClean="0"/>
              <a:t>DANAIDI</a:t>
            </a:r>
            <a:endParaRPr lang="it-IT" dirty="0"/>
          </a:p>
        </p:txBody>
      </p:sp>
      <p:cxnSp>
        <p:nvCxnSpPr>
          <p:cNvPr id="18" name="Connettore 1 17"/>
          <p:cNvCxnSpPr/>
          <p:nvPr/>
        </p:nvCxnSpPr>
        <p:spPr>
          <a:xfrm rot="16200000" flipH="1">
            <a:off x="4296908" y="2014332"/>
            <a:ext cx="1525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6388771" y="1419726"/>
            <a:ext cx="5622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50 RAGAZZI-&gt;EGIZI-&gt;RE </a:t>
            </a:r>
            <a:r>
              <a:rPr lang="it-IT" dirty="0" smtClean="0"/>
              <a:t> EGITTO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50 RAGAZZE-&gt;DANAIDI-&gt; RE DANAO       </a:t>
            </a:r>
            <a:endParaRPr lang="it-IT" dirty="0"/>
          </a:p>
        </p:txBody>
      </p:sp>
      <p:cxnSp>
        <p:nvCxnSpPr>
          <p:cNvPr id="21" name="Connettore 1 20"/>
          <p:cNvCxnSpPr/>
          <p:nvPr/>
        </p:nvCxnSpPr>
        <p:spPr>
          <a:xfrm>
            <a:off x="8602582" y="1744579"/>
            <a:ext cx="11189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arentesi graffa chiusa 22"/>
          <p:cNvSpPr/>
          <p:nvPr/>
        </p:nvSpPr>
        <p:spPr>
          <a:xfrm>
            <a:off x="10551696" y="1479888"/>
            <a:ext cx="168443" cy="7940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0" name="Connettore 1 29"/>
          <p:cNvCxnSpPr/>
          <p:nvPr/>
        </p:nvCxnSpPr>
        <p:spPr>
          <a:xfrm>
            <a:off x="9180095" y="2273973"/>
            <a:ext cx="12512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10804358" y="1660359"/>
            <a:ext cx="1387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FRATELLI</a:t>
            </a:r>
            <a:endParaRPr lang="it-IT" dirty="0"/>
          </a:p>
        </p:txBody>
      </p:sp>
      <p:cxnSp>
        <p:nvCxnSpPr>
          <p:cNvPr id="37" name="Connettore 2 36"/>
          <p:cNvCxnSpPr/>
          <p:nvPr/>
        </p:nvCxnSpPr>
        <p:spPr>
          <a:xfrm>
            <a:off x="5256705" y="1499354"/>
            <a:ext cx="1049155" cy="366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arentesi graffa aperta 37"/>
          <p:cNvSpPr/>
          <p:nvPr/>
        </p:nvSpPr>
        <p:spPr>
          <a:xfrm>
            <a:off x="6318988" y="1528015"/>
            <a:ext cx="154003" cy="75798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4112613" y="3327061"/>
            <a:ext cx="9035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latin typeface="Aharoni" pitchFamily="2" charset="-79"/>
                <a:cs typeface="Aharoni" pitchFamily="2" charset="-79"/>
              </a:rPr>
              <a:t>RE </a:t>
            </a:r>
            <a:r>
              <a:rPr lang="it-IT" sz="1600" b="1" dirty="0" err="1" smtClean="0">
                <a:latin typeface="Aharoni" pitchFamily="2" charset="-79"/>
                <a:cs typeface="Aharoni" pitchFamily="2" charset="-79"/>
              </a:rPr>
              <a:t>DI</a:t>
            </a:r>
            <a:r>
              <a:rPr lang="it-IT" sz="1600" b="1" dirty="0" smtClean="0">
                <a:latin typeface="Aharoni" pitchFamily="2" charset="-79"/>
                <a:cs typeface="Aharoni" pitchFamily="2" charset="-79"/>
              </a:rPr>
              <a:t> ARGO: PELASGO</a:t>
            </a:r>
            <a:endParaRPr lang="it-IT" sz="1600" b="1" dirty="0"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45" name="Connettore 1 44"/>
          <p:cNvCxnSpPr/>
          <p:nvPr/>
        </p:nvCxnSpPr>
        <p:spPr>
          <a:xfrm rot="10800000" flipV="1">
            <a:off x="3507971" y="3724102"/>
            <a:ext cx="1280160" cy="1080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5486402" y="3690853"/>
            <a:ext cx="1330036" cy="964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2543697" y="4838007"/>
            <a:ext cx="3690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OSPITARLE</a:t>
            </a:r>
            <a:endParaRPr lang="it-IT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6151420" y="4738254"/>
            <a:ext cx="277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NON OSPITARLE</a:t>
            </a:r>
            <a:endParaRPr lang="it-IT" dirty="0"/>
          </a:p>
        </p:txBody>
      </p:sp>
      <p:cxnSp>
        <p:nvCxnSpPr>
          <p:cNvPr id="52" name="Connettore 2 51"/>
          <p:cNvCxnSpPr/>
          <p:nvPr/>
        </p:nvCxnSpPr>
        <p:spPr>
          <a:xfrm rot="5400000">
            <a:off x="3000898" y="5428216"/>
            <a:ext cx="498762" cy="16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>
            <a:off x="6757157" y="5087389"/>
            <a:ext cx="18454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1230284" y="5752407"/>
            <a:ext cx="4272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GUERRA CONTRO GLI EGIZI</a:t>
            </a:r>
            <a:endParaRPr lang="it-IT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8763991" y="4705005"/>
            <a:ext cx="34280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ANDARE CONTRO </a:t>
            </a:r>
            <a:r>
              <a:rPr lang="it-IT" dirty="0" smtClean="0"/>
              <a:t>LE </a:t>
            </a:r>
            <a:r>
              <a:rPr lang="it-IT" i="1" dirty="0"/>
              <a:t>“</a:t>
            </a:r>
            <a:r>
              <a:rPr lang="it-IT" i="1" dirty="0" smtClean="0"/>
              <a:t>AGRAPTA NOMIMA</a:t>
            </a:r>
            <a:r>
              <a:rPr lang="it-IT" i="1" dirty="0"/>
              <a:t>”</a:t>
            </a:r>
            <a:endParaRPr lang="it-IT" i="1" dirty="0" smtClean="0"/>
          </a:p>
          <a:p>
            <a:r>
              <a:rPr lang="it-IT" i="1" dirty="0" smtClean="0"/>
              <a:t>(</a:t>
            </a:r>
            <a:r>
              <a:rPr lang="it-IT" i="1" dirty="0" smtClean="0"/>
              <a:t>LEGGI NON SCRITTE) </a:t>
            </a:r>
            <a:endParaRPr lang="it-IT" i="1" dirty="0" smtClean="0"/>
          </a:p>
          <a:p>
            <a:r>
              <a:rPr lang="it-IT" i="1" dirty="0" smtClean="0"/>
              <a:t>DELL’ </a:t>
            </a:r>
            <a:r>
              <a:rPr lang="it-IT" i="1" dirty="0" smtClean="0"/>
              <a:t>OSPITALITA’</a:t>
            </a:r>
            <a:endParaRPr lang="it-IT" i="1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9251576" y="6211669"/>
            <a:ext cx="2940424" cy="46166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MARTIN VOSS, </a:t>
            </a:r>
            <a:endParaRPr lang="it-IT" sz="1200" dirty="0" smtClean="0"/>
          </a:p>
          <a:p>
            <a:pPr algn="ctr"/>
            <a:r>
              <a:rPr lang="it-IT" sz="1200" i="1" dirty="0" smtClean="0"/>
              <a:t>IL </a:t>
            </a:r>
            <a:r>
              <a:rPr lang="it-IT" sz="1200" i="1" dirty="0" smtClean="0"/>
              <a:t>RAPIMENTO DI EUROPA</a:t>
            </a:r>
            <a:endParaRPr lang="it-IT" sz="1200" i="1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9" grpId="0"/>
      <p:bldP spid="23" grpId="1" animBg="1"/>
      <p:bldP spid="33" grpId="0"/>
      <p:bldP spid="38" grpId="0" animBg="1"/>
      <p:bldP spid="40" grpId="0"/>
      <p:bldP spid="49" grpId="0"/>
      <p:bldP spid="50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360818" y="864524"/>
            <a:ext cx="7464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haroni" pitchFamily="2" charset="-79"/>
                <a:cs typeface="Aharoni" pitchFamily="2" charset="-79"/>
              </a:rPr>
              <a:t>DECISIONE DEMOCRATICA </a:t>
            </a:r>
            <a:r>
              <a:rPr lang="it-IT" dirty="0" err="1" smtClean="0">
                <a:latin typeface="Aharoni" pitchFamily="2" charset="-79"/>
                <a:cs typeface="Aharoni" pitchFamily="2" charset="-79"/>
              </a:rPr>
              <a:t>DI</a:t>
            </a:r>
            <a:r>
              <a:rPr lang="it-IT" dirty="0" smtClean="0">
                <a:latin typeface="Aharoni" pitchFamily="2" charset="-79"/>
                <a:cs typeface="Aharoni" pitchFamily="2" charset="-79"/>
              </a:rPr>
              <a:t> PELASGO</a:t>
            </a:r>
            <a:endParaRPr lang="it-IT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484416" y="2044938"/>
            <a:ext cx="106070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PELASGO FA SCEGLIERE AI CITTADINI,CHE DECIDONO </a:t>
            </a:r>
            <a:r>
              <a:rPr lang="it-IT" dirty="0" err="1" smtClean="0"/>
              <a:t>DI</a:t>
            </a:r>
            <a:r>
              <a:rPr lang="it-IT" dirty="0" smtClean="0"/>
              <a:t> OSPITARLE 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TERMINA LA TRAGEDIA CON L’ULTIMATUM DEL MESSAGGERO </a:t>
            </a:r>
            <a:r>
              <a:rPr lang="it-IT" dirty="0" err="1" smtClean="0"/>
              <a:t>DI</a:t>
            </a:r>
            <a:r>
              <a:rPr lang="it-IT" dirty="0" smtClean="0"/>
              <a:t> EGITTO PRIMA DELLA GUERRA CONTRO PELASGO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r>
              <a:rPr lang="it-IT" dirty="0" smtClean="0"/>
              <a:t>        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507971" y="3840479"/>
            <a:ext cx="6816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haroni" pitchFamily="2" charset="-79"/>
                <a:cs typeface="Aharoni" pitchFamily="2" charset="-79"/>
              </a:rPr>
              <a:t>RICOSTRUZIONE DEGLI EGIZI E DELLE DANAIDI</a:t>
            </a:r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658982" y="4539229"/>
            <a:ext cx="102579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GLI EGIZI ATTACCANO  E PELASGO VIENE UCCISO</a:t>
            </a:r>
          </a:p>
          <a:p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DANAO CONSIGLIA ALLE DONNE </a:t>
            </a:r>
            <a:r>
              <a:rPr lang="it-IT" dirty="0" err="1" smtClean="0"/>
              <a:t>DI</a:t>
            </a:r>
            <a:r>
              <a:rPr lang="it-IT" dirty="0" smtClean="0"/>
              <a:t>  SPOSARE GLI EGIZI MA </a:t>
            </a:r>
            <a:r>
              <a:rPr lang="it-IT" dirty="0" err="1" smtClean="0"/>
              <a:t>DI</a:t>
            </a:r>
            <a:r>
              <a:rPr lang="it-IT" dirty="0" smtClean="0"/>
              <a:t> UCCIDERE QUESTI LA PRIMA NOTTE </a:t>
            </a:r>
            <a:r>
              <a:rPr lang="it-IT" dirty="0" err="1" smtClean="0"/>
              <a:t>DI</a:t>
            </a:r>
            <a:r>
              <a:rPr lang="it-IT" dirty="0" smtClean="0"/>
              <a:t> NOZZE</a:t>
            </a:r>
          </a:p>
          <a:p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IPERMESTRA SALVA LINCEO  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INTERVENTO </a:t>
            </a:r>
            <a:r>
              <a:rPr lang="it-IT" dirty="0" err="1" smtClean="0"/>
              <a:t>DI</a:t>
            </a:r>
            <a:r>
              <a:rPr lang="it-IT" dirty="0" smtClean="0"/>
              <a:t> VENERE IN AIUTO </a:t>
            </a:r>
            <a:r>
              <a:rPr lang="it-IT" dirty="0" err="1" smtClean="0"/>
              <a:t>DI</a:t>
            </a:r>
            <a:r>
              <a:rPr lang="it-IT" dirty="0" smtClean="0"/>
              <a:t> IPERMESTRA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Eschilo.jpg"/>
          <p:cNvPicPr>
            <a:picLocks noChangeAspect="1"/>
          </p:cNvPicPr>
          <p:nvPr/>
        </p:nvPicPr>
        <p:blipFill>
          <a:blip r:embed="rId2">
            <a:lum bright="24000" contrast="-38000"/>
          </a:blip>
          <a:stretch>
            <a:fillRect/>
          </a:stretch>
        </p:blipFill>
        <p:spPr>
          <a:xfrm>
            <a:off x="7518400" y="0"/>
            <a:ext cx="46736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asellaDiTesto 3"/>
          <p:cNvSpPr txBox="1"/>
          <p:nvPr/>
        </p:nvSpPr>
        <p:spPr>
          <a:xfrm>
            <a:off x="2892831" y="631768"/>
            <a:ext cx="6550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Aharoni" pitchFamily="2" charset="-79"/>
                <a:cs typeface="Aharoni" pitchFamily="2" charset="-79"/>
              </a:rPr>
              <a:t>LA GIUSTIZIA:THEMIS E DIKE</a:t>
            </a:r>
            <a:endParaRPr lang="it-IT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413163" y="1296788"/>
            <a:ext cx="4206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THEMIS</a:t>
            </a:r>
            <a:r>
              <a:rPr lang="it-IT" dirty="0" smtClean="0"/>
              <a:t>(Θέμις)                                                                  </a:t>
            </a:r>
          </a:p>
          <a:p>
            <a:r>
              <a:rPr lang="it-IT" dirty="0" smtClean="0"/>
              <a:t>DERIVA DAL VERBO </a:t>
            </a:r>
            <a:r>
              <a:rPr lang="el-GR" dirty="0" smtClean="0"/>
              <a:t>τιθημι</a:t>
            </a:r>
            <a:r>
              <a:rPr lang="it-IT" dirty="0" smtClean="0"/>
              <a:t>=“COLLOCARE”</a:t>
            </a:r>
          </a:p>
          <a:p>
            <a:r>
              <a:rPr lang="it-IT" dirty="0" smtClean="0"/>
              <a:t>E’ LA GIUSTIZIA </a:t>
            </a:r>
            <a:r>
              <a:rPr lang="it-IT" u="sng" dirty="0" smtClean="0"/>
              <a:t>NATURALE                                  </a:t>
            </a:r>
            <a:endParaRPr lang="it-IT" u="sng" dirty="0"/>
          </a:p>
        </p:txBody>
      </p:sp>
      <p:cxnSp>
        <p:nvCxnSpPr>
          <p:cNvPr id="7" name="Connettore 2 6"/>
          <p:cNvCxnSpPr/>
          <p:nvPr/>
        </p:nvCxnSpPr>
        <p:spPr>
          <a:xfrm rot="5400000">
            <a:off x="2493820" y="2831080"/>
            <a:ext cx="7980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230285" y="3408220"/>
            <a:ext cx="4056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NORMA IMMUTABILE,L’IDEA </a:t>
            </a:r>
            <a:r>
              <a:rPr lang="it-IT" dirty="0" err="1" smtClean="0"/>
              <a:t>DI</a:t>
            </a:r>
            <a:r>
              <a:rPr lang="it-IT" dirty="0" smtClean="0"/>
              <a:t> UNA GIUSTIZIA UNIVERSALE </a:t>
            </a:r>
            <a:r>
              <a:rPr lang="it-IT" dirty="0" err="1" smtClean="0"/>
              <a:t>DI</a:t>
            </a:r>
            <a:r>
              <a:rPr lang="it-IT" dirty="0" smtClean="0"/>
              <a:t> ORIGINE DIVINA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932815" y="1113907"/>
            <a:ext cx="3607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DIKE</a:t>
            </a:r>
            <a:r>
              <a:rPr lang="it-IT" dirty="0" smtClean="0"/>
              <a:t> (</a:t>
            </a:r>
            <a:r>
              <a:rPr lang="it-IT" dirty="0" err="1" smtClean="0"/>
              <a:t>Δίκη</a:t>
            </a:r>
            <a:r>
              <a:rPr lang="it-IT" dirty="0" smtClean="0"/>
              <a:t>)</a:t>
            </a:r>
          </a:p>
          <a:p>
            <a:r>
              <a:rPr lang="it-IT" dirty="0" smtClean="0"/>
              <a:t>DERIVA DAL VERBO </a:t>
            </a:r>
            <a:r>
              <a:rPr lang="el-GR" dirty="0" smtClean="0"/>
              <a:t>δεικνυμι </a:t>
            </a:r>
            <a:r>
              <a:rPr lang="it-IT" dirty="0" smtClean="0"/>
              <a:t>=“MOSTRARE”</a:t>
            </a:r>
          </a:p>
          <a:p>
            <a:r>
              <a:rPr lang="it-IT" dirty="0" smtClean="0"/>
              <a:t>E’ LA GIUSTIZIA </a:t>
            </a:r>
            <a:r>
              <a:rPr lang="it-IT" u="sng" dirty="0" smtClean="0"/>
              <a:t>DIALETTICA</a:t>
            </a:r>
            <a:endParaRPr lang="it-IT" u="sng" dirty="0"/>
          </a:p>
        </p:txBody>
      </p:sp>
      <p:cxnSp>
        <p:nvCxnSpPr>
          <p:cNvPr id="11" name="Connettore 2 10"/>
          <p:cNvCxnSpPr/>
          <p:nvPr/>
        </p:nvCxnSpPr>
        <p:spPr>
          <a:xfrm rot="5400000">
            <a:off x="8030096" y="2693326"/>
            <a:ext cx="7980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6816436" y="3125586"/>
            <a:ext cx="3474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ORDINE IMMANENTE,AL QUALE DEVE UNIFORMARSI L’AZIONE DELL’INDIVIDUO,IN QUANTO MEMBRO DELLA COLLETTIVITA’</a:t>
            </a:r>
            <a:endParaRPr lang="it-IT" dirty="0"/>
          </a:p>
        </p:txBody>
      </p:sp>
      <p:sp>
        <p:nvSpPr>
          <p:cNvPr id="13" name="Parentesi graffa chiusa 12"/>
          <p:cNvSpPr/>
          <p:nvPr/>
        </p:nvSpPr>
        <p:spPr>
          <a:xfrm rot="5400000">
            <a:off x="5469774" y="1841269"/>
            <a:ext cx="764770" cy="5852160"/>
          </a:xfrm>
          <a:prstGeom prst="rightBrace">
            <a:avLst>
              <a:gd name="adj1" fmla="val 51811"/>
              <a:gd name="adj2" fmla="val 499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2576945" y="5469776"/>
            <a:ext cx="7248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 QUI IL RAPPORTO TRA </a:t>
            </a:r>
            <a:r>
              <a:rPr lang="it-IT" i="1" dirty="0" smtClean="0"/>
              <a:t>THEMIS </a:t>
            </a:r>
            <a:r>
              <a:rPr lang="it-IT" dirty="0" smtClean="0"/>
              <a:t>E </a:t>
            </a:r>
            <a:r>
              <a:rPr lang="it-IT" i="1" dirty="0" smtClean="0"/>
              <a:t>DIKE </a:t>
            </a:r>
            <a:r>
              <a:rPr lang="it-IT" dirty="0" smtClean="0"/>
              <a:t>IN QUANTO L’UNA DIPENDE DALL’ALTRA(</a:t>
            </a:r>
            <a:r>
              <a:rPr lang="it-IT" i="1" dirty="0" smtClean="0"/>
              <a:t>DIKE</a:t>
            </a:r>
            <a:r>
              <a:rPr lang="it-IT" dirty="0" smtClean="0"/>
              <a:t> E’ FIGLIA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i="1" dirty="0" smtClean="0"/>
              <a:t>THEMIS </a:t>
            </a:r>
            <a:r>
              <a:rPr lang="it-IT" dirty="0" smtClean="0"/>
              <a:t>E ZEUS)</a:t>
            </a:r>
            <a:endParaRPr lang="it-IT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2" grpId="0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8071" y="522514"/>
            <a:ext cx="7158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haroni" pitchFamily="2" charset="-79"/>
                <a:cs typeface="Aharoni" pitchFamily="2" charset="-79"/>
              </a:rPr>
              <a:t>THEMIS E DIKE NELLE SUPPLICI</a:t>
            </a:r>
            <a:endParaRPr lang="it-IT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50425" y="1515292"/>
            <a:ext cx="27954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</a:t>
            </a:r>
            <a:r>
              <a:rPr lang="it-IT" u="sng" dirty="0" smtClean="0"/>
              <a:t>DANAIDI, </a:t>
            </a:r>
            <a:r>
              <a:rPr lang="it-IT" dirty="0" smtClean="0"/>
              <a:t>RIFIUTANDO </a:t>
            </a:r>
            <a:r>
              <a:rPr lang="it-IT" dirty="0" err="1" smtClean="0"/>
              <a:t>DI</a:t>
            </a:r>
            <a:r>
              <a:rPr lang="it-IT" dirty="0" smtClean="0"/>
              <a:t> UNIRSI AGLI EGIZI COMPIONO UN’INFRAZIONE ALL’ORDINE NATURALE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36916" y="3709852"/>
            <a:ext cx="3814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it-IT" dirty="0" smtClean="0"/>
              <a:t>CONTRAVVENGONO ALL’ORDINE NATURALE </a:t>
            </a:r>
            <a:r>
              <a:rPr lang="it-IT" dirty="0" err="1" smtClean="0"/>
              <a:t>DI</a:t>
            </a:r>
            <a:r>
              <a:rPr lang="it-IT" u="sng" dirty="0" smtClean="0"/>
              <a:t> THEMIS</a:t>
            </a:r>
            <a:r>
              <a:rPr lang="it-IT" dirty="0" smtClean="0"/>
              <a:t>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it-IT" dirty="0" smtClean="0"/>
              <a:t>HANNO DALLA LORO PARTE LA RAGIONE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u="sng" dirty="0" smtClean="0"/>
              <a:t> DIKE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001693" y="1645921"/>
            <a:ext cx="4180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GLI</a:t>
            </a:r>
            <a:r>
              <a:rPr lang="it-IT" u="sng" dirty="0" smtClean="0"/>
              <a:t> EGIZI </a:t>
            </a:r>
            <a:r>
              <a:rPr lang="it-IT" dirty="0" smtClean="0"/>
              <a:t>, PRETENDENDO </a:t>
            </a:r>
            <a:r>
              <a:rPr lang="it-IT" dirty="0" err="1" smtClean="0"/>
              <a:t>DI</a:t>
            </a:r>
            <a:r>
              <a:rPr lang="it-IT" dirty="0" smtClean="0"/>
              <a:t> IMPORRE CON LA VIOLENZA I PROPRI DIRITTI MATRIMONIALI, INCORRONO ANCH’ESSI IN UN’AZIONE INGIUSTA</a:t>
            </a:r>
            <a:endParaRPr lang="it-IT" dirty="0"/>
          </a:p>
        </p:txBody>
      </p:sp>
      <p:sp>
        <p:nvSpPr>
          <p:cNvPr id="31" name="Freccia in giù 30"/>
          <p:cNvSpPr/>
          <p:nvPr/>
        </p:nvSpPr>
        <p:spPr>
          <a:xfrm>
            <a:off x="8490857" y="3108962"/>
            <a:ext cx="110219" cy="862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reccia a destra 31"/>
          <p:cNvSpPr/>
          <p:nvPr/>
        </p:nvSpPr>
        <p:spPr>
          <a:xfrm>
            <a:off x="5227450" y="4894732"/>
            <a:ext cx="1959428" cy="134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CasellaDiTesto 32"/>
          <p:cNvSpPr txBox="1"/>
          <p:nvPr/>
        </p:nvSpPr>
        <p:spPr>
          <a:xfrm>
            <a:off x="7410449" y="4419604"/>
            <a:ext cx="4235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SIA LE</a:t>
            </a:r>
            <a:r>
              <a:rPr lang="it-IT" u="sng" dirty="0" smtClean="0"/>
              <a:t> DANAIDI ,</a:t>
            </a:r>
            <a:r>
              <a:rPr lang="it-IT" dirty="0" smtClean="0"/>
              <a:t>SIA I LORO CUGINI GLI</a:t>
            </a:r>
            <a:r>
              <a:rPr lang="it-IT" u="sng" dirty="0" smtClean="0"/>
              <a:t> EGIZI</a:t>
            </a:r>
            <a:r>
              <a:rPr lang="it-IT" dirty="0" smtClean="0"/>
              <a:t> POSSONO ESSERE RITENUTI COLPEVOLI </a:t>
            </a:r>
            <a:r>
              <a:rPr lang="it-IT" dirty="0" err="1" smtClean="0"/>
              <a:t>DI</a:t>
            </a:r>
            <a:r>
              <a:rPr lang="it-IT" dirty="0" smtClean="0"/>
              <a:t> AVER TRASGREDITO LA LEGGE</a:t>
            </a:r>
            <a:endParaRPr lang="it-IT" dirty="0"/>
          </a:p>
        </p:txBody>
      </p:sp>
      <p:sp>
        <p:nvSpPr>
          <p:cNvPr id="34" name="Freccia in giù 33"/>
          <p:cNvSpPr/>
          <p:nvPr/>
        </p:nvSpPr>
        <p:spPr>
          <a:xfrm>
            <a:off x="2751269" y="2985251"/>
            <a:ext cx="99507" cy="564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/>
      <p:bldP spid="8" grpId="0"/>
      <p:bldP spid="31" grpId="0" animBg="1"/>
      <p:bldP spid="32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904567" y="591671"/>
            <a:ext cx="6777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/>
              <a:t>Αἶσα</a:t>
            </a:r>
            <a:r>
              <a:rPr lang="it-IT" sz="3600" b="1" dirty="0" smtClean="0"/>
              <a:t> e</a:t>
            </a:r>
            <a:r>
              <a:rPr lang="el-GR" sz="3600" b="1" dirty="0" smtClean="0"/>
              <a:t> </a:t>
            </a:r>
            <a:r>
              <a:rPr lang="it-IT" sz="3600" b="1" dirty="0" err="1" smtClean="0"/>
              <a:t>Μοῖραι</a:t>
            </a:r>
            <a:endParaRPr lang="it-IT" sz="36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493500" y="2541293"/>
            <a:ext cx="41116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L’UOMO ESCHILEO E’ IN BALIA DEL FATO. </a:t>
            </a:r>
            <a:endParaRPr lang="it-IT" sz="2000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A </a:t>
            </a:r>
            <a:r>
              <a:rPr lang="it-IT" sz="2000" dirty="0" smtClean="0"/>
              <a:t>MONTE DI OGNI SUA DECISIONE C’E’ UN DISEGNO PREDOMINATORE DEGLI EVENTI CHE LO PONE DINANZI A SCELTE E SITUAZIONI CHE FATALMENTE LO CONDUCONO ALL’ERRORE.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153836" y="1559861"/>
            <a:ext cx="34693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IL POTERE DEL </a:t>
            </a:r>
            <a:r>
              <a:rPr lang="it-IT" u="sng" dirty="0" smtClean="0"/>
              <a:t>FATO </a:t>
            </a:r>
            <a:r>
              <a:rPr lang="it-IT" dirty="0" smtClean="0"/>
              <a:t>(</a:t>
            </a:r>
            <a:r>
              <a:rPr lang="el-GR" dirty="0" smtClean="0"/>
              <a:t>αἶσα</a:t>
            </a:r>
            <a:r>
              <a:rPr lang="it-IT" dirty="0" smtClean="0"/>
              <a:t>) TALVOLTA E’ PERSONIFICATO NELLE </a:t>
            </a:r>
            <a:r>
              <a:rPr lang="it-IT" b="1" dirty="0" err="1" smtClean="0"/>
              <a:t>Μοῖραι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rot="5400000">
            <a:off x="8673353" y="2568391"/>
            <a:ext cx="5109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7046259" y="2904564"/>
            <a:ext cx="36038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LE MOIRE SONO TRE: </a:t>
            </a:r>
            <a:r>
              <a:rPr lang="it-IT" u="sng" dirty="0" smtClean="0"/>
              <a:t>CLOTO</a:t>
            </a:r>
            <a:r>
              <a:rPr lang="it-IT" dirty="0" smtClean="0"/>
              <a:t>, LA FILATRICE (</a:t>
            </a:r>
            <a:r>
              <a:rPr lang="el-GR" dirty="0" smtClean="0"/>
              <a:t>κλώθω</a:t>
            </a:r>
            <a:r>
              <a:rPr lang="it-IT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it-IT" u="sng" dirty="0" smtClean="0"/>
              <a:t>LACHESI, </a:t>
            </a:r>
            <a:r>
              <a:rPr lang="it-IT" dirty="0" smtClean="0"/>
              <a:t> COLEI CHE TIRA A SORTE(</a:t>
            </a:r>
            <a:r>
              <a:rPr lang="el-GR" dirty="0" smtClean="0"/>
              <a:t>λαγχάνω</a:t>
            </a:r>
            <a:r>
              <a:rPr lang="it-IT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it-IT" u="sng" dirty="0" smtClean="0"/>
              <a:t>ATROPO</a:t>
            </a:r>
            <a:r>
              <a:rPr lang="it-IT" dirty="0" smtClean="0"/>
              <a:t>, L’INFLESSIBILE (</a:t>
            </a:r>
            <a:r>
              <a:rPr lang="el-GR" dirty="0" smtClean="0"/>
              <a:t>α</a:t>
            </a:r>
            <a:r>
              <a:rPr lang="it-IT" dirty="0" smtClean="0"/>
              <a:t>+</a:t>
            </a:r>
            <a:r>
              <a:rPr lang="el-GR" dirty="0" smtClean="0"/>
              <a:t> τρέπω</a:t>
            </a:r>
            <a:r>
              <a:rPr lang="it-IT" dirty="0" smtClean="0"/>
              <a:t>)</a:t>
            </a:r>
            <a:endParaRPr lang="it-IT" u="sng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7019365" y="5103676"/>
            <a:ext cx="36307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IL LORO POTERE NON E’ SOTTOPOSTO NEANCHE AL CONTROLLO DEGLI DEI : COSTITUISCE LA FORZA CHE MUOVE GLI EVENTI SECONDO </a:t>
            </a:r>
            <a:r>
              <a:rPr lang="it-IT" u="sng" dirty="0" smtClean="0"/>
              <a:t>DINAMICHE INESORABILI.</a:t>
            </a:r>
            <a:endParaRPr lang="it-IT" dirty="0"/>
          </a:p>
        </p:txBody>
      </p:sp>
      <p:cxnSp>
        <p:nvCxnSpPr>
          <p:cNvPr id="20" name="Connettore 2 19"/>
          <p:cNvCxnSpPr/>
          <p:nvPr/>
        </p:nvCxnSpPr>
        <p:spPr>
          <a:xfrm rot="16200000" flipH="1">
            <a:off x="8659908" y="4787155"/>
            <a:ext cx="75303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entesi graffa aperta 23"/>
          <p:cNvSpPr/>
          <p:nvPr/>
        </p:nvSpPr>
        <p:spPr>
          <a:xfrm>
            <a:off x="6562168" y="1586757"/>
            <a:ext cx="457199" cy="527124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75013" y="564776"/>
            <a:ext cx="8875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QUALI CAUSE PORTANO L’UOMO AD AGIRE INGIUSTAMENTE?</a:t>
            </a:r>
            <a:endParaRPr lang="it-IT" sz="2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96988" y="1210236"/>
            <a:ext cx="7126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ESCHILO INDIVIDUA MOTIVAZIONI SIA INTERNE SIA ESTERNE ALLA SFERA INDIVIDUALE, MA LE RICONDUCE TUTTE A UN SOLO CONCETTO CHIAVE:</a:t>
            </a:r>
            <a:r>
              <a:rPr lang="el-GR" dirty="0" smtClean="0"/>
              <a:t> </a:t>
            </a:r>
            <a:r>
              <a:rPr lang="el-GR" b="1" u="sng" dirty="0" smtClean="0"/>
              <a:t>ἄτη</a:t>
            </a:r>
            <a:endParaRPr lang="it-IT" b="1" u="sng" dirty="0"/>
          </a:p>
        </p:txBody>
      </p:sp>
      <p:cxnSp>
        <p:nvCxnSpPr>
          <p:cNvPr id="7" name="Connettore 2 6"/>
          <p:cNvCxnSpPr/>
          <p:nvPr/>
        </p:nvCxnSpPr>
        <p:spPr>
          <a:xfrm rot="5400000">
            <a:off x="5783032" y="2474259"/>
            <a:ext cx="698453" cy="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796989" y="2931459"/>
            <a:ext cx="70462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QUESTO TERMINE CHE PUO ESSERE TRADOTTO CON “ACCECAMENTO” PERSONIFICA LA CAUSA PRIMA CHE INDUCE L’UOMO AD AZIONI COLPEVOLI.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 rot="16200000" flipH="1">
            <a:off x="5714212" y="4451772"/>
            <a:ext cx="861401" cy="26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2823884" y="5109884"/>
            <a:ext cx="7933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L’INFLUSSO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el-GR" b="1" u="sng" dirty="0" smtClean="0"/>
              <a:t>ἄτη</a:t>
            </a:r>
            <a:r>
              <a:rPr lang="it-IT" u="sng" dirty="0" smtClean="0"/>
              <a:t> </a:t>
            </a:r>
            <a:r>
              <a:rPr lang="it-IT" dirty="0" smtClean="0"/>
              <a:t> PROVIENE DAGLI DEI CHE METTONO L’ESSERE UMANO IN CONDIZIONI </a:t>
            </a:r>
            <a:r>
              <a:rPr lang="it-IT" dirty="0" err="1" smtClean="0"/>
              <a:t>DI</a:t>
            </a:r>
            <a:r>
              <a:rPr lang="it-IT" dirty="0" smtClean="0"/>
              <a:t> ERRARE, MA E’ POI L’INDIVIDUO CHE AUTONOMAMENTE  COMPIE L’AZIONE INGIUSTA E DIVIENE COLPEVOLE.</a:t>
            </a:r>
            <a:endParaRPr lang="it-IT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19719" y="457204"/>
            <a:ext cx="6239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COLPA E PENA 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52285" y="1506073"/>
            <a:ext cx="33079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QUESTO INCITAMENTO ALLA VIOLAZIONE E’ ESERCITATO DALLA </a:t>
            </a:r>
            <a:r>
              <a:rPr lang="el-GR" dirty="0" smtClean="0"/>
              <a:t>ὕβρις</a:t>
            </a:r>
            <a:r>
              <a:rPr lang="it-IT" dirty="0" smtClean="0"/>
              <a:t> (TRACOTANZA)</a:t>
            </a:r>
            <a:endParaRPr lang="it-IT" dirty="0"/>
          </a:p>
        </p:txBody>
      </p:sp>
      <p:sp>
        <p:nvSpPr>
          <p:cNvPr id="6" name="Freccia a destra con strisce 5"/>
          <p:cNvSpPr/>
          <p:nvPr/>
        </p:nvSpPr>
        <p:spPr>
          <a:xfrm>
            <a:off x="4625789" y="2017062"/>
            <a:ext cx="1909483" cy="26894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642849" y="1667435"/>
            <a:ext cx="4491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CHE RAPPRESENTA UN ESITO DIRETTO DELL’ACCECAMENTO PROVOCATO DA </a:t>
            </a:r>
            <a:r>
              <a:rPr lang="el-GR" dirty="0" smtClean="0"/>
              <a:t>ἄτη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>
            <a:off x="8821272" y="2635624"/>
            <a:ext cx="268941" cy="1909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6615953" y="4652685"/>
            <a:ext cx="4679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DOPO L’INTERVENTO DELLA SPINTA TRACOTANTE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el-GR" dirty="0" smtClean="0"/>
              <a:t>ὕβρις</a:t>
            </a:r>
            <a:r>
              <a:rPr lang="it-IT" dirty="0" smtClean="0"/>
              <a:t>, L’ACCECAMENTO ORIGINARIO SI TRASFORMA IN DOLORE E SI RITORCE SUL SOGGETTO CHE SOLO ORA RIESCE AD AVERE COSCIENZA  DELL’ERRORE INIZIALE.</a:t>
            </a:r>
            <a:endParaRPr lang="it-IT" dirty="0"/>
          </a:p>
        </p:txBody>
      </p:sp>
      <p:sp>
        <p:nvSpPr>
          <p:cNvPr id="10" name="Freccia a sinistra 9"/>
          <p:cNvSpPr/>
          <p:nvPr/>
        </p:nvSpPr>
        <p:spPr>
          <a:xfrm>
            <a:off x="4867835" y="5271251"/>
            <a:ext cx="1721224" cy="2420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317815" y="4894732"/>
            <a:ext cx="3442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 CAUSA SCATENANTE </a:t>
            </a:r>
            <a:r>
              <a:rPr lang="el-GR" dirty="0" smtClean="0"/>
              <a:t>ἄτη </a:t>
            </a:r>
            <a:r>
              <a:rPr lang="it-IT" dirty="0" smtClean="0"/>
              <a:t>DIVENTA EFFETTO: E’ IL MALE CHE SI RIGENERA IN SE STESSO.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 descr="danaidi nude.jpg"/>
          <p:cNvPicPr>
            <a:picLocks noChangeAspect="1"/>
          </p:cNvPicPr>
          <p:nvPr/>
        </p:nvPicPr>
        <p:blipFill>
          <a:blip r:embed="rId2">
            <a:lum bright="24000" contrast="-37000"/>
          </a:blip>
          <a:stretch>
            <a:fillRect/>
          </a:stretch>
        </p:blipFill>
        <p:spPr>
          <a:xfrm>
            <a:off x="0" y="0"/>
            <a:ext cx="12171893" cy="68580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004552" y="450761"/>
            <a:ext cx="9594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MITO </a:t>
            </a:r>
            <a:r>
              <a:rPr lang="it-IT" sz="28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DI</a:t>
            </a:r>
            <a:r>
              <a:rPr lang="it-IT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RIFERIMENTO: LE DANAIDI</a:t>
            </a:r>
            <a:endParaRPr lang="it-IT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24249" y="1764408"/>
            <a:ext cx="2253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DANAO E LE FIGLIE</a:t>
            </a:r>
          </a:p>
          <a:p>
            <a:pPr algn="ctr"/>
            <a:r>
              <a:rPr lang="it-IT" dirty="0" smtClean="0"/>
              <a:t> SCAPPANO </a:t>
            </a:r>
          </a:p>
          <a:p>
            <a:pPr algn="ctr"/>
            <a:r>
              <a:rPr lang="it-IT" dirty="0" smtClean="0"/>
              <a:t>VERSO ARGO</a:t>
            </a:r>
            <a:endParaRPr lang="it-IT" dirty="0"/>
          </a:p>
        </p:txBody>
      </p:sp>
      <p:cxnSp>
        <p:nvCxnSpPr>
          <p:cNvPr id="7" name="Connettore 2 6"/>
          <p:cNvCxnSpPr>
            <a:stCxn id="5" idx="3"/>
          </p:cNvCxnSpPr>
          <p:nvPr/>
        </p:nvCxnSpPr>
        <p:spPr>
          <a:xfrm>
            <a:off x="3078052" y="2226073"/>
            <a:ext cx="2550019" cy="1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801932" y="1764406"/>
            <a:ext cx="3142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PELASGO ACCETTA MA VIENE ATTACCATO DAGLI EGIZI E MUORE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 flipH="1">
            <a:off x="3891739" y="2787374"/>
            <a:ext cx="3702676" cy="1884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1728088" y="4076807"/>
            <a:ext cx="21636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DANAO ACCONSENTE IL MATRIMONIO E COMANDA ALLA FIGLIE </a:t>
            </a:r>
            <a:r>
              <a:rPr lang="it-IT" dirty="0" err="1" smtClean="0"/>
              <a:t>DI</a:t>
            </a:r>
            <a:r>
              <a:rPr lang="it-IT" dirty="0" smtClean="0"/>
              <a:t> UCCIDERE I LORO MARITI LA PRIMA NOTTE </a:t>
            </a:r>
            <a:r>
              <a:rPr lang="it-IT" dirty="0" err="1" smtClean="0"/>
              <a:t>DI</a:t>
            </a:r>
            <a:r>
              <a:rPr lang="it-IT" dirty="0" smtClean="0"/>
              <a:t> NOZZE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4336531" y="5397023"/>
            <a:ext cx="2809399" cy="5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7590723" y="4802657"/>
            <a:ext cx="2548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OBBEDISCONO TUTTI TRANNE IPERMESTRA CHE SALVA LINCEO</a:t>
            </a:r>
          </a:p>
          <a:p>
            <a:pPr algn="ctr"/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9197788" y="6211669"/>
            <a:ext cx="2994212" cy="46166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i="1" dirty="0" smtClean="0"/>
              <a:t>LE DANAIDI </a:t>
            </a:r>
            <a:r>
              <a:rPr lang="it-IT" sz="1200" dirty="0" smtClean="0"/>
              <a:t>, CARLO ALBERTO PALUMBO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55972308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Personalizzato 3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C00000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487</TotalTime>
  <Words>1111</Words>
  <Application>Microsoft Office PowerPoint</Application>
  <PresentationFormat>Personalizzato</PresentationFormat>
  <Paragraphs>131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Solstizio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ATTUALIZZAZIONE</vt:lpstr>
      <vt:lpstr>TRAGEDIA ATTUALE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Vivo</dc:creator>
  <cp:lastModifiedBy>Utente</cp:lastModifiedBy>
  <cp:revision>79</cp:revision>
  <dcterms:created xsi:type="dcterms:W3CDTF">2014-11-15T08:08:53Z</dcterms:created>
  <dcterms:modified xsi:type="dcterms:W3CDTF">2014-11-23T14:01:33Z</dcterms:modified>
</cp:coreProperties>
</file>