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6" r:id="rId19"/>
    <p:sldId id="272" r:id="rId20"/>
    <p:sldId id="273" r:id="rId21"/>
    <p:sldId id="274" r:id="rId22"/>
    <p:sldId id="275" r:id="rId23"/>
  </p:sldIdLst>
  <p:sldSz cx="13004800" cy="9753600"/>
  <p:notesSz cx="6858000" cy="9144000"/>
  <p:defaultTextStyle>
    <a:lvl1pPr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228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457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685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9144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1430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13716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16002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1828800" algn="ctr" defTabSz="584200">
      <a:defRPr sz="36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01" autoAdjust="0"/>
    <p:restoredTop sz="93980" autoAdjust="0"/>
  </p:normalViewPr>
  <p:slideViewPr>
    <p:cSldViewPr>
      <p:cViewPr>
        <p:scale>
          <a:sx n="60" d="100"/>
          <a:sy n="60" d="100"/>
        </p:scale>
        <p:origin x="-876" y="-45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398257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1pPr>
            <a:lvl2pPr marL="0" indent="2286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2pPr>
            <a:lvl3pPr marL="0" indent="4572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3pPr>
            <a:lvl4pPr marL="0" indent="6858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4pPr>
            <a:lvl5pPr marL="0" indent="9144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Livello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1pPr>
            <a:lvl2pPr marL="0" indent="2286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2pPr>
            <a:lvl3pPr marL="0" indent="4572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3pPr>
            <a:lvl4pPr marL="0" indent="6858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4pPr>
            <a:lvl5pPr marL="0" indent="9144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Livello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1pPr>
            <a:lvl2pPr marL="0" indent="2286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2pPr>
            <a:lvl3pPr marL="0" indent="4572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3pPr>
            <a:lvl4pPr marL="0" indent="6858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4pPr>
            <a:lvl5pPr marL="0" indent="914400" algn="just">
              <a:lnSpc>
                <a:spcPct val="100000"/>
              </a:lnSpc>
              <a:spcBef>
                <a:spcPts val="0"/>
              </a:spcBef>
              <a:buSzTx/>
              <a:buNone/>
              <a:defRPr sz="4500">
                <a:solidFill>
                  <a:srgbClr val="A2D7D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A2D7DF"/>
                </a:solidFill>
              </a:rPr>
              <a:t>Livello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Livello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>
            <a:lvl1pPr marL="431800" indent="-431800">
              <a:lnSpc>
                <a:spcPct val="100000"/>
              </a:lnSpc>
              <a:spcBef>
                <a:spcPts val="3800"/>
              </a:spcBef>
              <a:defRPr sz="3800"/>
            </a:lvl1pPr>
            <a:lvl2pPr marL="863600" indent="-431800">
              <a:lnSpc>
                <a:spcPct val="100000"/>
              </a:lnSpc>
              <a:spcBef>
                <a:spcPts val="3800"/>
              </a:spcBef>
              <a:defRPr sz="3800"/>
            </a:lvl2pPr>
            <a:lvl3pPr marL="1295400" indent="-431800">
              <a:lnSpc>
                <a:spcPct val="100000"/>
              </a:lnSpc>
              <a:spcBef>
                <a:spcPts val="3800"/>
              </a:spcBef>
              <a:defRPr sz="3800"/>
            </a:lvl3pPr>
            <a:lvl4pPr marL="1727200" indent="-431800">
              <a:lnSpc>
                <a:spcPct val="100000"/>
              </a:lnSpc>
              <a:spcBef>
                <a:spcPts val="3800"/>
              </a:spcBef>
              <a:defRPr sz="3800"/>
            </a:lvl4pPr>
            <a:lvl5pPr marL="2159000" indent="-431800">
              <a:lnSpc>
                <a:spcPct val="100000"/>
              </a:lnSpc>
              <a:spcBef>
                <a:spcPts val="38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Livello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Livello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535353"/>
                </a:solidFill>
              </a:rP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35353"/>
                </a:solidFill>
              </a:rPr>
              <a:t>Livello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sz="7200" cap="all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5207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10414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5621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20828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26035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31242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36449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41656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4686300" indent="-520700" defTabSz="584200">
        <a:lnSpc>
          <a:spcPct val="120000"/>
        </a:lnSpc>
        <a:spcBef>
          <a:spcPts val="4600"/>
        </a:spcBef>
        <a:buSzPct val="82000"/>
        <a:buChar char="❖"/>
        <a:defRPr sz="46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t.wikipedia.org/wiki/Ouverture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Theodoor_Rombouts_1597-1637_-_Prometheus_-_KMSK_Brussel_25-02-2011_12-45-49.jpg"/>
          <p:cNvPicPr/>
          <p:nvPr/>
        </p:nvPicPr>
        <p:blipFill>
          <a:blip r:embed="rId2" cstate="print">
            <a:extLst/>
          </a:blip>
          <a:srcRect l="3249" r="324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4111476" y="4772879"/>
            <a:ext cx="478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>
                <a:solidFill>
                  <a:srgbClr val="FFFFFF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600" i="1">
                <a:solidFill>
                  <a:srgbClr val="FFFFFF"/>
                </a:solidFill>
              </a:rPr>
              <a:t>Prometeo incatenato</a:t>
            </a:r>
          </a:p>
        </p:txBody>
      </p:sp>
      <p:sp>
        <p:nvSpPr>
          <p:cNvPr id="34" name="Shape 34"/>
          <p:cNvSpPr/>
          <p:nvPr/>
        </p:nvSpPr>
        <p:spPr>
          <a:xfrm>
            <a:off x="2147507" y="4085056"/>
            <a:ext cx="8201786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700">
                <a:solidFill>
                  <a:srgbClr val="FFFFFF"/>
                </a:solidFill>
                <a:effectLst>
                  <a:outerShdw blurRad="12700" dist="63500" dir="18900000" rotWithShape="0">
                    <a:srgbClr val="000000">
                      <a:alpha val="63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FFFF"/>
                </a:solidFill>
                <a:effectLst>
                  <a:outerShdw blurRad="12700" dist="63500" dir="18900000" rotWithShape="0">
                    <a:srgbClr val="000000">
                      <a:alpha val="63000"/>
                    </a:srgbClr>
                  </a:outerShdw>
                </a:effectLst>
              </a:rPr>
              <a:t>Προμηθεύς δεσμώτης</a:t>
            </a:r>
          </a:p>
        </p:txBody>
      </p:sp>
      <p:sp>
        <p:nvSpPr>
          <p:cNvPr id="35" name="Shape 35"/>
          <p:cNvSpPr/>
          <p:nvPr/>
        </p:nvSpPr>
        <p:spPr>
          <a:xfrm>
            <a:off x="1389832" y="8007926"/>
            <a:ext cx="10665514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2100" dirty="0" smtClean="0">
                <a:solidFill>
                  <a:srgbClr val="B4B4B4"/>
                </a:solidFill>
              </a:rPr>
              <a:t>a</a:t>
            </a:r>
            <a:r>
              <a:rPr sz="2100" dirty="0" smtClean="0">
                <a:solidFill>
                  <a:srgbClr val="B4B4B4"/>
                </a:solidFill>
              </a:rPr>
              <a:t> </a:t>
            </a:r>
            <a:r>
              <a:rPr sz="2100" dirty="0" err="1">
                <a:solidFill>
                  <a:srgbClr val="B4B4B4"/>
                </a:solidFill>
              </a:rPr>
              <a:t>cura</a:t>
            </a:r>
            <a:r>
              <a:rPr sz="2100" dirty="0">
                <a:solidFill>
                  <a:srgbClr val="B4B4B4"/>
                </a:solidFill>
              </a:rPr>
              <a:t> </a:t>
            </a:r>
            <a:r>
              <a:rPr sz="2100" dirty="0" smtClean="0">
                <a:solidFill>
                  <a:srgbClr val="B4B4B4"/>
                </a:solidFill>
              </a:rPr>
              <a:t>di</a:t>
            </a:r>
            <a:r>
              <a:rPr lang="it-IT" sz="2100" dirty="0" smtClean="0">
                <a:solidFill>
                  <a:srgbClr val="B4B4B4"/>
                </a:solidFill>
              </a:rPr>
              <a:t>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 smtClean="0">
                <a:solidFill>
                  <a:srgbClr val="B4B4B4"/>
                </a:solidFill>
              </a:rPr>
              <a:t> </a:t>
            </a:r>
            <a:r>
              <a:rPr sz="2100" dirty="0" err="1">
                <a:solidFill>
                  <a:srgbClr val="B4B4B4"/>
                </a:solidFill>
              </a:rPr>
              <a:t>Alessia</a:t>
            </a:r>
            <a:r>
              <a:rPr sz="2100" dirty="0">
                <a:solidFill>
                  <a:srgbClr val="B4B4B4"/>
                </a:solidFill>
              </a:rPr>
              <a:t> De Lucia, </a:t>
            </a:r>
            <a:r>
              <a:rPr lang="it-IT" sz="2100" dirty="0">
                <a:solidFill>
                  <a:srgbClr val="B4B4B4"/>
                </a:solidFill>
              </a:rPr>
              <a:t> </a:t>
            </a:r>
            <a:r>
              <a:rPr sz="2100" dirty="0" smtClean="0">
                <a:solidFill>
                  <a:srgbClr val="B4B4B4"/>
                </a:solidFill>
              </a:rPr>
              <a:t>Francesca </a:t>
            </a:r>
            <a:r>
              <a:rPr sz="2100" dirty="0" err="1">
                <a:solidFill>
                  <a:srgbClr val="B4B4B4"/>
                </a:solidFill>
              </a:rPr>
              <a:t>Carota</a:t>
            </a:r>
            <a:r>
              <a:rPr sz="2100" dirty="0">
                <a:solidFill>
                  <a:srgbClr val="B4B4B4"/>
                </a:solidFill>
              </a:rPr>
              <a:t>, </a:t>
            </a:r>
            <a:r>
              <a:rPr lang="it-IT" sz="2100" dirty="0">
                <a:solidFill>
                  <a:srgbClr val="B4B4B4"/>
                </a:solidFill>
              </a:rPr>
              <a:t> </a:t>
            </a:r>
            <a:r>
              <a:rPr sz="2100" dirty="0" smtClean="0">
                <a:solidFill>
                  <a:srgbClr val="B4B4B4"/>
                </a:solidFill>
              </a:rPr>
              <a:t>Simona </a:t>
            </a:r>
            <a:r>
              <a:rPr sz="2100" dirty="0" err="1">
                <a:solidFill>
                  <a:srgbClr val="B4B4B4"/>
                </a:solidFill>
              </a:rPr>
              <a:t>Isacco</a:t>
            </a:r>
            <a:r>
              <a:rPr sz="2100" dirty="0">
                <a:solidFill>
                  <a:srgbClr val="B4B4B4"/>
                </a:solidFill>
              </a:rPr>
              <a:t> </a:t>
            </a:r>
            <a:r>
              <a:rPr lang="it-IT" sz="2100" dirty="0">
                <a:solidFill>
                  <a:srgbClr val="B4B4B4"/>
                </a:solidFill>
              </a:rPr>
              <a:t> </a:t>
            </a:r>
            <a:r>
              <a:rPr sz="2100" dirty="0" err="1" smtClean="0">
                <a:solidFill>
                  <a:srgbClr val="B4B4B4"/>
                </a:solidFill>
              </a:rPr>
              <a:t>Alessia</a:t>
            </a:r>
            <a:r>
              <a:rPr sz="2100" dirty="0" smtClean="0">
                <a:solidFill>
                  <a:srgbClr val="B4B4B4"/>
                </a:solidFill>
              </a:rPr>
              <a:t> </a:t>
            </a:r>
            <a:r>
              <a:rPr sz="2100" dirty="0">
                <a:solidFill>
                  <a:srgbClr val="B4B4B4"/>
                </a:solidFill>
              </a:rPr>
              <a:t>Fortunato.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2100" dirty="0" smtClean="0">
                <a:solidFill>
                  <a:srgbClr val="B4B4B4"/>
                </a:solidFill>
              </a:rPr>
              <a:t>Classe </a:t>
            </a:r>
            <a:r>
              <a:rPr sz="2100" dirty="0" smtClean="0">
                <a:solidFill>
                  <a:srgbClr val="B4B4B4"/>
                </a:solidFill>
              </a:rPr>
              <a:t>4C</a:t>
            </a:r>
            <a:endParaRPr lang="it-IT" sz="2100" dirty="0" smtClean="0">
              <a:solidFill>
                <a:srgbClr val="B4B4B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2100" dirty="0">
                <a:solidFill>
                  <a:srgbClr val="B4B4B4"/>
                </a:solidFill>
              </a:rPr>
              <a:t> </a:t>
            </a:r>
            <a:r>
              <a:rPr lang="it-IT" sz="2100" dirty="0" smtClean="0">
                <a:solidFill>
                  <a:srgbClr val="B4B4B4"/>
                </a:solidFill>
              </a:rPr>
              <a:t>docente: Prof. </a:t>
            </a:r>
            <a:r>
              <a:rPr lang="it-IT" sz="2100" i="1" dirty="0" smtClean="0">
                <a:solidFill>
                  <a:srgbClr val="B4B4B4"/>
                </a:solidFill>
              </a:rPr>
              <a:t>Claudio </a:t>
            </a:r>
            <a:r>
              <a:rPr lang="it-IT" sz="2100" i="1" dirty="0" err="1" smtClean="0">
                <a:solidFill>
                  <a:srgbClr val="B4B4B4"/>
                </a:solidFill>
              </a:rPr>
              <a:t>Naddeo</a:t>
            </a:r>
            <a:endParaRPr sz="2100" i="1" dirty="0">
              <a:solidFill>
                <a:srgbClr val="B4B4B4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180835" y="649233"/>
            <a:ext cx="9289032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Liceo classico «</a:t>
            </a:r>
            <a:r>
              <a:rPr kumimoji="0" lang="it-IT" sz="3600" b="1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T.Tasso</a:t>
            </a:r>
            <a:r>
              <a:rPr kumimoji="0" lang="it-IT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»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b="1" dirty="0" smtClean="0">
                <a:solidFill>
                  <a:schemeClr val="bg1"/>
                </a:solidFill>
              </a:rPr>
              <a:t>Anno scolastico 2014/15</a:t>
            </a:r>
            <a:endParaRPr kumimoji="0" lang="it-IT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Gill Sans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o-mito-de-prometeu-filtered.png"/>
          <p:cNvPicPr/>
          <p:nvPr/>
        </p:nvPicPr>
        <p:blipFill>
          <a:blip r:embed="rId2" cstate="print">
            <a:extLst/>
          </a:blip>
          <a:srcRect l="1797" t="6577" r="1797" b="2170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4126136" y="124272"/>
            <a:ext cx="495145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400" b="1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3400" b="1" dirty="0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SECONDO EPISODIO</a:t>
            </a:r>
          </a:p>
        </p:txBody>
      </p:sp>
      <p:sp>
        <p:nvSpPr>
          <p:cNvPr id="97" name="Shape 97"/>
          <p:cNvSpPr/>
          <p:nvPr/>
        </p:nvSpPr>
        <p:spPr>
          <a:xfrm>
            <a:off x="1642591" y="579906"/>
            <a:ext cx="971961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•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Prometeo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ha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donato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il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fuoco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agli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uomini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e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tutte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le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altre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arti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per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rimediare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alla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dimenticanza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fornire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le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buone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qualità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agli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umani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98" name="Shape 98"/>
          <p:cNvSpPr/>
          <p:nvPr/>
        </p:nvSpPr>
        <p:spPr>
          <a:xfrm>
            <a:off x="4199868" y="2388975"/>
            <a:ext cx="1" cy="618309"/>
          </a:xfrm>
          <a:prstGeom prst="line">
            <a:avLst/>
          </a:prstGeom>
          <a:ln w="25400">
            <a:solidFill>
              <a:srgbClr val="BFB97B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9" name="Shape 99"/>
          <p:cNvSpPr/>
          <p:nvPr/>
        </p:nvSpPr>
        <p:spPr>
          <a:xfrm>
            <a:off x="3728380" y="3232149"/>
            <a:ext cx="942976" cy="622301"/>
          </a:xfrm>
          <a:prstGeom prst="rect">
            <a:avLst/>
          </a:prstGeom>
          <a:solidFill>
            <a:srgbClr val="C0BD9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just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</a:rPr>
              <a:t>Mito</a:t>
            </a:r>
          </a:p>
        </p:txBody>
      </p:sp>
      <p:sp>
        <p:nvSpPr>
          <p:cNvPr id="100" name="Shape 100"/>
          <p:cNvSpPr/>
          <p:nvPr/>
        </p:nvSpPr>
        <p:spPr>
          <a:xfrm>
            <a:off x="4725864" y="3543300"/>
            <a:ext cx="984448" cy="37356"/>
          </a:xfrm>
          <a:prstGeom prst="line">
            <a:avLst/>
          </a:prstGeom>
          <a:ln w="25400" cap="rnd">
            <a:solidFill>
              <a:srgbClr val="F0EDBE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5782320" y="2428528"/>
            <a:ext cx="5806332" cy="3185487"/>
          </a:xfrm>
          <a:prstGeom prst="rect">
            <a:avLst/>
          </a:prstGeom>
          <a:solidFill>
            <a:srgbClr val="FFFE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9A9671"/>
                </a:solidFill>
              </a:rPr>
              <a:t>•</a:t>
            </a:r>
            <a:r>
              <a:rPr sz="2300" dirty="0" err="1">
                <a:solidFill>
                  <a:srgbClr val="9A9671"/>
                </a:solidFill>
              </a:rPr>
              <a:t>Prometeo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aveva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rubato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dalla</a:t>
            </a:r>
            <a:r>
              <a:rPr sz="2300" dirty="0">
                <a:solidFill>
                  <a:srgbClr val="9A9671"/>
                </a:solidFill>
              </a:rPr>
              <a:t> casa </a:t>
            </a:r>
            <a:r>
              <a:rPr sz="2300" dirty="0" err="1">
                <a:solidFill>
                  <a:srgbClr val="9A9671"/>
                </a:solidFill>
              </a:rPr>
              <a:t>di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Atena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uno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scrigno</a:t>
            </a:r>
            <a:r>
              <a:rPr sz="2300" dirty="0">
                <a:solidFill>
                  <a:srgbClr val="9A9671"/>
                </a:solidFill>
              </a:rPr>
              <a:t> in cui </a:t>
            </a:r>
            <a:r>
              <a:rPr sz="2300" dirty="0" err="1">
                <a:solidFill>
                  <a:srgbClr val="9A9671"/>
                </a:solidFill>
              </a:rPr>
              <a:t>erano</a:t>
            </a:r>
            <a:r>
              <a:rPr sz="2300" dirty="0">
                <a:solidFill>
                  <a:srgbClr val="9A9671"/>
                </a:solidFill>
              </a:rPr>
              <a:t> riposte </a:t>
            </a:r>
            <a:r>
              <a:rPr sz="2300" dirty="0" err="1">
                <a:solidFill>
                  <a:srgbClr val="9A9671"/>
                </a:solidFill>
              </a:rPr>
              <a:t>l’</a:t>
            </a:r>
            <a:r>
              <a:rPr sz="2300" b="1" dirty="0" err="1">
                <a:solidFill>
                  <a:srgbClr val="9A9671"/>
                </a:solidFill>
              </a:rPr>
              <a:t>intelligenza</a:t>
            </a:r>
            <a:r>
              <a:rPr sz="2300" dirty="0">
                <a:solidFill>
                  <a:srgbClr val="9A9671"/>
                </a:solidFill>
              </a:rPr>
              <a:t> e la </a:t>
            </a:r>
            <a:r>
              <a:rPr sz="2300" b="1" dirty="0" err="1">
                <a:solidFill>
                  <a:srgbClr val="9A9671"/>
                </a:solidFill>
              </a:rPr>
              <a:t>memoria</a:t>
            </a:r>
            <a:r>
              <a:rPr sz="2300" dirty="0">
                <a:solidFill>
                  <a:srgbClr val="9A9671"/>
                </a:solidFill>
              </a:rPr>
              <a:t>, </a:t>
            </a:r>
            <a:r>
              <a:rPr sz="2300" dirty="0" err="1">
                <a:solidFill>
                  <a:srgbClr val="9A9671"/>
                </a:solidFill>
              </a:rPr>
              <a:t>donandole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alla</a:t>
            </a:r>
            <a:r>
              <a:rPr sz="2300" dirty="0">
                <a:solidFill>
                  <a:srgbClr val="9A9671"/>
                </a:solidFill>
              </a:rPr>
              <a:t> specie </a:t>
            </a:r>
            <a:r>
              <a:rPr sz="2300" dirty="0" err="1">
                <a:solidFill>
                  <a:srgbClr val="9A9671"/>
                </a:solidFill>
              </a:rPr>
              <a:t>umana</a:t>
            </a:r>
            <a:r>
              <a:rPr sz="2300" dirty="0">
                <a:solidFill>
                  <a:srgbClr val="9A9671"/>
                </a:solidFill>
              </a:rPr>
              <a:t>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2300" dirty="0">
              <a:solidFill>
                <a:srgbClr val="9A9671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9A9671"/>
                </a:solidFill>
              </a:rPr>
              <a:t>•Zeus, </a:t>
            </a:r>
            <a:r>
              <a:rPr sz="2300" dirty="0" err="1">
                <a:solidFill>
                  <a:srgbClr val="9A9671"/>
                </a:solidFill>
              </a:rPr>
              <a:t>maldisposto</a:t>
            </a:r>
            <a:r>
              <a:rPr sz="2300" dirty="0">
                <a:solidFill>
                  <a:srgbClr val="9A9671"/>
                </a:solidFill>
              </a:rPr>
              <a:t> verso </a:t>
            </a:r>
            <a:r>
              <a:rPr sz="2300" dirty="0" err="1">
                <a:solidFill>
                  <a:srgbClr val="9A9671"/>
                </a:solidFill>
              </a:rPr>
              <a:t>il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genere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umano</a:t>
            </a:r>
            <a:r>
              <a:rPr sz="2300" dirty="0">
                <a:solidFill>
                  <a:srgbClr val="9A9671"/>
                </a:solidFill>
              </a:rPr>
              <a:t>, </a:t>
            </a:r>
            <a:r>
              <a:rPr sz="2300" dirty="0" err="1">
                <a:solidFill>
                  <a:srgbClr val="9A9671"/>
                </a:solidFill>
              </a:rPr>
              <a:t>riteneva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i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doni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b="1" dirty="0" err="1">
                <a:solidFill>
                  <a:srgbClr val="9A9671"/>
                </a:solidFill>
              </a:rPr>
              <a:t>troppo</a:t>
            </a:r>
            <a:r>
              <a:rPr sz="2300" b="1" dirty="0">
                <a:solidFill>
                  <a:srgbClr val="9A9671"/>
                </a:solidFill>
              </a:rPr>
              <a:t> </a:t>
            </a:r>
            <a:r>
              <a:rPr sz="2300" b="1" dirty="0" err="1">
                <a:solidFill>
                  <a:srgbClr val="9A9671"/>
                </a:solidFill>
              </a:rPr>
              <a:t>pericolosi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perché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avrebbero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reso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gli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uomini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più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potenti</a:t>
            </a:r>
            <a:r>
              <a:rPr sz="2300" dirty="0">
                <a:solidFill>
                  <a:srgbClr val="9A9671"/>
                </a:solidFill>
              </a:rPr>
              <a:t> e </a:t>
            </a:r>
            <a:r>
              <a:rPr sz="2300" dirty="0" err="1">
                <a:solidFill>
                  <a:srgbClr val="9A9671"/>
                </a:solidFill>
              </a:rPr>
              <a:t>più</a:t>
            </a:r>
            <a:r>
              <a:rPr sz="2300" dirty="0">
                <a:solidFill>
                  <a:srgbClr val="9A9671"/>
                </a:solidFill>
              </a:rPr>
              <a:t> </a:t>
            </a:r>
            <a:r>
              <a:rPr sz="2300" dirty="0" err="1">
                <a:solidFill>
                  <a:srgbClr val="9A9671"/>
                </a:solidFill>
              </a:rPr>
              <a:t>capaci</a:t>
            </a:r>
            <a:r>
              <a:rPr sz="2300" dirty="0">
                <a:solidFill>
                  <a:srgbClr val="9A9671"/>
                </a:solidFill>
              </a:rPr>
              <a:t>.</a:t>
            </a:r>
          </a:p>
        </p:txBody>
      </p:sp>
      <p:sp>
        <p:nvSpPr>
          <p:cNvPr id="103" name="Shape 103"/>
          <p:cNvSpPr/>
          <p:nvPr/>
        </p:nvSpPr>
        <p:spPr>
          <a:xfrm>
            <a:off x="165696" y="8901667"/>
            <a:ext cx="12702195" cy="73866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400" b="1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STASIMO: 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le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Oceanine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sono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amareggiate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. Si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rivolgono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a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Prometeo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che</a:t>
            </a:r>
            <a:r>
              <a:rPr sz="24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,</a:t>
            </a:r>
            <a:r>
              <a:rPr lang="it-IT" sz="24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salvando</a:t>
            </a:r>
            <a:r>
              <a:rPr sz="24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gli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uomini</a:t>
            </a:r>
            <a:r>
              <a:rPr sz="24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,</a:t>
            </a:r>
            <a:endParaRPr lang="it-IT" sz="2400" dirty="0" smtClean="0">
              <a:solidFill>
                <a:srgbClr val="FDFFFF"/>
              </a:solidFill>
              <a:effectLst>
                <a:outerShdw blurRad="12700" dist="25400" dir="18900000" rotWithShape="0">
                  <a:srgbClr val="000000"/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4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aveva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scritto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la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sua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condanna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,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senza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ricevere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aiuto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da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parte </a:t>
            </a:r>
            <a:r>
              <a:rPr sz="24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loro</a:t>
            </a:r>
            <a:r>
              <a:rPr sz="24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05" name="Shape 105"/>
          <p:cNvSpPr/>
          <p:nvPr/>
        </p:nvSpPr>
        <p:spPr>
          <a:xfrm>
            <a:off x="1605856" y="5812904"/>
            <a:ext cx="9719618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•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Dialogo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con la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Corifea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sulle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pene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Prometeo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•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Accenno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al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destino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Zeus al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quale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non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può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sfuggire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•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Prometeo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vuole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mantenere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segreta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la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profezia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weeeee-filtered.jpeg"/>
          <p:cNvPicPr/>
          <p:nvPr/>
        </p:nvPicPr>
        <p:blipFill>
          <a:blip r:embed="rId2" cstate="print">
            <a:extLst/>
          </a:blip>
          <a:srcRect t="3308" b="14256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4126136" y="0"/>
            <a:ext cx="4951453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100" b="1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100" b="1" dirty="0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TERZO EPISODIO</a:t>
            </a:r>
          </a:p>
        </p:txBody>
      </p:sp>
      <p:sp>
        <p:nvSpPr>
          <p:cNvPr id="109" name="Shape 109"/>
          <p:cNvSpPr/>
          <p:nvPr/>
        </p:nvSpPr>
        <p:spPr>
          <a:xfrm>
            <a:off x="1642591" y="711892"/>
            <a:ext cx="9719618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•Vi è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l’arrivo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una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fanciulla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dal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viso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bellissimo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, ma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deturpato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due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corna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giovenca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,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che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si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lancia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tra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le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rupi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con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forti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balzi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10" name="Shape 110"/>
          <p:cNvSpPr/>
          <p:nvPr/>
        </p:nvSpPr>
        <p:spPr>
          <a:xfrm>
            <a:off x="4198143" y="2386283"/>
            <a:ext cx="1" cy="618309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3971268" y="3020667"/>
            <a:ext cx="457201" cy="6223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bg2">
                <a:lumMod val="20000"/>
                <a:lumOff val="8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just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</a:rPr>
              <a:t>Io</a:t>
            </a:r>
          </a:p>
        </p:txBody>
      </p:sp>
      <p:sp>
        <p:nvSpPr>
          <p:cNvPr id="112" name="Shape 112"/>
          <p:cNvSpPr/>
          <p:nvPr/>
        </p:nvSpPr>
        <p:spPr>
          <a:xfrm>
            <a:off x="4563369" y="3331817"/>
            <a:ext cx="801046" cy="1"/>
          </a:xfrm>
          <a:prstGeom prst="line">
            <a:avLst/>
          </a:prstGeom>
          <a:ln w="25400" cap="rnd">
            <a:solidFill>
              <a:srgbClr val="5F8C94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5481354" y="2529273"/>
            <a:ext cx="3829357" cy="17697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accent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300" dirty="0" err="1">
                <a:solidFill>
                  <a:srgbClr val="FDFFFF"/>
                </a:solidFill>
              </a:rPr>
              <a:t>Amata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da</a:t>
            </a:r>
            <a:r>
              <a:rPr sz="2300" dirty="0">
                <a:solidFill>
                  <a:srgbClr val="FDFFFF"/>
                </a:solidFill>
              </a:rPr>
              <a:t> Zeus e </a:t>
            </a:r>
            <a:r>
              <a:rPr sz="2300" dirty="0" err="1">
                <a:solidFill>
                  <a:srgbClr val="FDFFFF"/>
                </a:solidFill>
              </a:rPr>
              <a:t>trasformata</a:t>
            </a:r>
            <a:r>
              <a:rPr sz="2300" dirty="0">
                <a:solidFill>
                  <a:srgbClr val="FDFFFF"/>
                </a:solidFill>
              </a:rPr>
              <a:t> in </a:t>
            </a:r>
            <a:r>
              <a:rPr sz="2300" dirty="0" err="1">
                <a:solidFill>
                  <a:srgbClr val="FDFFFF"/>
                </a:solidFill>
              </a:rPr>
              <a:t>vacca</a:t>
            </a:r>
            <a:r>
              <a:rPr sz="2300" dirty="0">
                <a:solidFill>
                  <a:srgbClr val="FDFFFF"/>
                </a:solidFill>
              </a:rPr>
              <a:t> per la </a:t>
            </a:r>
            <a:r>
              <a:rPr sz="2300" dirty="0" err="1">
                <a:solidFill>
                  <a:srgbClr val="FDFFFF"/>
                </a:solidFill>
              </a:rPr>
              <a:t>gelosia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di</a:t>
            </a:r>
            <a:r>
              <a:rPr sz="2300" dirty="0">
                <a:solidFill>
                  <a:srgbClr val="FDFFFF"/>
                </a:solidFill>
              </a:rPr>
              <a:t> Era.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FDFFFF"/>
                </a:solidFill>
              </a:rPr>
              <a:t>È </a:t>
            </a:r>
            <a:r>
              <a:rPr sz="2300" dirty="0" err="1">
                <a:solidFill>
                  <a:srgbClr val="FDFFFF"/>
                </a:solidFill>
              </a:rPr>
              <a:t>costretta</a:t>
            </a:r>
            <a:r>
              <a:rPr sz="2300" dirty="0">
                <a:solidFill>
                  <a:srgbClr val="FDFFFF"/>
                </a:solidFill>
              </a:rPr>
              <a:t> a </a:t>
            </a:r>
            <a:r>
              <a:rPr sz="2300" dirty="0" err="1">
                <a:solidFill>
                  <a:srgbClr val="FDFFFF"/>
                </a:solidFill>
              </a:rPr>
              <a:t>vagare</a:t>
            </a:r>
            <a:r>
              <a:rPr sz="2300" dirty="0">
                <a:solidFill>
                  <a:srgbClr val="FDFFFF"/>
                </a:solidFill>
              </a:rPr>
              <a:t> come </a:t>
            </a:r>
            <a:r>
              <a:rPr sz="2300" dirty="0" err="1">
                <a:solidFill>
                  <a:srgbClr val="FDFFFF"/>
                </a:solidFill>
              </a:rPr>
              <a:t>una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folle</a:t>
            </a:r>
            <a:r>
              <a:rPr sz="2300" dirty="0">
                <a:solidFill>
                  <a:srgbClr val="FDFFFF"/>
                </a:solidFill>
              </a:rPr>
              <a:t> in un </a:t>
            </a:r>
            <a:r>
              <a:rPr sz="2300" dirty="0" err="1">
                <a:solidFill>
                  <a:srgbClr val="FDFFFF"/>
                </a:solidFill>
              </a:rPr>
              <a:t>viaggio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eterno</a:t>
            </a:r>
            <a:r>
              <a:rPr sz="2300" dirty="0">
                <a:solidFill>
                  <a:srgbClr val="FDFFFF"/>
                </a:solidFill>
              </a:rPr>
              <a:t> e </a:t>
            </a:r>
            <a:r>
              <a:rPr sz="2300" dirty="0" err="1">
                <a:solidFill>
                  <a:srgbClr val="FDFFFF"/>
                </a:solidFill>
              </a:rPr>
              <a:t>senza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soste</a:t>
            </a:r>
            <a:r>
              <a:rPr sz="2300" dirty="0">
                <a:solidFill>
                  <a:srgbClr val="FDFFFF"/>
                </a:solidFill>
              </a:rPr>
              <a:t>.</a:t>
            </a:r>
          </a:p>
        </p:txBody>
      </p:sp>
      <p:sp>
        <p:nvSpPr>
          <p:cNvPr id="114" name="Shape 114"/>
          <p:cNvSpPr/>
          <p:nvPr/>
        </p:nvSpPr>
        <p:spPr>
          <a:xfrm flipH="1">
            <a:off x="4198145" y="3826443"/>
            <a:ext cx="1724" cy="762325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952900" y="4608716"/>
            <a:ext cx="4914473" cy="2794001"/>
          </a:xfrm>
          <a:prstGeom prst="rect">
            <a:avLst/>
          </a:prstGeom>
          <a:solidFill>
            <a:srgbClr val="78AAB3"/>
          </a:solidFill>
          <a:ln w="12700">
            <a:solidFill>
              <a:schemeClr val="tx1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FDFFFF"/>
                </a:solidFill>
              </a:rPr>
              <a:t>•</a:t>
            </a:r>
            <a:r>
              <a:rPr sz="2300" dirty="0" err="1">
                <a:solidFill>
                  <a:srgbClr val="FDFFFF"/>
                </a:solidFill>
              </a:rPr>
              <a:t>Chiede</a:t>
            </a:r>
            <a:r>
              <a:rPr sz="2300" dirty="0">
                <a:solidFill>
                  <a:srgbClr val="FDFFFF"/>
                </a:solidFill>
              </a:rPr>
              <a:t> a </a:t>
            </a:r>
            <a:r>
              <a:rPr sz="2300" dirty="0" err="1">
                <a:solidFill>
                  <a:srgbClr val="FDFFFF"/>
                </a:solidFill>
              </a:rPr>
              <a:t>Prometeo</a:t>
            </a:r>
            <a:r>
              <a:rPr sz="2300" dirty="0">
                <a:solidFill>
                  <a:srgbClr val="FDFFFF"/>
                </a:solidFill>
              </a:rPr>
              <a:t> la </a:t>
            </a:r>
            <a:r>
              <a:rPr sz="2300" dirty="0" err="1">
                <a:solidFill>
                  <a:srgbClr val="FDFFFF"/>
                </a:solidFill>
              </a:rPr>
              <a:t>sua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identità</a:t>
            </a:r>
            <a:r>
              <a:rPr sz="2300" dirty="0">
                <a:solidFill>
                  <a:srgbClr val="FDFFFF"/>
                </a:solidFill>
              </a:rPr>
              <a:t>  e </a:t>
            </a:r>
            <a:r>
              <a:rPr sz="2300" dirty="0" err="1">
                <a:solidFill>
                  <a:srgbClr val="FDFFFF"/>
                </a:solidFill>
              </a:rPr>
              <a:t>il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motivo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della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sua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pena</a:t>
            </a:r>
            <a:r>
              <a:rPr sz="2300" dirty="0">
                <a:solidFill>
                  <a:srgbClr val="FDFFFF"/>
                </a:solidFill>
              </a:rPr>
              <a:t>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2300" dirty="0">
              <a:solidFill>
                <a:srgbClr val="FD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300" dirty="0">
                <a:solidFill>
                  <a:srgbClr val="FDFFFF"/>
                </a:solidFill>
              </a:rPr>
              <a:t>•</a:t>
            </a:r>
            <a:r>
              <a:rPr sz="2300" dirty="0" err="1">
                <a:solidFill>
                  <a:srgbClr val="FDFFFF"/>
                </a:solidFill>
              </a:rPr>
              <a:t>Sofferente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si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rivolge</a:t>
            </a:r>
            <a:r>
              <a:rPr sz="2300" dirty="0">
                <a:solidFill>
                  <a:srgbClr val="FDFFFF"/>
                </a:solidFill>
              </a:rPr>
              <a:t> a Zeus </a:t>
            </a:r>
            <a:r>
              <a:rPr sz="2300" dirty="0" err="1">
                <a:solidFill>
                  <a:srgbClr val="FDFFFF"/>
                </a:solidFill>
              </a:rPr>
              <a:t>affinché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possa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morire</a:t>
            </a:r>
            <a:r>
              <a:rPr sz="2300" dirty="0">
                <a:solidFill>
                  <a:srgbClr val="FDFFFF"/>
                </a:solidFill>
              </a:rPr>
              <a:t> per non </a:t>
            </a:r>
            <a:r>
              <a:rPr sz="2300" dirty="0" err="1">
                <a:solidFill>
                  <a:srgbClr val="FDFFFF"/>
                </a:solidFill>
              </a:rPr>
              <a:t>patire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più</a:t>
            </a:r>
            <a:endParaRPr sz="2300" dirty="0">
              <a:solidFill>
                <a:srgbClr val="FD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2300" dirty="0">
              <a:solidFill>
                <a:srgbClr val="FD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300" b="1" dirty="0">
                <a:solidFill>
                  <a:srgbClr val="FDFFFF"/>
                </a:solidFill>
              </a:rPr>
              <a:t>• </a:t>
            </a:r>
            <a:r>
              <a:rPr sz="2300" b="1" dirty="0" err="1">
                <a:solidFill>
                  <a:srgbClr val="FDFFFF"/>
                </a:solidFill>
              </a:rPr>
              <a:t>Chiede</a:t>
            </a:r>
            <a:r>
              <a:rPr sz="2300" b="1" dirty="0">
                <a:solidFill>
                  <a:srgbClr val="FDFFFF"/>
                </a:solidFill>
              </a:rPr>
              <a:t> a </a:t>
            </a:r>
            <a:r>
              <a:rPr sz="2300" b="1" dirty="0" err="1">
                <a:solidFill>
                  <a:srgbClr val="FDFFFF"/>
                </a:solidFill>
              </a:rPr>
              <a:t>Prometeo</a:t>
            </a:r>
            <a:r>
              <a:rPr sz="2300" b="1" dirty="0">
                <a:solidFill>
                  <a:srgbClr val="FDFFFF"/>
                </a:solidFill>
              </a:rPr>
              <a:t> le </a:t>
            </a:r>
            <a:r>
              <a:rPr sz="2300" b="1" dirty="0" err="1">
                <a:solidFill>
                  <a:srgbClr val="FDFFFF"/>
                </a:solidFill>
              </a:rPr>
              <a:t>premonizioni</a:t>
            </a:r>
            <a:endParaRPr sz="2300" b="1" dirty="0">
              <a:solidFill>
                <a:srgbClr val="FDFFFF"/>
              </a:solidFill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5925987" y="6544916"/>
            <a:ext cx="801046" cy="1"/>
          </a:xfrm>
          <a:prstGeom prst="line">
            <a:avLst/>
          </a:prstGeom>
          <a:ln w="25400" cap="rnd">
            <a:solidFill>
              <a:srgbClr val="FFFFFF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6790432" y="4826872"/>
            <a:ext cx="5409332" cy="2800767"/>
          </a:xfrm>
          <a:prstGeom prst="rect">
            <a:avLst/>
          </a:prstGeom>
          <a:solidFill>
            <a:srgbClr val="5A5F5E"/>
          </a:solidFill>
          <a:ln w="12700">
            <a:solidFill>
              <a:schemeClr val="tx2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•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Prometeo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prevede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per lei la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conquista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della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libertà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e la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fortuna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della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sua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discendenza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non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appena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giunta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alla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foce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del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Nilo</a:t>
            </a:r>
            <a:endParaRPr sz="2600" dirty="0">
              <a:solidFill>
                <a:srgbClr val="FFFFFF"/>
              </a:solidFill>
              <a:effectLst>
                <a:outerShdw blurRad="12700" dist="25400" dir="18900000" rotWithShape="0">
                  <a:srgbClr val="000000"/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• Le dice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anche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che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un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suo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discendente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sarà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in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grado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di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annientare</a:t>
            </a:r>
            <a:r>
              <a:rPr sz="26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Zeus</a:t>
            </a:r>
          </a:p>
        </p:txBody>
      </p:sp>
      <p:sp>
        <p:nvSpPr>
          <p:cNvPr id="119" name="Shape 119"/>
          <p:cNvSpPr/>
          <p:nvPr/>
        </p:nvSpPr>
        <p:spPr>
          <a:xfrm>
            <a:off x="741760" y="8470230"/>
            <a:ext cx="11809312" cy="123110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4000" b="1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STASIMO: 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le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Oceanine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si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esprimono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sulla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sofferenza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di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Io,</a:t>
            </a:r>
            <a:r>
              <a:rPr lang="it-IT" sz="40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pensando</a:t>
            </a:r>
            <a:r>
              <a:rPr sz="4000" dirty="0" smtClean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al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suo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infelice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40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destino</a:t>
            </a:r>
            <a:r>
              <a:rPr sz="40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Martinez-prometeo-filtered.jpeg"/>
          <p:cNvPicPr/>
          <p:nvPr/>
        </p:nvPicPr>
        <p:blipFill>
          <a:blip r:embed="rId2" cstate="print">
            <a:extLst/>
          </a:blip>
          <a:srcRect t="1404" b="1404"/>
          <a:stretch>
            <a:fillRect/>
          </a:stretch>
        </p:blipFill>
        <p:spPr>
          <a:xfrm>
            <a:off x="-25400" y="-19013"/>
            <a:ext cx="13055501" cy="9791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3709342" y="52185"/>
            <a:ext cx="558611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100" b="1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100" b="1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QUARTO EPISODIO</a:t>
            </a:r>
          </a:p>
        </p:txBody>
      </p:sp>
      <p:sp>
        <p:nvSpPr>
          <p:cNvPr id="124" name="Shape 124"/>
          <p:cNvSpPr/>
          <p:nvPr/>
        </p:nvSpPr>
        <p:spPr>
          <a:xfrm>
            <a:off x="308396" y="807095"/>
            <a:ext cx="1238800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Prometeo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parla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con la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Corifea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sull’</a:t>
            </a:r>
            <a:r>
              <a:rPr sz="3500" dirty="0" err="1">
                <a:solidFill>
                  <a:srgbClr val="FFCE57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inevitabile</a:t>
            </a:r>
            <a:r>
              <a:rPr sz="3500" dirty="0">
                <a:solidFill>
                  <a:srgbClr val="FFCE57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CE57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destino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di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Zeus, </a:t>
            </a:r>
            <a:endParaRPr lang="it-IT" sz="3500" dirty="0" smtClean="0">
              <a:solidFill>
                <a:srgbClr val="FFFFFF"/>
              </a:solidFill>
              <a:effectLst>
                <a:outerShdw blurRad="12700" dist="25400" dir="18900000" rotWithShape="0">
                  <a:srgbClr val="000000"/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500" dirty="0" err="1" smtClean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che</a:t>
            </a:r>
            <a:r>
              <a:rPr sz="3500" dirty="0" smtClean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potrà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evitare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la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rovina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senza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onore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solo grazie a </a:t>
            </a:r>
            <a:r>
              <a:rPr sz="3500" dirty="0" err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lui</a:t>
            </a:r>
            <a:r>
              <a:rPr sz="3500" dirty="0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25" name="Shape 125"/>
          <p:cNvSpPr/>
          <p:nvPr/>
        </p:nvSpPr>
        <p:spPr>
          <a:xfrm>
            <a:off x="2882899" y="2017914"/>
            <a:ext cx="1" cy="574503"/>
          </a:xfrm>
          <a:prstGeom prst="line">
            <a:avLst/>
          </a:prstGeom>
          <a:ln w="25400">
            <a:solidFill>
              <a:srgbClr val="9A967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2340421" y="2774950"/>
            <a:ext cx="1084958" cy="647701"/>
          </a:xfrm>
          <a:prstGeom prst="rect">
            <a:avLst/>
          </a:prstGeom>
          <a:solidFill>
            <a:srgbClr val="9A96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535353"/>
                </a:solidFill>
              </a:rPr>
              <a:t>Zeus</a:t>
            </a:r>
          </a:p>
        </p:txBody>
      </p:sp>
      <p:sp>
        <p:nvSpPr>
          <p:cNvPr id="127" name="Shape 127"/>
          <p:cNvSpPr/>
          <p:nvPr/>
        </p:nvSpPr>
        <p:spPr>
          <a:xfrm>
            <a:off x="3619215" y="3098800"/>
            <a:ext cx="650937" cy="0"/>
          </a:xfrm>
          <a:prstGeom prst="line">
            <a:avLst/>
          </a:prstGeom>
          <a:ln w="25400" cap="rnd">
            <a:solidFill>
              <a:srgbClr val="808785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4344997" y="2527300"/>
            <a:ext cx="497495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Invia Ermes da Prometeo per farsi rivelare la profezia</a:t>
            </a:r>
          </a:p>
        </p:txBody>
      </p:sp>
      <p:sp>
        <p:nvSpPr>
          <p:cNvPr id="129" name="Shape 129"/>
          <p:cNvSpPr/>
          <p:nvPr/>
        </p:nvSpPr>
        <p:spPr>
          <a:xfrm flipH="1">
            <a:off x="5793779" y="3839526"/>
            <a:ext cx="483048" cy="766476"/>
          </a:xfrm>
          <a:prstGeom prst="line">
            <a:avLst/>
          </a:prstGeom>
          <a:ln w="25400">
            <a:solidFill>
              <a:srgbClr val="9A967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6602471" y="3863760"/>
            <a:ext cx="470628" cy="718197"/>
          </a:xfrm>
          <a:prstGeom prst="line">
            <a:avLst/>
          </a:prstGeom>
          <a:ln w="25400">
            <a:solidFill>
              <a:srgbClr val="9A967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4918224" y="4676000"/>
            <a:ext cx="1401788" cy="553998"/>
          </a:xfrm>
          <a:prstGeom prst="rect">
            <a:avLst/>
          </a:prstGeom>
          <a:solidFill>
            <a:srgbClr val="7A754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FFFFF"/>
                </a:solidFill>
              </a:rPr>
              <a:t>Ermes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6823260" y="4676000"/>
            <a:ext cx="2127412" cy="553998"/>
          </a:xfrm>
          <a:prstGeom prst="rect">
            <a:avLst/>
          </a:prstGeom>
          <a:solidFill>
            <a:srgbClr val="7A754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FFFFF"/>
                </a:solidFill>
              </a:rPr>
              <a:t>Prometeo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133" name="Shape 133"/>
          <p:cNvSpPr/>
          <p:nvPr/>
        </p:nvSpPr>
        <p:spPr>
          <a:xfrm flipH="1">
            <a:off x="4846216" y="5308848"/>
            <a:ext cx="565523" cy="565523"/>
          </a:xfrm>
          <a:prstGeom prst="line">
            <a:avLst/>
          </a:prstGeom>
          <a:ln w="25400">
            <a:solidFill>
              <a:srgbClr val="9A967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477124" y="6045431"/>
            <a:ext cx="4585116" cy="1651001"/>
          </a:xfrm>
          <a:prstGeom prst="rect">
            <a:avLst/>
          </a:prstGeom>
          <a:solidFill>
            <a:srgbClr val="5F8C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100" dirty="0">
                <a:solidFill>
                  <a:srgbClr val="FFFFFF"/>
                </a:solidFill>
              </a:rPr>
              <a:t>•</a:t>
            </a:r>
            <a:r>
              <a:rPr sz="2100" dirty="0" err="1">
                <a:solidFill>
                  <a:srgbClr val="FFFFFF"/>
                </a:solidFill>
              </a:rPr>
              <a:t>gli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minaccia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l’invio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di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un’</a:t>
            </a:r>
            <a:r>
              <a:rPr sz="2100" b="1" dirty="0" err="1">
                <a:solidFill>
                  <a:srgbClr val="FFFFFF"/>
                </a:solidFill>
              </a:rPr>
              <a:t>aquila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che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gli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avrebbe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squarciato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il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petto</a:t>
            </a:r>
            <a:r>
              <a:rPr sz="2100" dirty="0">
                <a:solidFill>
                  <a:srgbClr val="FFFFFF"/>
                </a:solidFill>
              </a:rPr>
              <a:t> e </a:t>
            </a:r>
            <a:r>
              <a:rPr sz="2100" dirty="0" err="1">
                <a:solidFill>
                  <a:srgbClr val="FFFFFF"/>
                </a:solidFill>
              </a:rPr>
              <a:t>dilaniato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il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fegato</a:t>
            </a:r>
            <a:r>
              <a:rPr sz="2100" dirty="0">
                <a:solidFill>
                  <a:srgbClr val="FFFFFF"/>
                </a:solidFill>
              </a:rPr>
              <a:t/>
            </a:r>
            <a:br>
              <a:rPr sz="2100" dirty="0">
                <a:solidFill>
                  <a:srgbClr val="FFFFFF"/>
                </a:solidFill>
              </a:rPr>
            </a:br>
            <a:r>
              <a:rPr sz="2100" dirty="0">
                <a:solidFill>
                  <a:srgbClr val="FFFFFF"/>
                </a:solidFill>
              </a:rPr>
              <a:t>•</a:t>
            </a:r>
            <a:r>
              <a:rPr sz="2100" dirty="0" err="1">
                <a:solidFill>
                  <a:srgbClr val="FFFFFF"/>
                </a:solidFill>
              </a:rPr>
              <a:t>ordina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alle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b="1" dirty="0" err="1">
                <a:solidFill>
                  <a:srgbClr val="FFFFFF"/>
                </a:solidFill>
              </a:rPr>
              <a:t>Oceanine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di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abbandonare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quel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luogo</a:t>
            </a:r>
            <a:endParaRPr sz="2100" dirty="0">
              <a:solidFill>
                <a:srgbClr val="FFFFFF"/>
              </a:solidFill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7006456" y="6028928"/>
            <a:ext cx="4464496" cy="969496"/>
          </a:xfrm>
          <a:prstGeom prst="rect">
            <a:avLst/>
          </a:prstGeom>
          <a:solidFill>
            <a:srgbClr val="5F8C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100" dirty="0">
                <a:solidFill>
                  <a:srgbClr val="FFFFFF"/>
                </a:solidFill>
              </a:rPr>
              <a:t>•</a:t>
            </a:r>
            <a:r>
              <a:rPr sz="2100" dirty="0" err="1">
                <a:solidFill>
                  <a:srgbClr val="FFFFFF"/>
                </a:solidFill>
              </a:rPr>
              <a:t>risponde</a:t>
            </a:r>
            <a:r>
              <a:rPr sz="2100" dirty="0">
                <a:solidFill>
                  <a:srgbClr val="FFFFFF"/>
                </a:solidFill>
              </a:rPr>
              <a:t> con </a:t>
            </a:r>
            <a:r>
              <a:rPr sz="2100" b="1" dirty="0" err="1">
                <a:solidFill>
                  <a:srgbClr val="FFFFFF"/>
                </a:solidFill>
              </a:rPr>
              <a:t>insulti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alle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minacce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 smtClean="0">
                <a:solidFill>
                  <a:srgbClr val="FFFFFF"/>
                </a:solidFill>
              </a:rPr>
              <a:t>di</a:t>
            </a:r>
            <a:endParaRPr lang="it-IT" sz="2100" dirty="0" smtClean="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it-IT" sz="2100" dirty="0" smtClean="0">
                <a:solidFill>
                  <a:srgbClr val="FFFFFF"/>
                </a:solidFill>
              </a:rPr>
              <a:t> </a:t>
            </a:r>
            <a:r>
              <a:rPr sz="2100" dirty="0" err="1" smtClean="0">
                <a:solidFill>
                  <a:srgbClr val="FFFFFF"/>
                </a:solidFill>
              </a:rPr>
              <a:t>Ermes</a:t>
            </a:r>
            <a:r>
              <a:rPr sz="2100" dirty="0">
                <a:solidFill>
                  <a:srgbClr val="FFFFFF"/>
                </a:solidFill>
              </a:rPr>
              <a:t/>
            </a:r>
            <a:br>
              <a:rPr sz="2100" dirty="0">
                <a:solidFill>
                  <a:srgbClr val="FFFFFF"/>
                </a:solidFill>
              </a:rPr>
            </a:br>
            <a:r>
              <a:rPr sz="2100" dirty="0">
                <a:solidFill>
                  <a:srgbClr val="FFFFFF"/>
                </a:solidFill>
              </a:rPr>
              <a:t>•</a:t>
            </a:r>
            <a:r>
              <a:rPr sz="2100" dirty="0" err="1">
                <a:solidFill>
                  <a:srgbClr val="FFFFFF"/>
                </a:solidFill>
              </a:rPr>
              <a:t>si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b="1" dirty="0" err="1">
                <a:solidFill>
                  <a:srgbClr val="FFFFFF"/>
                </a:solidFill>
              </a:rPr>
              <a:t>rifiuta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di</a:t>
            </a:r>
            <a:r>
              <a:rPr sz="2100" dirty="0">
                <a:solidFill>
                  <a:srgbClr val="FFFFFF"/>
                </a:solidFill>
              </a:rPr>
              <a:t> </a:t>
            </a:r>
            <a:r>
              <a:rPr sz="2100" dirty="0" err="1">
                <a:solidFill>
                  <a:srgbClr val="FFFFFF"/>
                </a:solidFill>
              </a:rPr>
              <a:t>rivelare</a:t>
            </a:r>
            <a:r>
              <a:rPr sz="2100" dirty="0">
                <a:solidFill>
                  <a:srgbClr val="FFFFFF"/>
                </a:solidFill>
              </a:rPr>
              <a:t> la </a:t>
            </a:r>
            <a:r>
              <a:rPr sz="2100" dirty="0" err="1">
                <a:solidFill>
                  <a:srgbClr val="FFFFFF"/>
                </a:solidFill>
              </a:rPr>
              <a:t>profezia</a:t>
            </a:r>
            <a:endParaRPr sz="2100" dirty="0">
              <a:solidFill>
                <a:srgbClr val="FFFFFF"/>
              </a:solidFill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2654299" y="7702080"/>
            <a:ext cx="1" cy="627250"/>
          </a:xfrm>
          <a:prstGeom prst="line">
            <a:avLst/>
          </a:prstGeom>
          <a:ln w="25400">
            <a:solidFill>
              <a:srgbClr val="6A684E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500484" y="8383655"/>
            <a:ext cx="4220742" cy="677108"/>
          </a:xfrm>
          <a:prstGeom prst="rect">
            <a:avLst/>
          </a:prstGeom>
          <a:solidFill>
            <a:srgbClr val="524C1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just">
              <a:defRPr sz="2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Le Oceanine non vogliono tradire Prometeo abbandonandolo</a:t>
            </a:r>
          </a:p>
        </p:txBody>
      </p:sp>
      <p:sp>
        <p:nvSpPr>
          <p:cNvPr id="139" name="Shape 139"/>
          <p:cNvSpPr/>
          <p:nvPr/>
        </p:nvSpPr>
        <p:spPr>
          <a:xfrm>
            <a:off x="8734648" y="7023102"/>
            <a:ext cx="0" cy="1022050"/>
          </a:xfrm>
          <a:prstGeom prst="line">
            <a:avLst/>
          </a:prstGeom>
          <a:ln w="25400">
            <a:solidFill>
              <a:srgbClr val="6A684E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8158584" y="8198635"/>
            <a:ext cx="4220741" cy="1015663"/>
          </a:xfrm>
          <a:prstGeom prst="rect">
            <a:avLst/>
          </a:prstGeom>
          <a:solidFill>
            <a:srgbClr val="524C1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Prometeo viene scagliato insieme alla rupe a cui è incatenato nell’abisso del </a:t>
            </a:r>
            <a:r>
              <a:rPr sz="2200" b="1">
                <a:solidFill>
                  <a:srgbClr val="FFFFFF"/>
                </a:solidFill>
              </a:rPr>
              <a:t>Tartaro</a:t>
            </a:r>
          </a:p>
        </p:txBody>
      </p:sp>
      <p:sp>
        <p:nvSpPr>
          <p:cNvPr id="21" name="Shape 133"/>
          <p:cNvSpPr/>
          <p:nvPr/>
        </p:nvSpPr>
        <p:spPr>
          <a:xfrm>
            <a:off x="7870552" y="5380856"/>
            <a:ext cx="504056" cy="576064"/>
          </a:xfrm>
          <a:prstGeom prst="line">
            <a:avLst/>
          </a:prstGeom>
          <a:ln w="25400">
            <a:solidFill>
              <a:srgbClr val="9A9671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0F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1.13_Rubens_Prometheus_1611-12.jpeg"/>
          <p:cNvPicPr/>
          <p:nvPr/>
        </p:nvPicPr>
        <p:blipFill>
          <a:blip r:embed="rId2" cstate="print">
            <a:extLst/>
          </a:blip>
          <a:srcRect l="9937" r="9937"/>
          <a:stretch>
            <a:fillRect/>
          </a:stretch>
        </p:blipFill>
        <p:spPr>
          <a:xfrm>
            <a:off x="6215511" y="-38290"/>
            <a:ext cx="6789289" cy="982999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114448" y="52264"/>
            <a:ext cx="6006952" cy="985739"/>
          </a:xfrm>
          <a:prstGeom prst="rect">
            <a:avLst/>
          </a:prstGeom>
          <a:ln w="9525">
            <a:bevel/>
          </a:ln>
        </p:spPr>
        <p:txBody>
          <a:bodyPr>
            <a:normAutofit fontScale="90000"/>
          </a:bodyPr>
          <a:lstStyle>
            <a:lvl1pPr defTabSz="490727">
              <a:defRPr sz="6048">
                <a:solidFill>
                  <a:srgbClr val="3F737D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048" cap="all" dirty="0" err="1">
                <a:solidFill>
                  <a:srgbClr val="3F737D"/>
                </a:solidFill>
              </a:rPr>
              <a:t>Prodigi</a:t>
            </a:r>
            <a:r>
              <a:rPr sz="6048" cap="all" dirty="0">
                <a:solidFill>
                  <a:srgbClr val="3F737D"/>
                </a:solidFill>
              </a:rPr>
              <a:t> </a:t>
            </a:r>
            <a:r>
              <a:rPr sz="6048" cap="all" dirty="0" err="1">
                <a:solidFill>
                  <a:srgbClr val="3F737D"/>
                </a:solidFill>
              </a:rPr>
              <a:t>scenici</a:t>
            </a:r>
            <a:endParaRPr sz="6048" cap="all" dirty="0">
              <a:solidFill>
                <a:srgbClr val="3F737D"/>
              </a:solidFill>
            </a:endParaRP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171524" y="1270000"/>
            <a:ext cx="5892801" cy="2548533"/>
          </a:xfrm>
          <a:prstGeom prst="rect">
            <a:avLst/>
          </a:prstGeom>
        </p:spPr>
        <p:txBody>
          <a:bodyPr/>
          <a:lstStyle/>
          <a:p>
            <a:pPr lvl="0" defTabSz="356362">
              <a:defRPr sz="1800">
                <a:solidFill>
                  <a:srgbClr val="000000"/>
                </a:solidFill>
              </a:defRPr>
            </a:pPr>
            <a:r>
              <a:rPr sz="2745" dirty="0">
                <a:solidFill>
                  <a:srgbClr val="EB3D44"/>
                </a:solidFill>
              </a:rPr>
              <a:t>•</a:t>
            </a:r>
            <a:r>
              <a:rPr sz="2745" dirty="0" err="1">
                <a:solidFill>
                  <a:srgbClr val="EB3D44"/>
                </a:solidFill>
              </a:rPr>
              <a:t>Apparentemente</a:t>
            </a:r>
            <a:r>
              <a:rPr sz="2745" dirty="0">
                <a:solidFill>
                  <a:srgbClr val="EB3D44"/>
                </a:solidFill>
              </a:rPr>
              <a:t> </a:t>
            </a:r>
            <a:r>
              <a:rPr sz="2745" dirty="0" err="1">
                <a:solidFill>
                  <a:srgbClr val="EB3D44"/>
                </a:solidFill>
              </a:rPr>
              <a:t>Prometeo</a:t>
            </a:r>
            <a:r>
              <a:rPr sz="2745" dirty="0">
                <a:solidFill>
                  <a:srgbClr val="EB3D44"/>
                </a:solidFill>
              </a:rPr>
              <a:t> </a:t>
            </a:r>
            <a:r>
              <a:rPr sz="2745" dirty="0" err="1">
                <a:solidFill>
                  <a:srgbClr val="EB3D44"/>
                </a:solidFill>
              </a:rPr>
              <a:t>Incatenato</a:t>
            </a:r>
            <a:r>
              <a:rPr sz="2745" dirty="0">
                <a:solidFill>
                  <a:srgbClr val="EB3D44"/>
                </a:solidFill>
              </a:rPr>
              <a:t> è un </a:t>
            </a:r>
            <a:r>
              <a:rPr sz="2745" dirty="0" err="1">
                <a:solidFill>
                  <a:srgbClr val="EB3D44"/>
                </a:solidFill>
              </a:rPr>
              <a:t>dramma</a:t>
            </a:r>
            <a:r>
              <a:rPr sz="2745" dirty="0">
                <a:solidFill>
                  <a:srgbClr val="EB3D44"/>
                </a:solidFill>
              </a:rPr>
              <a:t> </a:t>
            </a:r>
            <a:r>
              <a:rPr sz="2745" dirty="0" err="1">
                <a:solidFill>
                  <a:srgbClr val="EB3D44"/>
                </a:solidFill>
              </a:rPr>
              <a:t>statico</a:t>
            </a:r>
            <a:r>
              <a:rPr sz="2745" dirty="0">
                <a:solidFill>
                  <a:srgbClr val="EB3D44"/>
                </a:solidFill>
              </a:rPr>
              <a:t> </a:t>
            </a:r>
            <a:r>
              <a:rPr sz="2745" dirty="0" err="1">
                <a:solidFill>
                  <a:srgbClr val="EB3D44"/>
                </a:solidFill>
              </a:rPr>
              <a:t>poiché</a:t>
            </a:r>
            <a:r>
              <a:rPr sz="2745" dirty="0">
                <a:solidFill>
                  <a:srgbClr val="EB3D44"/>
                </a:solidFill>
              </a:rPr>
              <a:t> non ha </a:t>
            </a:r>
            <a:r>
              <a:rPr sz="2745" dirty="0" err="1">
                <a:solidFill>
                  <a:srgbClr val="EB3D44"/>
                </a:solidFill>
              </a:rPr>
              <a:t>azione</a:t>
            </a:r>
            <a:r>
              <a:rPr sz="2745" dirty="0">
                <a:solidFill>
                  <a:srgbClr val="EB3D44"/>
                </a:solidFill>
              </a:rPr>
              <a:t>.</a:t>
            </a:r>
          </a:p>
          <a:p>
            <a:pPr lvl="0" defTabSz="356362">
              <a:defRPr sz="1800">
                <a:solidFill>
                  <a:srgbClr val="000000"/>
                </a:solidFill>
              </a:defRPr>
            </a:pPr>
            <a:r>
              <a:rPr sz="2745" dirty="0">
                <a:solidFill>
                  <a:srgbClr val="EB3D44"/>
                </a:solidFill>
              </a:rPr>
              <a:t>•Il </a:t>
            </a:r>
            <a:r>
              <a:rPr sz="2745" dirty="0" err="1">
                <a:solidFill>
                  <a:srgbClr val="EB3D44"/>
                </a:solidFill>
              </a:rPr>
              <a:t>protagonista</a:t>
            </a:r>
            <a:r>
              <a:rPr sz="2745" dirty="0">
                <a:solidFill>
                  <a:srgbClr val="EB3D44"/>
                </a:solidFill>
              </a:rPr>
              <a:t> </a:t>
            </a:r>
            <a:r>
              <a:rPr sz="2745" dirty="0" err="1">
                <a:solidFill>
                  <a:srgbClr val="EB3D44"/>
                </a:solidFill>
              </a:rPr>
              <a:t>può</a:t>
            </a:r>
            <a:r>
              <a:rPr sz="2745" dirty="0">
                <a:solidFill>
                  <a:srgbClr val="EB3D44"/>
                </a:solidFill>
              </a:rPr>
              <a:t> solo </a:t>
            </a:r>
            <a:r>
              <a:rPr sz="2745" dirty="0" err="1">
                <a:solidFill>
                  <a:srgbClr val="EB3D44"/>
                </a:solidFill>
              </a:rPr>
              <a:t>narrare</a:t>
            </a:r>
            <a:r>
              <a:rPr sz="2745" dirty="0">
                <a:solidFill>
                  <a:srgbClr val="EB3D44"/>
                </a:solidFill>
              </a:rPr>
              <a:t> e </a:t>
            </a:r>
            <a:r>
              <a:rPr sz="2745" dirty="0" err="1">
                <a:solidFill>
                  <a:srgbClr val="EB3D44"/>
                </a:solidFill>
              </a:rPr>
              <a:t>parlare</a:t>
            </a:r>
            <a:r>
              <a:rPr sz="2745" dirty="0">
                <a:solidFill>
                  <a:srgbClr val="EB3D44"/>
                </a:solidFill>
              </a:rPr>
              <a:t>.</a:t>
            </a:r>
          </a:p>
        </p:txBody>
      </p:sp>
      <p:sp>
        <p:nvSpPr>
          <p:cNvPr id="145" name="Shape 145"/>
          <p:cNvSpPr/>
          <p:nvPr/>
        </p:nvSpPr>
        <p:spPr>
          <a:xfrm>
            <a:off x="25399" y="3514725"/>
            <a:ext cx="6185050" cy="0"/>
          </a:xfrm>
          <a:prstGeom prst="line">
            <a:avLst/>
          </a:prstGeom>
          <a:ln w="25400" cap="rnd">
            <a:solidFill>
              <a:srgbClr val="808785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1173808" y="3436640"/>
            <a:ext cx="3718355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 b="1">
                <a:solidFill>
                  <a:srgbClr val="FFFFFF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3600" b="1" dirty="0">
                <a:solidFill>
                  <a:srgbClr val="FFFFFF"/>
                </a:solidFill>
              </a:rPr>
              <a:t>La </a:t>
            </a:r>
            <a:r>
              <a:rPr sz="3600" b="1" dirty="0" err="1">
                <a:solidFill>
                  <a:srgbClr val="FFFFFF"/>
                </a:solidFill>
              </a:rPr>
              <a:t>tragedia</a:t>
            </a:r>
            <a:r>
              <a:rPr sz="3600" b="1" dirty="0">
                <a:solidFill>
                  <a:srgbClr val="FFFFFF"/>
                </a:solidFill>
              </a:rPr>
              <a:t> è </a:t>
            </a:r>
            <a:r>
              <a:rPr sz="3600" b="1" dirty="0" err="1">
                <a:solidFill>
                  <a:srgbClr val="FFFFFF"/>
                </a:solidFill>
              </a:rPr>
              <a:t>movimentata</a:t>
            </a:r>
            <a:r>
              <a:rPr sz="3600" b="1" dirty="0">
                <a:solidFill>
                  <a:srgbClr val="FFFFFF"/>
                </a:solidFill>
              </a:rPr>
              <a:t> </a:t>
            </a:r>
            <a:r>
              <a:rPr sz="3600" b="1" dirty="0" err="1">
                <a:solidFill>
                  <a:srgbClr val="FFFFFF"/>
                </a:solidFill>
              </a:rPr>
              <a:t>dal</a:t>
            </a:r>
            <a:r>
              <a:rPr sz="3600" b="1" dirty="0">
                <a:solidFill>
                  <a:srgbClr val="FFFFFF"/>
                </a:solidFill>
              </a:rPr>
              <a:t> </a:t>
            </a:r>
            <a:r>
              <a:rPr sz="3600" b="1" dirty="0" err="1">
                <a:solidFill>
                  <a:srgbClr val="FFFFFF"/>
                </a:solidFill>
              </a:rPr>
              <a:t>contrasto</a:t>
            </a:r>
            <a:endParaRPr sz="3600" b="1" dirty="0">
              <a:solidFill>
                <a:srgbClr val="FFFFFF"/>
              </a:solidFill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525737" y="5615800"/>
            <a:ext cx="1448337" cy="557144"/>
          </a:xfrm>
          <a:prstGeom prst="rect">
            <a:avLst/>
          </a:prstGeom>
          <a:gradFill>
            <a:gsLst>
              <a:gs pos="0">
                <a:srgbClr val="FFA254"/>
              </a:gs>
              <a:gs pos="100000">
                <a:srgbClr val="A6170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FFFFF"/>
                </a:solidFill>
              </a:rPr>
              <a:t>uditivo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148" name="Shape 148"/>
          <p:cNvSpPr/>
          <p:nvPr/>
        </p:nvSpPr>
        <p:spPr>
          <a:xfrm flipH="1">
            <a:off x="1595144" y="5118688"/>
            <a:ext cx="442760" cy="442759"/>
          </a:xfrm>
          <a:prstGeom prst="line">
            <a:avLst/>
          </a:prstGeom>
          <a:ln w="25400" cap="rnd">
            <a:solidFill>
              <a:srgbClr val="808785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4043416" y="5118688"/>
            <a:ext cx="442760" cy="442759"/>
          </a:xfrm>
          <a:prstGeom prst="line">
            <a:avLst/>
          </a:prstGeom>
          <a:ln w="25400" cap="rnd">
            <a:solidFill>
              <a:srgbClr val="808785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3910112" y="5615800"/>
            <a:ext cx="1224393" cy="557144"/>
          </a:xfrm>
          <a:prstGeom prst="rect">
            <a:avLst/>
          </a:prstGeom>
          <a:gradFill>
            <a:gsLst>
              <a:gs pos="0">
                <a:srgbClr val="FFA254"/>
              </a:gs>
              <a:gs pos="100000">
                <a:srgbClr val="A6170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FFFFF"/>
                </a:solidFill>
              </a:rPr>
              <a:t>visivo</a:t>
            </a:r>
            <a:endParaRPr sz="3600" dirty="0">
              <a:solidFill>
                <a:srgbClr val="FFFFFF"/>
              </a:solidFill>
            </a:endParaRPr>
          </a:p>
        </p:txBody>
      </p:sp>
      <p:sp>
        <p:nvSpPr>
          <p:cNvPr id="151" name="Shape 151"/>
          <p:cNvSpPr/>
          <p:nvPr/>
        </p:nvSpPr>
        <p:spPr>
          <a:xfrm flipH="1">
            <a:off x="1173808" y="6226653"/>
            <a:ext cx="10606" cy="450347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72008" y="6702261"/>
            <a:ext cx="2829992" cy="1118255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FFCE57"/>
                </a:solidFill>
              </a:rPr>
              <a:t>•</a:t>
            </a:r>
            <a:r>
              <a:rPr sz="2200" dirty="0" err="1">
                <a:solidFill>
                  <a:srgbClr val="FFA254"/>
                </a:solidFill>
              </a:rPr>
              <a:t>silenzio</a:t>
            </a:r>
            <a:r>
              <a:rPr sz="2200" dirty="0">
                <a:solidFill>
                  <a:srgbClr val="FFCE57"/>
                </a:solidFill>
              </a:rPr>
              <a:t> </a:t>
            </a:r>
            <a:r>
              <a:rPr sz="2200" dirty="0" err="1">
                <a:solidFill>
                  <a:srgbClr val="FFCE57"/>
                </a:solidFill>
              </a:rPr>
              <a:t>di</a:t>
            </a:r>
            <a:r>
              <a:rPr sz="2200" dirty="0">
                <a:solidFill>
                  <a:srgbClr val="FFCE57"/>
                </a:solidFill>
              </a:rPr>
              <a:t> </a:t>
            </a:r>
            <a:r>
              <a:rPr sz="2200" dirty="0" err="1">
                <a:solidFill>
                  <a:srgbClr val="FFCE57"/>
                </a:solidFill>
              </a:rPr>
              <a:t>apertura</a:t>
            </a:r>
            <a:endParaRPr sz="2200" dirty="0">
              <a:solidFill>
                <a:srgbClr val="FFCE57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FFCE57"/>
                </a:solidFill>
              </a:rPr>
              <a:t>•finale con </a:t>
            </a:r>
            <a:r>
              <a:rPr sz="2200" dirty="0" err="1">
                <a:solidFill>
                  <a:srgbClr val="A61702"/>
                </a:solidFill>
              </a:rPr>
              <a:t>esplosione</a:t>
            </a:r>
            <a:r>
              <a:rPr sz="2200" dirty="0">
                <a:solidFill>
                  <a:srgbClr val="FFCE57"/>
                </a:solidFill>
              </a:rPr>
              <a:t> </a:t>
            </a:r>
            <a:r>
              <a:rPr sz="2200" dirty="0" err="1">
                <a:solidFill>
                  <a:srgbClr val="FFCE57"/>
                </a:solidFill>
              </a:rPr>
              <a:t>della</a:t>
            </a:r>
            <a:r>
              <a:rPr sz="2200" dirty="0">
                <a:solidFill>
                  <a:srgbClr val="FFCE57"/>
                </a:solidFill>
              </a:rPr>
              <a:t> </a:t>
            </a:r>
            <a:r>
              <a:rPr sz="2200" dirty="0" err="1">
                <a:solidFill>
                  <a:srgbClr val="FFCE57"/>
                </a:solidFill>
              </a:rPr>
              <a:t>rupe</a:t>
            </a:r>
            <a:endParaRPr sz="2200" dirty="0">
              <a:solidFill>
                <a:srgbClr val="FFCE57"/>
              </a:solidFill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3046016" y="6749008"/>
            <a:ext cx="3168352" cy="1025922"/>
          </a:xfrm>
          <a:prstGeom prst="rect">
            <a:avLst/>
          </a:prstGeom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CE57"/>
                </a:solidFill>
              </a:rPr>
              <a:t>•</a:t>
            </a:r>
            <a:r>
              <a:rPr sz="2000" dirty="0" err="1">
                <a:solidFill>
                  <a:srgbClr val="FFCE57"/>
                </a:solidFill>
              </a:rPr>
              <a:t>Prometeo</a:t>
            </a:r>
            <a:r>
              <a:rPr sz="2000" dirty="0">
                <a:solidFill>
                  <a:srgbClr val="FFCE57"/>
                </a:solidFill>
              </a:rPr>
              <a:t> </a:t>
            </a:r>
            <a:r>
              <a:rPr sz="2000" dirty="0" err="1">
                <a:solidFill>
                  <a:srgbClr val="FFCE57"/>
                </a:solidFill>
              </a:rPr>
              <a:t>all’apertura</a:t>
            </a:r>
            <a:endParaRPr sz="2000" dirty="0">
              <a:solidFill>
                <a:srgbClr val="FFCE57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CE57"/>
                </a:solidFill>
              </a:rPr>
              <a:t>•</a:t>
            </a:r>
            <a:r>
              <a:rPr sz="2000" dirty="0" err="1">
                <a:solidFill>
                  <a:srgbClr val="FFCE57"/>
                </a:solidFill>
              </a:rPr>
              <a:t>Presenza</a:t>
            </a:r>
            <a:r>
              <a:rPr sz="2000" dirty="0">
                <a:solidFill>
                  <a:srgbClr val="FFCE57"/>
                </a:solidFill>
              </a:rPr>
              <a:t> del Coro, </a:t>
            </a:r>
            <a:r>
              <a:rPr sz="2000" dirty="0" err="1">
                <a:solidFill>
                  <a:srgbClr val="FFCE57"/>
                </a:solidFill>
              </a:rPr>
              <a:t>Oceano</a:t>
            </a:r>
            <a:r>
              <a:rPr sz="2000" dirty="0">
                <a:solidFill>
                  <a:srgbClr val="FFCE57"/>
                </a:solidFill>
              </a:rPr>
              <a:t> </a:t>
            </a:r>
            <a:r>
              <a:rPr sz="2000" dirty="0" err="1">
                <a:solidFill>
                  <a:srgbClr val="FFCE57"/>
                </a:solidFill>
              </a:rPr>
              <a:t>ed</a:t>
            </a:r>
            <a:r>
              <a:rPr sz="2000" dirty="0">
                <a:solidFill>
                  <a:srgbClr val="FFCE57"/>
                </a:solidFill>
              </a:rPr>
              <a:t> </a:t>
            </a:r>
            <a:r>
              <a:rPr sz="2000" dirty="0" err="1">
                <a:solidFill>
                  <a:srgbClr val="FFCE57"/>
                </a:solidFill>
              </a:rPr>
              <a:t>Ermes</a:t>
            </a:r>
            <a:endParaRPr sz="2000" dirty="0">
              <a:solidFill>
                <a:srgbClr val="FFCE57"/>
              </a:solidFill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597744" y="8045152"/>
            <a:ext cx="4953770" cy="83395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just">
              <a:defRPr sz="2700" b="1">
                <a:solidFill>
                  <a:srgbClr val="5F8C94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2700" b="1" dirty="0">
                <a:solidFill>
                  <a:srgbClr val="5F8C94"/>
                </a:solidFill>
              </a:rPr>
              <a:t>TRIONFO DELL’INTELLETTO SULL’INERZIA DEL CORPO</a:t>
            </a:r>
          </a:p>
        </p:txBody>
      </p:sp>
      <p:sp>
        <p:nvSpPr>
          <p:cNvPr id="159" name="Shape 159"/>
          <p:cNvSpPr/>
          <p:nvPr/>
        </p:nvSpPr>
        <p:spPr>
          <a:xfrm>
            <a:off x="88636" y="8939335"/>
            <a:ext cx="5978873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300">
                <a:solidFill>
                  <a:srgbClr val="FFCE5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dirty="0" err="1">
                <a:solidFill>
                  <a:srgbClr val="FFCE57"/>
                </a:solidFill>
              </a:rPr>
              <a:t>Prometeo</a:t>
            </a:r>
            <a:r>
              <a:rPr sz="2300" dirty="0">
                <a:solidFill>
                  <a:srgbClr val="FFCE57"/>
                </a:solidFill>
              </a:rPr>
              <a:t> è </a:t>
            </a:r>
            <a:r>
              <a:rPr sz="2300" dirty="0" err="1">
                <a:solidFill>
                  <a:srgbClr val="FFCE57"/>
                </a:solidFill>
              </a:rPr>
              <a:t>bloccato</a:t>
            </a:r>
            <a:r>
              <a:rPr sz="2300" dirty="0">
                <a:solidFill>
                  <a:srgbClr val="FFCE57"/>
                </a:solidFill>
              </a:rPr>
              <a:t> </a:t>
            </a:r>
            <a:r>
              <a:rPr sz="2300" dirty="0" err="1">
                <a:solidFill>
                  <a:srgbClr val="FFCE57"/>
                </a:solidFill>
              </a:rPr>
              <a:t>fisicamente</a:t>
            </a:r>
            <a:r>
              <a:rPr sz="2300" dirty="0">
                <a:solidFill>
                  <a:srgbClr val="FFCE57"/>
                </a:solidFill>
              </a:rPr>
              <a:t>, ma </a:t>
            </a:r>
            <a:r>
              <a:rPr sz="2300" dirty="0" err="1">
                <a:solidFill>
                  <a:srgbClr val="FFCE57"/>
                </a:solidFill>
              </a:rPr>
              <a:t>si</a:t>
            </a:r>
            <a:r>
              <a:rPr sz="2300" dirty="0">
                <a:solidFill>
                  <a:srgbClr val="FFCE57"/>
                </a:solidFill>
              </a:rPr>
              <a:t> “</a:t>
            </a:r>
            <a:r>
              <a:rPr sz="2300" dirty="0" err="1">
                <a:solidFill>
                  <a:srgbClr val="FFCE57"/>
                </a:solidFill>
              </a:rPr>
              <a:t>muove</a:t>
            </a:r>
            <a:r>
              <a:rPr sz="2300" dirty="0">
                <a:solidFill>
                  <a:srgbClr val="FFCE57"/>
                </a:solidFill>
              </a:rPr>
              <a:t>” con </a:t>
            </a:r>
            <a:r>
              <a:rPr sz="2300" dirty="0" err="1">
                <a:solidFill>
                  <a:srgbClr val="FFCE57"/>
                </a:solidFill>
              </a:rPr>
              <a:t>il</a:t>
            </a:r>
            <a:r>
              <a:rPr sz="2300" dirty="0">
                <a:solidFill>
                  <a:srgbClr val="FFCE57"/>
                </a:solidFill>
              </a:rPr>
              <a:t> </a:t>
            </a:r>
            <a:r>
              <a:rPr sz="2300" dirty="0" err="1">
                <a:solidFill>
                  <a:srgbClr val="FFCE57"/>
                </a:solidFill>
              </a:rPr>
              <a:t>suo</a:t>
            </a:r>
            <a:r>
              <a:rPr sz="2300" dirty="0">
                <a:solidFill>
                  <a:srgbClr val="FFCE57"/>
                </a:solidFill>
              </a:rPr>
              <a:t> </a:t>
            </a:r>
            <a:r>
              <a:rPr sz="2300" dirty="0" err="1">
                <a:solidFill>
                  <a:srgbClr val="FFCE57"/>
                </a:solidFill>
              </a:rPr>
              <a:t>sapere</a:t>
            </a:r>
            <a:endParaRPr sz="2300" dirty="0">
              <a:solidFill>
                <a:srgbClr val="FFCE57"/>
              </a:solidFill>
            </a:endParaRPr>
          </a:p>
        </p:txBody>
      </p:sp>
      <p:sp>
        <p:nvSpPr>
          <p:cNvPr id="20" name="Shape 151"/>
          <p:cNvSpPr/>
          <p:nvPr/>
        </p:nvSpPr>
        <p:spPr>
          <a:xfrm flipH="1">
            <a:off x="4558184" y="6244952"/>
            <a:ext cx="0" cy="504056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uiExpand="1" build="p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3" grpId="0" animBg="1"/>
      <p:bldP spid="154" grpId="0" animBg="1"/>
      <p:bldP spid="157" grpId="0"/>
      <p:bldP spid="15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zeusss-filtered.jpeg"/>
          <p:cNvPicPr/>
          <p:nvPr/>
        </p:nvPicPr>
        <p:blipFill>
          <a:blip r:embed="rId2" cstate="print">
            <a:extLst/>
          </a:blip>
          <a:srcRect t="6817" b="57173"/>
          <a:stretch>
            <a:fillRect/>
          </a:stretch>
        </p:blipFill>
        <p:spPr>
          <a:xfrm>
            <a:off x="-736600" y="-288473"/>
            <a:ext cx="13773944" cy="10330459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1173809" y="169818"/>
            <a:ext cx="10382248" cy="6001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 b="1" dirty="0"/>
              <a:t>IL DUBBIO </a:t>
            </a:r>
            <a:r>
              <a:rPr sz="3500" b="1" dirty="0"/>
              <a:t>SULL’AUTENTICITÀ</a:t>
            </a:r>
            <a:r>
              <a:rPr sz="3900" b="1" dirty="0"/>
              <a:t> DELL’OPERA </a:t>
            </a:r>
          </a:p>
        </p:txBody>
      </p:sp>
      <p:sp>
        <p:nvSpPr>
          <p:cNvPr id="165" name="Shape 165"/>
          <p:cNvSpPr/>
          <p:nvPr/>
        </p:nvSpPr>
        <p:spPr>
          <a:xfrm>
            <a:off x="6502400" y="889000"/>
            <a:ext cx="0" cy="57150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5134248" y="1576045"/>
            <a:ext cx="2695439" cy="492443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FFFFFF"/>
                </a:solidFill>
              </a:rPr>
              <a:t>Figura</a:t>
            </a:r>
            <a:r>
              <a:rPr sz="3200" dirty="0">
                <a:solidFill>
                  <a:srgbClr val="FFFFFF"/>
                </a:solidFill>
              </a:rPr>
              <a:t> </a:t>
            </a:r>
            <a:r>
              <a:rPr sz="3200" dirty="0" err="1">
                <a:solidFill>
                  <a:srgbClr val="FFFFFF"/>
                </a:solidFill>
              </a:rPr>
              <a:t>di</a:t>
            </a:r>
            <a:r>
              <a:rPr sz="3200" dirty="0">
                <a:solidFill>
                  <a:srgbClr val="FFFFFF"/>
                </a:solidFill>
              </a:rPr>
              <a:t> Zeus</a:t>
            </a:r>
          </a:p>
        </p:txBody>
      </p:sp>
      <p:sp>
        <p:nvSpPr>
          <p:cNvPr id="167" name="Shape 167"/>
          <p:cNvSpPr/>
          <p:nvPr/>
        </p:nvSpPr>
        <p:spPr>
          <a:xfrm flipH="1">
            <a:off x="4793271" y="2223879"/>
            <a:ext cx="613320" cy="61332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7654490" y="2223879"/>
            <a:ext cx="595360" cy="595360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2181920" y="2933745"/>
            <a:ext cx="4265377" cy="43088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rgbClr val="FFFFFF"/>
                </a:solidFill>
              </a:rPr>
              <a:t>Prometeo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Incatenato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7991678" y="2930047"/>
            <a:ext cx="3407265" cy="98488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407504" lvl="0" indent="-407504" algn="just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Le </a:t>
            </a:r>
            <a:r>
              <a:rPr sz="3200" dirty="0" err="1">
                <a:solidFill>
                  <a:srgbClr val="FFFFFF"/>
                </a:solidFill>
              </a:rPr>
              <a:t>Supplici</a:t>
            </a:r>
            <a:endParaRPr sz="3200" dirty="0">
              <a:solidFill>
                <a:srgbClr val="FFFFFF"/>
              </a:solidFill>
            </a:endParaRPr>
          </a:p>
          <a:p>
            <a:pPr marL="407504" lvl="0" indent="-407504" algn="just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FFFFFF"/>
                </a:solidFill>
              </a:rPr>
              <a:t>L’Agamennone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9800915" y="4025738"/>
            <a:ext cx="1" cy="843301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4270152" y="3436640"/>
            <a:ext cx="1" cy="843300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8086576" y="4948808"/>
            <a:ext cx="3816424" cy="49244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FFFFFF"/>
                </a:solidFill>
              </a:rPr>
              <a:t>dio</a:t>
            </a:r>
            <a:r>
              <a:rPr sz="3200" dirty="0">
                <a:solidFill>
                  <a:srgbClr val="FFFFFF"/>
                </a:solidFill>
              </a:rPr>
              <a:t> </a:t>
            </a:r>
            <a:r>
              <a:rPr sz="3200" dirty="0" err="1">
                <a:solidFill>
                  <a:srgbClr val="FFFFFF"/>
                </a:solidFill>
              </a:rPr>
              <a:t>buono</a:t>
            </a:r>
            <a:r>
              <a:rPr sz="3200" dirty="0">
                <a:solidFill>
                  <a:srgbClr val="FFFFFF"/>
                </a:solidFill>
              </a:rPr>
              <a:t> e </a:t>
            </a:r>
            <a:r>
              <a:rPr sz="3200" dirty="0" err="1">
                <a:solidFill>
                  <a:srgbClr val="FFFFFF"/>
                </a:solidFill>
              </a:rPr>
              <a:t>giusto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1677864" y="4283597"/>
            <a:ext cx="4752528" cy="2231380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FFFFFF"/>
                </a:solidFill>
              </a:rPr>
              <a:t>•</a:t>
            </a:r>
            <a:r>
              <a:rPr sz="2900" dirty="0" err="1">
                <a:solidFill>
                  <a:srgbClr val="FFFFFF"/>
                </a:solidFill>
              </a:rPr>
              <a:t>tratti</a:t>
            </a:r>
            <a:r>
              <a:rPr sz="2900" dirty="0">
                <a:solidFill>
                  <a:srgbClr val="FFFFFF"/>
                </a:solidFill>
              </a:rPr>
              <a:t> </a:t>
            </a:r>
            <a:r>
              <a:rPr sz="2900" dirty="0" err="1">
                <a:solidFill>
                  <a:srgbClr val="FFFFFF"/>
                </a:solidFill>
              </a:rPr>
              <a:t>brutali</a:t>
            </a:r>
            <a:r>
              <a:rPr sz="2900" dirty="0">
                <a:solidFill>
                  <a:srgbClr val="FFFFFF"/>
                </a:solidFill>
              </a:rPr>
              <a:t> e </a:t>
            </a:r>
            <a:r>
              <a:rPr sz="2900" dirty="0" err="1">
                <a:solidFill>
                  <a:srgbClr val="FFFFFF"/>
                </a:solidFill>
              </a:rPr>
              <a:t>negativi</a:t>
            </a:r>
            <a:endParaRPr sz="29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FFFFFF"/>
                </a:solidFill>
              </a:rPr>
              <a:t>•Zeus </a:t>
            </a:r>
            <a:r>
              <a:rPr sz="2900" dirty="0" err="1">
                <a:solidFill>
                  <a:srgbClr val="FFFFFF"/>
                </a:solidFill>
              </a:rPr>
              <a:t>despota</a:t>
            </a:r>
            <a:endParaRPr sz="29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FFFFFF"/>
                </a:solidFill>
              </a:rPr>
              <a:t>•non ha la </a:t>
            </a:r>
            <a:r>
              <a:rPr sz="2900" dirty="0" err="1">
                <a:solidFill>
                  <a:srgbClr val="FFFFFF"/>
                </a:solidFill>
              </a:rPr>
              <a:t>preveggenza</a:t>
            </a:r>
            <a:r>
              <a:rPr sz="2900" dirty="0">
                <a:solidFill>
                  <a:srgbClr val="FFFFFF"/>
                </a:solidFill>
              </a:rPr>
              <a:t> </a:t>
            </a:r>
            <a:r>
              <a:rPr sz="2900" dirty="0" err="1">
                <a:solidFill>
                  <a:srgbClr val="FFFFFF"/>
                </a:solidFill>
              </a:rPr>
              <a:t>necessaria</a:t>
            </a:r>
            <a:r>
              <a:rPr sz="2900" dirty="0">
                <a:solidFill>
                  <a:srgbClr val="FFFFFF"/>
                </a:solidFill>
              </a:rPr>
              <a:t> per </a:t>
            </a:r>
            <a:r>
              <a:rPr sz="2900" dirty="0" err="1">
                <a:solidFill>
                  <a:srgbClr val="FFFFFF"/>
                </a:solidFill>
              </a:rPr>
              <a:t>preservare</a:t>
            </a:r>
            <a:r>
              <a:rPr sz="2900" dirty="0">
                <a:solidFill>
                  <a:srgbClr val="FFFFFF"/>
                </a:solidFill>
              </a:rPr>
              <a:t> </a:t>
            </a:r>
            <a:r>
              <a:rPr sz="2900" dirty="0" err="1">
                <a:solidFill>
                  <a:srgbClr val="FFFFFF"/>
                </a:solidFill>
              </a:rPr>
              <a:t>il</a:t>
            </a:r>
            <a:r>
              <a:rPr sz="2900" dirty="0">
                <a:solidFill>
                  <a:srgbClr val="FFFFFF"/>
                </a:solidFill>
              </a:rPr>
              <a:t> </a:t>
            </a:r>
            <a:r>
              <a:rPr sz="2900" dirty="0" err="1">
                <a:solidFill>
                  <a:srgbClr val="FFFFFF"/>
                </a:solidFill>
              </a:rPr>
              <a:t>potere</a:t>
            </a:r>
            <a:endParaRPr sz="2900" dirty="0">
              <a:solidFill>
                <a:srgbClr val="FFFFFF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5494288" y="6965032"/>
            <a:ext cx="2553258" cy="492443"/>
          </a:xfrm>
          <a:prstGeom prst="rect">
            <a:avLst/>
          </a:prstGeom>
          <a:solidFill>
            <a:srgbClr val="AB18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Due </a:t>
            </a:r>
            <a:r>
              <a:rPr sz="3200" dirty="0" err="1">
                <a:solidFill>
                  <a:srgbClr val="FFFFFF"/>
                </a:solidFill>
              </a:rPr>
              <a:t>soluzioni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 flipH="1">
            <a:off x="5264259" y="7469088"/>
            <a:ext cx="536032" cy="303862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7726536" y="7469088"/>
            <a:ext cx="523845" cy="323142"/>
          </a:xfrm>
          <a:prstGeom prst="line">
            <a:avLst/>
          </a:prstGeom>
          <a:ln w="25400">
            <a:solidFill>
              <a:srgbClr val="5A5F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667357" y="7829128"/>
            <a:ext cx="5763035" cy="133882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FFFFFF"/>
                </a:solidFill>
              </a:rPr>
              <a:t>Zeus </a:t>
            </a:r>
            <a:r>
              <a:rPr sz="2900" b="1" dirty="0" err="1">
                <a:solidFill>
                  <a:srgbClr val="FFFFFF"/>
                </a:solidFill>
              </a:rPr>
              <a:t>dispotico</a:t>
            </a:r>
            <a:r>
              <a:rPr sz="2900" dirty="0">
                <a:solidFill>
                  <a:srgbClr val="FFFFFF"/>
                </a:solidFill>
              </a:rPr>
              <a:t> in </a:t>
            </a:r>
            <a:r>
              <a:rPr sz="2900" dirty="0" err="1">
                <a:solidFill>
                  <a:srgbClr val="FFFFFF"/>
                </a:solidFill>
              </a:rPr>
              <a:t>contrasto</a:t>
            </a:r>
            <a:endParaRPr sz="29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FFFFFF"/>
                </a:solidFill>
              </a:rPr>
              <a:t>con </a:t>
            </a:r>
            <a:r>
              <a:rPr sz="2900" dirty="0" err="1">
                <a:solidFill>
                  <a:srgbClr val="FFFFFF"/>
                </a:solidFill>
              </a:rPr>
              <a:t>Prometeo</a:t>
            </a:r>
            <a:r>
              <a:rPr sz="2900" dirty="0">
                <a:solidFill>
                  <a:srgbClr val="FFFFFF"/>
                </a:solidFill>
              </a:rPr>
              <a:t>, </a:t>
            </a:r>
            <a:r>
              <a:rPr sz="2900" b="1" dirty="0" err="1">
                <a:solidFill>
                  <a:srgbClr val="FFFFFF"/>
                </a:solidFill>
              </a:rPr>
              <a:t>eroe</a:t>
            </a:r>
            <a:r>
              <a:rPr sz="2900" b="1" dirty="0">
                <a:solidFill>
                  <a:srgbClr val="FFFFFF"/>
                </a:solidFill>
              </a:rPr>
              <a:t> </a:t>
            </a:r>
            <a:r>
              <a:rPr sz="2900" b="1" dirty="0" err="1">
                <a:solidFill>
                  <a:srgbClr val="FFFFFF"/>
                </a:solidFill>
              </a:rPr>
              <a:t>della</a:t>
            </a:r>
            <a:r>
              <a:rPr sz="2900" b="1" dirty="0">
                <a:solidFill>
                  <a:srgbClr val="FFFFFF"/>
                </a:solidFill>
              </a:rPr>
              <a:t> </a:t>
            </a:r>
            <a:r>
              <a:rPr sz="2900" b="1" dirty="0" err="1">
                <a:solidFill>
                  <a:srgbClr val="FFFFFF"/>
                </a:solidFill>
              </a:rPr>
              <a:t>dignità</a:t>
            </a:r>
            <a:endParaRPr sz="2900" b="1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b="1" dirty="0">
                <a:solidFill>
                  <a:srgbClr val="FFFFFF"/>
                </a:solidFill>
              </a:rPr>
              <a:t>e </a:t>
            </a:r>
            <a:r>
              <a:rPr sz="2900" b="1" dirty="0" err="1">
                <a:solidFill>
                  <a:srgbClr val="FFFFFF"/>
                </a:solidFill>
              </a:rPr>
              <a:t>tramite</a:t>
            </a:r>
            <a:r>
              <a:rPr sz="2900" b="1" dirty="0">
                <a:solidFill>
                  <a:srgbClr val="FFFFFF"/>
                </a:solidFill>
              </a:rPr>
              <a:t> </a:t>
            </a:r>
            <a:r>
              <a:rPr sz="2900" b="1" dirty="0" err="1">
                <a:solidFill>
                  <a:srgbClr val="FFFFFF"/>
                </a:solidFill>
              </a:rPr>
              <a:t>tra</a:t>
            </a:r>
            <a:r>
              <a:rPr sz="2900" b="1" dirty="0">
                <a:solidFill>
                  <a:srgbClr val="FFFFFF"/>
                </a:solidFill>
              </a:rPr>
              <a:t> </a:t>
            </a:r>
            <a:r>
              <a:rPr sz="2900" b="1" dirty="0" err="1">
                <a:solidFill>
                  <a:srgbClr val="FFFFFF"/>
                </a:solidFill>
              </a:rPr>
              <a:t>gli</a:t>
            </a:r>
            <a:r>
              <a:rPr sz="2900" b="1" dirty="0">
                <a:solidFill>
                  <a:srgbClr val="FFFFFF"/>
                </a:solidFill>
              </a:rPr>
              <a:t> </a:t>
            </a:r>
            <a:r>
              <a:rPr sz="2900" b="1" dirty="0" err="1">
                <a:solidFill>
                  <a:srgbClr val="FFFFFF"/>
                </a:solidFill>
              </a:rPr>
              <a:t>dei</a:t>
            </a:r>
            <a:r>
              <a:rPr sz="2900" b="1" dirty="0">
                <a:solidFill>
                  <a:srgbClr val="FFFFFF"/>
                </a:solidFill>
              </a:rPr>
              <a:t> e </a:t>
            </a:r>
            <a:r>
              <a:rPr sz="2900" b="1" dirty="0" err="1">
                <a:solidFill>
                  <a:srgbClr val="FFFFFF"/>
                </a:solidFill>
              </a:rPr>
              <a:t>gli</a:t>
            </a:r>
            <a:r>
              <a:rPr sz="2900" b="1" dirty="0">
                <a:solidFill>
                  <a:srgbClr val="FFFFFF"/>
                </a:solidFill>
              </a:rPr>
              <a:t> </a:t>
            </a:r>
            <a:r>
              <a:rPr sz="2900" b="1" dirty="0" err="1">
                <a:solidFill>
                  <a:srgbClr val="FFFFFF"/>
                </a:solidFill>
              </a:rPr>
              <a:t>uomini</a:t>
            </a:r>
            <a:endParaRPr sz="2900" b="1" dirty="0">
              <a:solidFill>
                <a:srgbClr val="FFFFFF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7222480" y="7802766"/>
            <a:ext cx="5258979" cy="178510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FFFFFF"/>
                </a:solidFill>
              </a:rPr>
              <a:t>Zeus </a:t>
            </a:r>
            <a:r>
              <a:rPr sz="2900" b="1" dirty="0" err="1">
                <a:solidFill>
                  <a:srgbClr val="FFFFFF"/>
                </a:solidFill>
              </a:rPr>
              <a:t>buono</a:t>
            </a:r>
            <a:r>
              <a:rPr sz="2900" b="1" dirty="0">
                <a:solidFill>
                  <a:srgbClr val="FFFFFF"/>
                </a:solidFill>
              </a:rPr>
              <a:t> e </a:t>
            </a:r>
            <a:r>
              <a:rPr sz="2900" b="1" dirty="0" err="1">
                <a:solidFill>
                  <a:srgbClr val="FFFFFF"/>
                </a:solidFill>
              </a:rPr>
              <a:t>giusto</a:t>
            </a:r>
            <a:r>
              <a:rPr sz="2900" dirty="0">
                <a:solidFill>
                  <a:srgbClr val="FFFFFF"/>
                </a:solidFill>
              </a:rPr>
              <a:t> in </a:t>
            </a:r>
            <a:r>
              <a:rPr sz="2900" dirty="0" err="1">
                <a:solidFill>
                  <a:srgbClr val="FFFFFF"/>
                </a:solidFill>
              </a:rPr>
              <a:t>contrasto</a:t>
            </a:r>
            <a:endParaRPr sz="2900" dirty="0">
              <a:solidFill>
                <a:srgbClr val="FFFFFF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900" dirty="0">
                <a:solidFill>
                  <a:srgbClr val="FFFFFF"/>
                </a:solidFill>
              </a:rPr>
              <a:t>con </a:t>
            </a:r>
            <a:r>
              <a:rPr sz="2900" dirty="0" err="1">
                <a:solidFill>
                  <a:srgbClr val="FFFFFF"/>
                </a:solidFill>
              </a:rPr>
              <a:t>Prometeo</a:t>
            </a:r>
            <a:r>
              <a:rPr sz="2900" dirty="0">
                <a:solidFill>
                  <a:srgbClr val="FFFFFF"/>
                </a:solidFill>
              </a:rPr>
              <a:t>, </a:t>
            </a:r>
            <a:r>
              <a:rPr sz="2900" b="1" dirty="0" err="1">
                <a:solidFill>
                  <a:srgbClr val="FFFFFF"/>
                </a:solidFill>
              </a:rPr>
              <a:t>eroe</a:t>
            </a:r>
            <a:r>
              <a:rPr sz="2900" b="1" dirty="0">
                <a:solidFill>
                  <a:srgbClr val="FFFFFF"/>
                </a:solidFill>
              </a:rPr>
              <a:t> </a:t>
            </a:r>
            <a:r>
              <a:rPr sz="2900" b="1" dirty="0" err="1">
                <a:solidFill>
                  <a:srgbClr val="FFFFFF"/>
                </a:solidFill>
              </a:rPr>
              <a:t>colpevole</a:t>
            </a:r>
            <a:r>
              <a:rPr sz="2900" b="1" dirty="0">
                <a:solidFill>
                  <a:srgbClr val="FFFFFF"/>
                </a:solidFill>
              </a:rPr>
              <a:t> e </a:t>
            </a:r>
            <a:r>
              <a:rPr sz="2900" b="1" dirty="0" err="1">
                <a:solidFill>
                  <a:srgbClr val="FFFFFF"/>
                </a:solidFill>
              </a:rPr>
              <a:t>ambizioso</a:t>
            </a:r>
            <a:endParaRPr sz="2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5" grpId="0" animBg="1"/>
      <p:bldP spid="165" grpId="1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40D01"/>
            </a:gs>
            <a:gs pos="100000">
              <a:srgbClr val="4B050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355600" y="293370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BD95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solidFill>
                  <a:srgbClr val="C0BD95"/>
                </a:solidFill>
              </a:rPr>
              <a:t>PROMETEO OLTRE LA TRAGEDIA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309712" y="844352"/>
            <a:ext cx="12293600" cy="32385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C0BD95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lang="it-IT" sz="7200" cap="all" dirty="0" smtClean="0">
                <a:solidFill>
                  <a:srgbClr val="C0BD95"/>
                </a:solidFill>
              </a:rPr>
              <a:t>Il mito di </a:t>
            </a:r>
            <a:r>
              <a:rPr lang="it-IT" sz="7200" cap="all" dirty="0" smtClean="0">
                <a:solidFill>
                  <a:srgbClr val="C0BD95"/>
                </a:solidFill>
              </a:rPr>
              <a:t>Prometeo</a:t>
            </a:r>
            <a:br>
              <a:rPr lang="it-IT" sz="7200" cap="all" dirty="0" smtClean="0">
                <a:solidFill>
                  <a:srgbClr val="C0BD95"/>
                </a:solidFill>
              </a:rPr>
            </a:br>
            <a:r>
              <a:rPr lang="it-IT" sz="7200" cap="all" dirty="0" smtClean="0">
                <a:solidFill>
                  <a:srgbClr val="C0BD95"/>
                </a:solidFill>
              </a:rPr>
              <a:t> </a:t>
            </a:r>
            <a:r>
              <a:rPr lang="it-IT" sz="7200" cap="all" dirty="0" smtClean="0">
                <a:solidFill>
                  <a:srgbClr val="C0BD95"/>
                </a:solidFill>
              </a:rPr>
              <a:t>nella cultura moderna</a:t>
            </a:r>
            <a:endParaRPr sz="7200" cap="all" dirty="0">
              <a:solidFill>
                <a:srgbClr val="C0BD95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165696" y="4755060"/>
            <a:ext cx="12457384" cy="3094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 fontScale="97500"/>
          </a:bodyPr>
          <a:lstStyle>
            <a:lvl1pPr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1pPr>
            <a:lvl2pPr indent="228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2pPr>
            <a:lvl3pPr indent="457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3pPr>
            <a:lvl4pPr indent="685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4pPr>
            <a:lvl5pPr indent="9144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5pPr>
            <a:lvl6pPr indent="11430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6pPr>
            <a:lvl7pPr indent="13716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7pPr>
            <a:lvl8pPr indent="16002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8pPr>
            <a:lvl9pPr indent="1828800" algn="ctr" defTabSz="584200">
              <a:defRPr sz="7200" cap="all">
                <a:solidFill>
                  <a:srgbClr val="535353"/>
                </a:solidFill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algn="just"/>
            <a:r>
              <a:rPr lang="it-IT" sz="24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TRA L’Umanesimo e il Seicento, in cui si sviluppa il pensiero laico e l’idea dell’autonomia della ricerca scientifica, il mito di prometeo esprime la tensione umana verso il progresso della conoscenza e delle condizioni dell’esistenza. </a:t>
            </a:r>
          </a:p>
          <a:p>
            <a:pPr algn="just"/>
            <a:r>
              <a:rPr lang="it-IT" sz="24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 la fortuna di prometeo nella letteratura e nella cultura moderna coincide quasi del tutto con l’ </a:t>
            </a:r>
            <a:r>
              <a:rPr lang="it-IT" sz="2400" dirty="0" err="1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eta’</a:t>
            </a:r>
            <a:r>
              <a:rPr lang="it-IT" sz="24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del romanticismo nella quale la figura del titano diventa simbolo di atteggiamenti individualistici e libertari espressi nei concetti di «titanismo» e «</a:t>
            </a:r>
            <a:r>
              <a:rPr lang="it-IT" sz="2400" dirty="0" err="1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prometEISMO</a:t>
            </a:r>
            <a:r>
              <a:rPr lang="it-IT" sz="2400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».   </a:t>
            </a:r>
            <a:r>
              <a:rPr lang="it-IT" sz="2400" dirty="0" smtClean="0">
                <a:solidFill>
                  <a:srgbClr val="FFC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it-IT" sz="2400" dirty="0" smtClean="0">
                <a:solidFill>
                  <a:srgbClr val="FFC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9354817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B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355600" y="-153670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DFFFF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solidFill>
                  <a:srgbClr val="FDFFFF"/>
                </a:solidFill>
              </a:rPr>
              <a:t>GOETHE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431800" y="2612650"/>
            <a:ext cx="7139434" cy="57825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73201">
              <a:defRPr sz="4050">
                <a:solidFill>
                  <a:srgbClr val="FD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50" dirty="0">
                <a:solidFill>
                  <a:srgbClr val="FDFFFF"/>
                </a:solidFill>
              </a:rPr>
              <a:t>“</a:t>
            </a:r>
            <a:r>
              <a:rPr sz="4050" dirty="0" err="1">
                <a:solidFill>
                  <a:srgbClr val="FDFFFF"/>
                </a:solidFill>
              </a:rPr>
              <a:t>Copri</a:t>
            </a:r>
            <a:r>
              <a:rPr sz="4050" dirty="0">
                <a:solidFill>
                  <a:srgbClr val="FDFFFF"/>
                </a:solidFill>
              </a:rPr>
              <a:t> pure, </a:t>
            </a:r>
            <a:r>
              <a:rPr sz="4050" dirty="0" err="1">
                <a:solidFill>
                  <a:srgbClr val="FDFFFF"/>
                </a:solidFill>
              </a:rPr>
              <a:t>Giove</a:t>
            </a:r>
            <a:r>
              <a:rPr sz="4050" dirty="0">
                <a:solidFill>
                  <a:srgbClr val="FDFFFF"/>
                </a:solidFill>
              </a:rPr>
              <a:t>, </a:t>
            </a:r>
            <a:r>
              <a:rPr sz="4050" dirty="0" err="1">
                <a:solidFill>
                  <a:srgbClr val="FDFFFF"/>
                </a:solidFill>
              </a:rPr>
              <a:t>il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tuo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cielo</a:t>
            </a:r>
            <a:r>
              <a:rPr sz="4050" dirty="0">
                <a:solidFill>
                  <a:srgbClr val="FDFFFF"/>
                </a:solidFill>
              </a:rPr>
              <a:t> con </a:t>
            </a:r>
            <a:r>
              <a:rPr sz="4050" dirty="0" err="1">
                <a:solidFill>
                  <a:srgbClr val="FDFFFF"/>
                </a:solidFill>
              </a:rPr>
              <a:t>vapore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di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nubi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ed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esercitati</a:t>
            </a:r>
            <a:r>
              <a:rPr sz="4050" dirty="0">
                <a:solidFill>
                  <a:srgbClr val="FDFFFF"/>
                </a:solidFill>
              </a:rPr>
              <a:t>, come un </a:t>
            </a:r>
            <a:r>
              <a:rPr sz="4050" dirty="0" err="1">
                <a:solidFill>
                  <a:srgbClr val="FDFFFF"/>
                </a:solidFill>
              </a:rPr>
              <a:t>fanciullo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che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decapiti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cardi</a:t>
            </a:r>
            <a:r>
              <a:rPr sz="4050" dirty="0">
                <a:solidFill>
                  <a:srgbClr val="FDFFFF"/>
                </a:solidFill>
              </a:rPr>
              <a:t>, </a:t>
            </a:r>
            <a:r>
              <a:rPr sz="4050" dirty="0" err="1">
                <a:solidFill>
                  <a:srgbClr val="FDFFFF"/>
                </a:solidFill>
              </a:rPr>
              <a:t>su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querce</a:t>
            </a:r>
            <a:r>
              <a:rPr sz="4050" dirty="0">
                <a:solidFill>
                  <a:srgbClr val="FDFFFF"/>
                </a:solidFill>
              </a:rPr>
              <a:t> e </a:t>
            </a:r>
            <a:r>
              <a:rPr sz="4050" dirty="0" err="1">
                <a:solidFill>
                  <a:srgbClr val="FDFFFF"/>
                </a:solidFill>
              </a:rPr>
              <a:t>cime</a:t>
            </a:r>
            <a:r>
              <a:rPr sz="4050" dirty="0">
                <a:solidFill>
                  <a:srgbClr val="FDFFFF"/>
                </a:solidFill>
              </a:rPr>
              <a:t>! Ma </a:t>
            </a:r>
            <a:r>
              <a:rPr sz="4050" dirty="0" err="1">
                <a:solidFill>
                  <a:srgbClr val="FDFFFF"/>
                </a:solidFill>
              </a:rPr>
              <a:t>tu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devi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lasciar</a:t>
            </a:r>
            <a:r>
              <a:rPr sz="4050" dirty="0">
                <a:solidFill>
                  <a:srgbClr val="FDFFFF"/>
                </a:solidFill>
              </a:rPr>
              <a:t> stare la </a:t>
            </a:r>
            <a:r>
              <a:rPr sz="4050" dirty="0" err="1">
                <a:solidFill>
                  <a:srgbClr val="FDFFFF"/>
                </a:solidFill>
              </a:rPr>
              <a:t>mia</a:t>
            </a:r>
            <a:r>
              <a:rPr sz="4050" dirty="0">
                <a:solidFill>
                  <a:srgbClr val="FDFFFF"/>
                </a:solidFill>
              </a:rPr>
              <a:t> terra, la </a:t>
            </a:r>
            <a:r>
              <a:rPr sz="4050" dirty="0" err="1">
                <a:solidFill>
                  <a:srgbClr val="FDFFFF"/>
                </a:solidFill>
              </a:rPr>
              <a:t>mia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capanna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che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tu</a:t>
            </a:r>
            <a:r>
              <a:rPr sz="4050" dirty="0">
                <a:solidFill>
                  <a:srgbClr val="FDFFFF"/>
                </a:solidFill>
              </a:rPr>
              <a:t> non </a:t>
            </a:r>
            <a:r>
              <a:rPr sz="4050" dirty="0" err="1">
                <a:solidFill>
                  <a:srgbClr val="FDFFFF"/>
                </a:solidFill>
              </a:rPr>
              <a:t>hai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costruito</a:t>
            </a:r>
            <a:r>
              <a:rPr sz="4050" dirty="0">
                <a:solidFill>
                  <a:srgbClr val="FDFFFF"/>
                </a:solidFill>
              </a:rPr>
              <a:t>, </a:t>
            </a:r>
            <a:r>
              <a:rPr sz="4050" dirty="0" err="1">
                <a:solidFill>
                  <a:srgbClr val="FDFFFF"/>
                </a:solidFill>
              </a:rPr>
              <a:t>il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mio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focolare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di</a:t>
            </a:r>
            <a:r>
              <a:rPr sz="4050" dirty="0">
                <a:solidFill>
                  <a:srgbClr val="FDFFFF"/>
                </a:solidFill>
              </a:rPr>
              <a:t> cui </a:t>
            </a:r>
            <a:r>
              <a:rPr sz="4050" dirty="0" err="1">
                <a:solidFill>
                  <a:srgbClr val="FDFFFF"/>
                </a:solidFill>
              </a:rPr>
              <a:t>m’invidi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il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calore</a:t>
            </a:r>
            <a:r>
              <a:rPr sz="4050" dirty="0">
                <a:solidFill>
                  <a:srgbClr val="FDFFFF"/>
                </a:solidFill>
              </a:rPr>
              <a:t>. Non </a:t>
            </a:r>
            <a:r>
              <a:rPr sz="4050" dirty="0" err="1">
                <a:solidFill>
                  <a:srgbClr val="FDFFFF"/>
                </a:solidFill>
              </a:rPr>
              <a:t>conosco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nulla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di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più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misero</a:t>
            </a:r>
            <a:r>
              <a:rPr sz="4050" dirty="0">
                <a:solidFill>
                  <a:srgbClr val="FDFFFF"/>
                </a:solidFill>
              </a:rPr>
              <a:t> sotto </a:t>
            </a:r>
            <a:r>
              <a:rPr sz="4050" dirty="0" err="1">
                <a:solidFill>
                  <a:srgbClr val="FDFFFF"/>
                </a:solidFill>
              </a:rPr>
              <a:t>di</a:t>
            </a:r>
            <a:r>
              <a:rPr sz="4050" dirty="0">
                <a:solidFill>
                  <a:srgbClr val="FDFFFF"/>
                </a:solidFill>
              </a:rPr>
              <a:t> </a:t>
            </a:r>
            <a:r>
              <a:rPr sz="4050" dirty="0" err="1">
                <a:solidFill>
                  <a:srgbClr val="FDFFFF"/>
                </a:solidFill>
              </a:rPr>
              <a:t>voi</a:t>
            </a:r>
            <a:r>
              <a:rPr sz="4050" dirty="0">
                <a:solidFill>
                  <a:srgbClr val="FDFFFF"/>
                </a:solidFill>
              </a:rPr>
              <a:t>, </a:t>
            </a:r>
            <a:r>
              <a:rPr sz="4050" dirty="0" err="1">
                <a:solidFill>
                  <a:srgbClr val="FDFFFF"/>
                </a:solidFill>
              </a:rPr>
              <a:t>dei</a:t>
            </a:r>
            <a:r>
              <a:rPr sz="4050" dirty="0">
                <a:solidFill>
                  <a:srgbClr val="FDFFFF"/>
                </a:solidFill>
              </a:rPr>
              <a:t>!”.</a:t>
            </a:r>
          </a:p>
        </p:txBody>
      </p:sp>
      <p:pic>
        <p:nvPicPr>
          <p:cNvPr id="185" name="pasted-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86700" y="2518938"/>
            <a:ext cx="4157910" cy="578252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731440" y="8257231"/>
            <a:ext cx="43308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808785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>
                <a:solidFill>
                  <a:srgbClr val="808785"/>
                </a:solidFill>
              </a:rPr>
              <a:t>– Prometheus, Goethe (1773)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  <p:bldP spid="1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5600" y="52264"/>
            <a:ext cx="12649200" cy="167047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creature di Prometeo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55600" y="2524100"/>
            <a:ext cx="5858768" cy="6673180"/>
          </a:xfrm>
        </p:spPr>
        <p:txBody>
          <a:bodyPr>
            <a:noAutofit/>
          </a:bodyPr>
          <a:lstStyle/>
          <a:p>
            <a:r>
              <a:rPr lang="it-IT" sz="2000" b="1" i="1" dirty="0" smtClean="0">
                <a:solidFill>
                  <a:schemeClr val="tx1">
                    <a:lumMod val="50000"/>
                  </a:schemeClr>
                </a:solidFill>
              </a:rPr>
              <a:t>Le Creature di Prometeo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 (</a:t>
            </a:r>
            <a:r>
              <a:rPr lang="it-IT" sz="2000" b="1" i="1" dirty="0" err="1" smtClean="0">
                <a:solidFill>
                  <a:schemeClr val="tx1">
                    <a:lumMod val="50000"/>
                  </a:schemeClr>
                </a:solidFill>
              </a:rPr>
              <a:t>Die</a:t>
            </a:r>
            <a:r>
              <a:rPr lang="it-IT" sz="2000" b="1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1">
                    <a:lumMod val="50000"/>
                  </a:schemeClr>
                </a:solidFill>
              </a:rPr>
              <a:t>Geschöpfe</a:t>
            </a:r>
            <a:r>
              <a:rPr lang="it-IT" sz="2000" b="1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1">
                    <a:lumMod val="50000"/>
                  </a:schemeClr>
                </a:solidFill>
              </a:rPr>
              <a:t>des</a:t>
            </a:r>
            <a:r>
              <a:rPr lang="it-IT" sz="2000" b="1" i="1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it-IT" sz="2000" b="1" i="1" dirty="0" err="1" smtClean="0">
                <a:solidFill>
                  <a:schemeClr val="tx1">
                    <a:lumMod val="50000"/>
                  </a:schemeClr>
                </a:solidFill>
              </a:rPr>
              <a:t>Prometheus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) è un balletto in tre atti musicato da Ludwig </a:t>
            </a:r>
            <a:r>
              <a:rPr lang="it-IT" sz="2000" dirty="0" err="1" smtClean="0">
                <a:solidFill>
                  <a:schemeClr val="tx1">
                    <a:lumMod val="50000"/>
                  </a:schemeClr>
                </a:solidFill>
              </a:rPr>
              <a:t>van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 Beethoven tra il 1800 e il 1801, per la coreografia di Salvatore </a:t>
            </a:r>
            <a:r>
              <a:rPr lang="it-IT" sz="2000" dirty="0" err="1" smtClean="0">
                <a:solidFill>
                  <a:schemeClr val="tx1">
                    <a:lumMod val="50000"/>
                  </a:schemeClr>
                </a:solidFill>
              </a:rPr>
              <a:t>Viganò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b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Costituisce l'op. 43 del catalogo </a:t>
            </a:r>
            <a:r>
              <a:rPr lang="it-IT" sz="2000" dirty="0" err="1" smtClean="0">
                <a:solidFill>
                  <a:schemeClr val="tx1">
                    <a:lumMod val="50000"/>
                  </a:schemeClr>
                </a:solidFill>
              </a:rPr>
              <a:t>beethoveniano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Ha debuttato al </a:t>
            </a:r>
            <a:r>
              <a:rPr lang="it-IT" sz="2000" dirty="0" err="1" smtClean="0">
                <a:solidFill>
                  <a:schemeClr val="tx1">
                    <a:lumMod val="50000"/>
                  </a:schemeClr>
                </a:solidFill>
              </a:rPr>
              <a:t>Burgtheater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 di Vienna il 28 marzo 1801.</a:t>
            </a:r>
          </a:p>
          <a:p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Si tratta dell'unico balletto composto da Beethoven, accolto tiepidamente alla prima rappresentazione e in seguito dimenticato con l'eccezione dell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  <a:hlinkClick r:id="rId2" tooltip="Ouverture"/>
              </a:rPr>
              <a:t>‘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 Ouverture, che visse una vita indipendente come pezzo da concerto.</a:t>
            </a:r>
          </a:p>
          <a:p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Il libretto originale è perduto, mentre rimane il programma della prima rappresentazione.</a:t>
            </a:r>
          </a:p>
          <a:p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Il finale contiene, in forma di rondò, il tema con variazioni che chiuderà la sinfonia n.3, nota come l'</a:t>
            </a:r>
            <a:r>
              <a:rPr lang="it-IT" sz="2000" i="1" dirty="0" smtClean="0">
                <a:solidFill>
                  <a:schemeClr val="tx1">
                    <a:lumMod val="50000"/>
                  </a:schemeClr>
                </a:solidFill>
              </a:rPr>
              <a:t>Eroica</a:t>
            </a:r>
            <a:r>
              <a:rPr lang="it-IT" sz="20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endParaRPr lang="it-IT" sz="2000" dirty="0"/>
          </a:p>
        </p:txBody>
      </p:sp>
      <p:pic>
        <p:nvPicPr>
          <p:cNvPr id="1026" name="Picture 2" descr="http://upload.wikimedia.org/wikipedia/commons/6/6f/Beethov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4408" y="1909290"/>
            <a:ext cx="5947271" cy="715159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355600" y="-1511300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 sz="5700" b="1">
                <a:solidFill>
                  <a:srgbClr val="FDFFFF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5700" b="1" cap="all">
                <a:solidFill>
                  <a:srgbClr val="FDFFFF"/>
                </a:solidFill>
              </a:rPr>
              <a:t>Elizabeth barrett browning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xfrm>
            <a:off x="5601344" y="2690837"/>
            <a:ext cx="7022456" cy="52291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lvl="0" defTabSz="403097">
              <a:defRPr sz="1800">
                <a:solidFill>
                  <a:srgbClr val="000000"/>
                </a:solidFill>
              </a:defRPr>
            </a:pPr>
            <a:r>
              <a:rPr sz="3105" dirty="0">
                <a:solidFill>
                  <a:srgbClr val="FDFFFF"/>
                </a:solidFill>
              </a:rPr>
              <a:t>Elizabeth Barrett Browning (1806-1861) </a:t>
            </a:r>
            <a:r>
              <a:rPr sz="3105" dirty="0" err="1">
                <a:solidFill>
                  <a:srgbClr val="FDFFFF"/>
                </a:solidFill>
              </a:rPr>
              <a:t>effettuò</a:t>
            </a:r>
            <a:r>
              <a:rPr sz="3105" dirty="0">
                <a:solidFill>
                  <a:srgbClr val="FDFFFF"/>
                </a:solidFill>
              </a:rPr>
              <a:t> la </a:t>
            </a:r>
            <a:r>
              <a:rPr sz="3105" dirty="0" err="1">
                <a:solidFill>
                  <a:srgbClr val="FDFFFF"/>
                </a:solidFill>
              </a:rPr>
              <a:t>traduzione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dal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greco</a:t>
            </a:r>
            <a:r>
              <a:rPr sz="3105" dirty="0">
                <a:solidFill>
                  <a:srgbClr val="FDFFFF"/>
                </a:solidFill>
              </a:rPr>
              <a:t> del </a:t>
            </a:r>
            <a:r>
              <a:rPr sz="3105" dirty="0" err="1">
                <a:solidFill>
                  <a:srgbClr val="FDFFFF"/>
                </a:solidFill>
              </a:rPr>
              <a:t>Prometeo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Incatenato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Eschilo</a:t>
            </a:r>
            <a:r>
              <a:rPr sz="3105" dirty="0">
                <a:solidFill>
                  <a:srgbClr val="FDFFFF"/>
                </a:solidFill>
              </a:rPr>
              <a:t>, </a:t>
            </a:r>
            <a:r>
              <a:rPr sz="3105" dirty="0" err="1">
                <a:solidFill>
                  <a:srgbClr val="FDFFFF"/>
                </a:solidFill>
              </a:rPr>
              <a:t>ricca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di</a:t>
            </a:r>
            <a:r>
              <a:rPr sz="3105" dirty="0">
                <a:solidFill>
                  <a:srgbClr val="FDFFFF"/>
                </a:solidFill>
              </a:rPr>
              <a:t> un </a:t>
            </a:r>
            <a:r>
              <a:rPr sz="3105" dirty="0" err="1">
                <a:solidFill>
                  <a:srgbClr val="FDFFFF"/>
                </a:solidFill>
              </a:rPr>
              <a:t>variegato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vocabolario</a:t>
            </a:r>
            <a:r>
              <a:rPr sz="3105" dirty="0">
                <a:solidFill>
                  <a:srgbClr val="FDFFFF"/>
                </a:solidFill>
              </a:rPr>
              <a:t> e </a:t>
            </a:r>
            <a:r>
              <a:rPr sz="3105" dirty="0" err="1">
                <a:solidFill>
                  <a:srgbClr val="FDFFFF"/>
                </a:solidFill>
              </a:rPr>
              <a:t>piena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effetti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poetici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rispettosi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dello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spirito</a:t>
            </a:r>
            <a:r>
              <a:rPr sz="3105" dirty="0">
                <a:solidFill>
                  <a:srgbClr val="FDFFFF"/>
                </a:solidFill>
              </a:rPr>
              <a:t> del </a:t>
            </a:r>
            <a:r>
              <a:rPr sz="3105" dirty="0" err="1">
                <a:solidFill>
                  <a:srgbClr val="FDFFFF"/>
                </a:solidFill>
              </a:rPr>
              <a:t>poeta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greco</a:t>
            </a:r>
            <a:r>
              <a:rPr sz="3105" dirty="0">
                <a:solidFill>
                  <a:srgbClr val="FDFFFF"/>
                </a:solidFill>
              </a:rPr>
              <a:t>.</a:t>
            </a:r>
          </a:p>
          <a:p>
            <a:pPr lvl="0" defTabSz="403097">
              <a:defRPr sz="1800">
                <a:solidFill>
                  <a:srgbClr val="000000"/>
                </a:solidFill>
              </a:defRPr>
            </a:pPr>
            <a:r>
              <a:rPr sz="3105" dirty="0" err="1">
                <a:solidFill>
                  <a:srgbClr val="FDFFFF"/>
                </a:solidFill>
              </a:rPr>
              <a:t>Nel</a:t>
            </a:r>
            <a:r>
              <a:rPr sz="3105" dirty="0">
                <a:solidFill>
                  <a:srgbClr val="FDFFFF"/>
                </a:solidFill>
              </a:rPr>
              <a:t> 1850 la Browning </a:t>
            </a:r>
            <a:r>
              <a:rPr sz="3105" dirty="0" err="1">
                <a:solidFill>
                  <a:srgbClr val="FDFFFF"/>
                </a:solidFill>
              </a:rPr>
              <a:t>ripropose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alquanto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modificata</a:t>
            </a:r>
            <a:r>
              <a:rPr sz="3105" dirty="0">
                <a:solidFill>
                  <a:srgbClr val="FDFFFF"/>
                </a:solidFill>
              </a:rPr>
              <a:t> la </a:t>
            </a:r>
            <a:r>
              <a:rPr sz="3105" dirty="0" err="1">
                <a:solidFill>
                  <a:srgbClr val="FDFFFF"/>
                </a:solidFill>
              </a:rPr>
              <a:t>traduzione</a:t>
            </a:r>
            <a:r>
              <a:rPr sz="3105" dirty="0">
                <a:solidFill>
                  <a:srgbClr val="FDFFFF"/>
                </a:solidFill>
              </a:rPr>
              <a:t> del </a:t>
            </a:r>
            <a:r>
              <a:rPr sz="3105" dirty="0" err="1">
                <a:solidFill>
                  <a:srgbClr val="FDFFFF"/>
                </a:solidFill>
              </a:rPr>
              <a:t>Prometeo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Incatenato</a:t>
            </a:r>
            <a:r>
              <a:rPr sz="3105" dirty="0">
                <a:solidFill>
                  <a:srgbClr val="FDFFFF"/>
                </a:solidFill>
              </a:rPr>
              <a:t>, </a:t>
            </a:r>
            <a:r>
              <a:rPr sz="3105" dirty="0" err="1">
                <a:solidFill>
                  <a:srgbClr val="FDFFFF"/>
                </a:solidFill>
              </a:rPr>
              <a:t>correggendone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alcuni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difetti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traduzione</a:t>
            </a:r>
            <a:r>
              <a:rPr sz="3105" dirty="0">
                <a:solidFill>
                  <a:srgbClr val="FDFFFF"/>
                </a:solidFill>
              </a:rPr>
              <a:t>, </a:t>
            </a:r>
            <a:r>
              <a:rPr sz="3105" dirty="0" err="1">
                <a:solidFill>
                  <a:srgbClr val="FDFFFF"/>
                </a:solidFill>
              </a:rPr>
              <a:t>modificandone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alcuni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passaggi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ed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eliminando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una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certa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monotonia</a:t>
            </a:r>
            <a:r>
              <a:rPr sz="3105" dirty="0">
                <a:solidFill>
                  <a:srgbClr val="FDFFFF"/>
                </a:solidFill>
              </a:rPr>
              <a:t> </a:t>
            </a:r>
            <a:r>
              <a:rPr sz="3105" dirty="0" err="1">
                <a:solidFill>
                  <a:srgbClr val="FDFFFF"/>
                </a:solidFill>
              </a:rPr>
              <a:t>di</a:t>
            </a:r>
            <a:r>
              <a:rPr sz="3105" dirty="0">
                <a:solidFill>
                  <a:srgbClr val="FDFFFF"/>
                </a:solidFill>
              </a:rPr>
              <a:t> base.</a:t>
            </a:r>
          </a:p>
        </p:txBody>
      </p:sp>
      <p:pic>
        <p:nvPicPr>
          <p:cNvPr id="190" name="pasted-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04800" y="2336800"/>
            <a:ext cx="4631859" cy="593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artinez-prometeo-filtered.jpeg"/>
          <p:cNvPicPr/>
          <p:nvPr/>
        </p:nvPicPr>
        <p:blipFill>
          <a:blip r:embed="rId2" cstate="print">
            <a:extLst/>
          </a:blip>
          <a:srcRect l="240" t="14018" b="8294"/>
          <a:stretch>
            <a:fillRect/>
          </a:stretch>
        </p:blipFill>
        <p:spPr>
          <a:xfrm>
            <a:off x="-1244255" y="-485336"/>
            <a:ext cx="17229229" cy="10353759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270000" y="361950"/>
            <a:ext cx="10464800" cy="1282700"/>
          </a:xfrm>
          <a:prstGeom prst="rect">
            <a:avLst/>
          </a:prstGeom>
          <a:effectLst>
            <a:outerShdw dist="50875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E7FFFE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solidFill>
                  <a:srgbClr val="E7FFFE"/>
                </a:solidFill>
              </a:rPr>
              <a:t>La </a:t>
            </a:r>
            <a:r>
              <a:rPr sz="7200" cap="all" dirty="0" err="1">
                <a:solidFill>
                  <a:srgbClr val="E7FFFE"/>
                </a:solidFill>
              </a:rPr>
              <a:t>tragedia</a:t>
            </a:r>
            <a:endParaRPr sz="7200" cap="all" dirty="0">
              <a:solidFill>
                <a:srgbClr val="E7FFFE"/>
              </a:solidFill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739626" y="2159191"/>
            <a:ext cx="11525548" cy="5064622"/>
          </a:xfrm>
          <a:prstGeom prst="rect">
            <a:avLst/>
          </a:prstGeom>
          <a:effectLst>
            <a:outerShdw dist="39670" dir="5400000" rotWithShape="0">
              <a:srgbClr val="000000">
                <a:alpha val="50000"/>
              </a:srgbClr>
            </a:outerShdw>
          </a:effectLst>
        </p:spPr>
        <p:txBody>
          <a:bodyPr>
            <a:normAutofit fontScale="9250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 dirty="0">
                <a:solidFill>
                  <a:srgbClr val="A2D7DF"/>
                </a:solidFill>
              </a:rPr>
              <a:t>• </a:t>
            </a:r>
            <a:r>
              <a:rPr sz="4500" dirty="0" err="1">
                <a:solidFill>
                  <a:srgbClr val="A2D7DF"/>
                </a:solidFill>
              </a:rPr>
              <a:t>Ambientata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tra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i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monti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inaccessibili</a:t>
            </a:r>
            <a:r>
              <a:rPr sz="4500" dirty="0">
                <a:solidFill>
                  <a:srgbClr val="A2D7DF"/>
                </a:solidFill>
              </a:rPr>
              <a:t> e le </a:t>
            </a:r>
            <a:r>
              <a:rPr sz="4500" dirty="0" err="1">
                <a:solidFill>
                  <a:srgbClr val="A2D7DF"/>
                </a:solidFill>
              </a:rPr>
              <a:t>lande</a:t>
            </a:r>
            <a:r>
              <a:rPr sz="4500" dirty="0">
                <a:solidFill>
                  <a:srgbClr val="A2D7DF"/>
                </a:solidFill>
              </a:rPr>
              <a:t> desolate </a:t>
            </a:r>
            <a:r>
              <a:rPr sz="4500" dirty="0" err="1">
                <a:solidFill>
                  <a:srgbClr val="A2D7DF"/>
                </a:solidFill>
              </a:rPr>
              <a:t>della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Scizia</a:t>
            </a:r>
            <a:r>
              <a:rPr sz="4500" dirty="0">
                <a:solidFill>
                  <a:srgbClr val="A2D7DF"/>
                </a:solidFill>
              </a:rPr>
              <a:t>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 dirty="0">
                <a:solidFill>
                  <a:srgbClr val="A2D7DF"/>
                </a:solidFill>
              </a:rPr>
              <a:t>• </a:t>
            </a:r>
            <a:r>
              <a:rPr sz="4500" dirty="0" err="1">
                <a:solidFill>
                  <a:srgbClr val="A2D7DF"/>
                </a:solidFill>
              </a:rPr>
              <a:t>Narra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una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vicenda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che</a:t>
            </a:r>
            <a:r>
              <a:rPr sz="4500" dirty="0">
                <a:solidFill>
                  <a:srgbClr val="A2D7DF"/>
                </a:solidFill>
              </a:rPr>
              <a:t> segue la </a:t>
            </a:r>
            <a:r>
              <a:rPr sz="4500" dirty="0" err="1">
                <a:solidFill>
                  <a:srgbClr val="A2D7DF"/>
                </a:solidFill>
              </a:rPr>
              <a:t>rivolta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di</a:t>
            </a:r>
            <a:r>
              <a:rPr sz="4500" dirty="0">
                <a:solidFill>
                  <a:srgbClr val="A2D7DF"/>
                </a:solidFill>
              </a:rPr>
              <a:t> Zeus </a:t>
            </a:r>
            <a:r>
              <a:rPr sz="4500" dirty="0" err="1">
                <a:solidFill>
                  <a:srgbClr val="A2D7DF"/>
                </a:solidFill>
              </a:rPr>
              <a:t>contro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il</a:t>
            </a:r>
            <a:r>
              <a:rPr sz="4500" dirty="0">
                <a:solidFill>
                  <a:srgbClr val="A2D7DF"/>
                </a:solidFill>
              </a:rPr>
              <a:t> padre </a:t>
            </a:r>
            <a:r>
              <a:rPr sz="4500" dirty="0" err="1">
                <a:solidFill>
                  <a:srgbClr val="A2D7DF"/>
                </a:solidFill>
              </a:rPr>
              <a:t>Crono</a:t>
            </a:r>
            <a:r>
              <a:rPr sz="4500" dirty="0">
                <a:solidFill>
                  <a:srgbClr val="A2D7DF"/>
                </a:solidFill>
              </a:rPr>
              <a:t> e la </a:t>
            </a:r>
            <a:r>
              <a:rPr sz="4500" dirty="0" err="1">
                <a:solidFill>
                  <a:srgbClr val="A2D7DF"/>
                </a:solidFill>
              </a:rPr>
              <a:t>sua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presa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di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potere</a:t>
            </a:r>
            <a:r>
              <a:rPr sz="4500" dirty="0">
                <a:solidFill>
                  <a:srgbClr val="A2D7DF"/>
                </a:solidFill>
              </a:rPr>
              <a:t>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 dirty="0">
                <a:solidFill>
                  <a:srgbClr val="A2D7DF"/>
                </a:solidFill>
              </a:rPr>
              <a:t>• Il </a:t>
            </a:r>
            <a:r>
              <a:rPr sz="4500" dirty="0" err="1">
                <a:solidFill>
                  <a:srgbClr val="A2D7DF"/>
                </a:solidFill>
              </a:rPr>
              <a:t>protagonista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Prometeo</a:t>
            </a:r>
            <a:r>
              <a:rPr sz="4500" dirty="0">
                <a:solidFill>
                  <a:srgbClr val="A2D7DF"/>
                </a:solidFill>
              </a:rPr>
              <a:t>, </a:t>
            </a:r>
            <a:r>
              <a:rPr sz="4500" dirty="0" err="1">
                <a:solidFill>
                  <a:srgbClr val="A2D7DF"/>
                </a:solidFill>
              </a:rPr>
              <a:t>ribellatosi</a:t>
            </a:r>
            <a:r>
              <a:rPr sz="4500" dirty="0">
                <a:solidFill>
                  <a:srgbClr val="A2D7DF"/>
                </a:solidFill>
              </a:rPr>
              <a:t> al </a:t>
            </a:r>
            <a:r>
              <a:rPr sz="4500" dirty="0" err="1">
                <a:solidFill>
                  <a:srgbClr val="A2D7DF"/>
                </a:solidFill>
              </a:rPr>
              <a:t>potere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di</a:t>
            </a:r>
            <a:r>
              <a:rPr sz="4500" dirty="0">
                <a:solidFill>
                  <a:srgbClr val="A2D7DF"/>
                </a:solidFill>
              </a:rPr>
              <a:t> Zeus, </a:t>
            </a:r>
            <a:r>
              <a:rPr sz="4500" dirty="0" err="1">
                <a:solidFill>
                  <a:srgbClr val="A2D7DF"/>
                </a:solidFill>
              </a:rPr>
              <a:t>dà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il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fuoco</a:t>
            </a:r>
            <a:r>
              <a:rPr sz="4500" dirty="0">
                <a:solidFill>
                  <a:srgbClr val="A2D7DF"/>
                </a:solidFill>
              </a:rPr>
              <a:t> e </a:t>
            </a:r>
            <a:r>
              <a:rPr sz="4500" dirty="0" err="1">
                <a:solidFill>
                  <a:srgbClr val="A2D7DF"/>
                </a:solidFill>
              </a:rPr>
              <a:t>altri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doni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agli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umani</a:t>
            </a:r>
            <a:r>
              <a:rPr sz="4500" dirty="0">
                <a:solidFill>
                  <a:srgbClr val="A2D7DF"/>
                </a:solidFill>
              </a:rPr>
              <a:t>, </a:t>
            </a:r>
            <a:r>
              <a:rPr sz="4500" dirty="0" err="1">
                <a:solidFill>
                  <a:srgbClr val="A2D7DF"/>
                </a:solidFill>
              </a:rPr>
              <a:t>scatenando</a:t>
            </a:r>
            <a:r>
              <a:rPr sz="4500" dirty="0">
                <a:solidFill>
                  <a:srgbClr val="A2D7DF"/>
                </a:solidFill>
              </a:rPr>
              <a:t> la </a:t>
            </a:r>
            <a:r>
              <a:rPr sz="4500" dirty="0" err="1">
                <a:solidFill>
                  <a:srgbClr val="A2D7DF"/>
                </a:solidFill>
              </a:rPr>
              <a:t>collera</a:t>
            </a:r>
            <a:r>
              <a:rPr sz="4500" dirty="0">
                <a:solidFill>
                  <a:srgbClr val="A2D7DF"/>
                </a:solidFill>
              </a:rPr>
              <a:t> </a:t>
            </a:r>
            <a:r>
              <a:rPr sz="4500" dirty="0" err="1">
                <a:solidFill>
                  <a:srgbClr val="A2D7DF"/>
                </a:solidFill>
              </a:rPr>
              <a:t>spaventosa</a:t>
            </a:r>
            <a:r>
              <a:rPr sz="4500" dirty="0">
                <a:solidFill>
                  <a:srgbClr val="A2D7DF"/>
                </a:solidFill>
              </a:rPr>
              <a:t> del </a:t>
            </a:r>
            <a:r>
              <a:rPr sz="4500" dirty="0" err="1">
                <a:solidFill>
                  <a:srgbClr val="A2D7DF"/>
                </a:solidFill>
              </a:rPr>
              <a:t>dio</a:t>
            </a:r>
            <a:r>
              <a:rPr sz="4500" dirty="0">
                <a:solidFill>
                  <a:srgbClr val="A2D7DF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02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355600" y="-1746076"/>
            <a:ext cx="12293600" cy="3238500"/>
          </a:xfrm>
          <a:prstGeom prst="rect">
            <a:avLst/>
          </a:prstGeom>
        </p:spPr>
        <p:txBody>
          <a:bodyPr/>
          <a:lstStyle>
            <a:lvl1pPr>
              <a:defRPr sz="4700" b="1">
                <a:solidFill>
                  <a:srgbClr val="C0C2C2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4700" b="1" cap="all" dirty="0">
                <a:solidFill>
                  <a:srgbClr val="C0C2C2"/>
                </a:solidFill>
              </a:rPr>
              <a:t>Frankenstein, </a:t>
            </a:r>
            <a:r>
              <a:rPr sz="4700" b="1" cap="all" dirty="0" err="1">
                <a:solidFill>
                  <a:srgbClr val="C0C2C2"/>
                </a:solidFill>
              </a:rPr>
              <a:t>il</a:t>
            </a:r>
            <a:r>
              <a:rPr sz="4700" b="1" cap="all" dirty="0">
                <a:solidFill>
                  <a:srgbClr val="C0C2C2"/>
                </a:solidFill>
              </a:rPr>
              <a:t> </a:t>
            </a:r>
            <a:r>
              <a:rPr sz="4700" b="1" cap="all" dirty="0" err="1">
                <a:solidFill>
                  <a:srgbClr val="C0C2C2"/>
                </a:solidFill>
              </a:rPr>
              <a:t>moderno</a:t>
            </a:r>
            <a:r>
              <a:rPr sz="4700" b="1" cap="all" dirty="0">
                <a:solidFill>
                  <a:srgbClr val="C0C2C2"/>
                </a:solidFill>
              </a:rPr>
              <a:t> </a:t>
            </a:r>
            <a:r>
              <a:rPr sz="4700" b="1" cap="all" dirty="0" err="1">
                <a:solidFill>
                  <a:srgbClr val="C0C2C2"/>
                </a:solidFill>
              </a:rPr>
              <a:t>prometeo</a:t>
            </a:r>
            <a:endParaRPr sz="4700" b="1" cap="all" dirty="0">
              <a:solidFill>
                <a:srgbClr val="C0C2C2"/>
              </a:solidFill>
            </a:endParaRPr>
          </a:p>
        </p:txBody>
      </p:sp>
      <p:sp>
        <p:nvSpPr>
          <p:cNvPr id="193" name="Shape 193"/>
          <p:cNvSpPr>
            <a:spLocks noGrp="1"/>
          </p:cNvSpPr>
          <p:nvPr>
            <p:ph type="body" idx="1"/>
          </p:nvPr>
        </p:nvSpPr>
        <p:spPr>
          <a:xfrm>
            <a:off x="215900" y="1734740"/>
            <a:ext cx="7251998" cy="703351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defTabSz="315468">
              <a:defRPr sz="1800">
                <a:solidFill>
                  <a:srgbClr val="000000"/>
                </a:solidFill>
              </a:defRPr>
            </a:pPr>
            <a:r>
              <a:rPr sz="2430" dirty="0">
                <a:solidFill>
                  <a:srgbClr val="C0C2C2"/>
                </a:solidFill>
              </a:rPr>
              <a:t>Il </a:t>
            </a:r>
            <a:r>
              <a:rPr sz="2430" dirty="0" err="1">
                <a:solidFill>
                  <a:srgbClr val="C0C2C2"/>
                </a:solidFill>
              </a:rPr>
              <a:t>titolo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completo</a:t>
            </a:r>
            <a:r>
              <a:rPr sz="2430" dirty="0">
                <a:solidFill>
                  <a:srgbClr val="C0C2C2"/>
                </a:solidFill>
              </a:rPr>
              <a:t> del </a:t>
            </a:r>
            <a:r>
              <a:rPr sz="2430" dirty="0" err="1">
                <a:solidFill>
                  <a:srgbClr val="C0C2C2"/>
                </a:solidFill>
              </a:rPr>
              <a:t>romanzo</a:t>
            </a:r>
            <a:r>
              <a:rPr sz="2430" dirty="0">
                <a:solidFill>
                  <a:srgbClr val="C0C2C2"/>
                </a:solidFill>
              </a:rPr>
              <a:t> non a </a:t>
            </a:r>
            <a:r>
              <a:rPr sz="2430" dirty="0" err="1">
                <a:solidFill>
                  <a:srgbClr val="C0C2C2"/>
                </a:solidFill>
              </a:rPr>
              <a:t>caso</a:t>
            </a:r>
            <a:r>
              <a:rPr sz="2430" dirty="0">
                <a:solidFill>
                  <a:srgbClr val="C0C2C2"/>
                </a:solidFill>
              </a:rPr>
              <a:t> è "Frankenstein o </a:t>
            </a:r>
            <a:r>
              <a:rPr sz="2430" dirty="0" err="1">
                <a:solidFill>
                  <a:srgbClr val="C0C2C2"/>
                </a:solidFill>
              </a:rPr>
              <a:t>il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moderno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Prometeo</a:t>
            </a:r>
            <a:r>
              <a:rPr sz="2430" dirty="0">
                <a:solidFill>
                  <a:srgbClr val="C0C2C2"/>
                </a:solidFill>
              </a:rPr>
              <a:t>”, </a:t>
            </a:r>
            <a:r>
              <a:rPr sz="2430" dirty="0" err="1">
                <a:solidFill>
                  <a:srgbClr val="C0C2C2"/>
                </a:solidFill>
              </a:rPr>
              <a:t>scritto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da</a:t>
            </a:r>
            <a:r>
              <a:rPr sz="2430" dirty="0">
                <a:solidFill>
                  <a:srgbClr val="C0C2C2"/>
                </a:solidFill>
              </a:rPr>
              <a:t> Mary Shelley e </a:t>
            </a:r>
            <a:r>
              <a:rPr sz="2430" dirty="0" err="1">
                <a:solidFill>
                  <a:srgbClr val="C0C2C2"/>
                </a:solidFill>
              </a:rPr>
              <a:t>pubblicato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nel</a:t>
            </a:r>
            <a:r>
              <a:rPr sz="2430" dirty="0">
                <a:solidFill>
                  <a:srgbClr val="C0C2C2"/>
                </a:solidFill>
              </a:rPr>
              <a:t> 1818.</a:t>
            </a:r>
          </a:p>
          <a:p>
            <a:pPr lvl="0" defTabSz="315468">
              <a:defRPr sz="1800">
                <a:solidFill>
                  <a:srgbClr val="000000"/>
                </a:solidFill>
              </a:defRPr>
            </a:pPr>
            <a:endParaRPr sz="2430" dirty="0">
              <a:solidFill>
                <a:srgbClr val="C0C2C2"/>
              </a:solidFill>
            </a:endParaRPr>
          </a:p>
          <a:p>
            <a:pPr lvl="0" defTabSz="315468">
              <a:defRPr sz="1800">
                <a:solidFill>
                  <a:srgbClr val="000000"/>
                </a:solidFill>
              </a:defRPr>
            </a:pPr>
            <a:r>
              <a:rPr sz="2430" dirty="0">
                <a:solidFill>
                  <a:srgbClr val="C0C2C2"/>
                </a:solidFill>
              </a:rPr>
              <a:t>Il Frankenstein del </a:t>
            </a:r>
            <a:r>
              <a:rPr sz="2430" dirty="0" err="1">
                <a:solidFill>
                  <a:srgbClr val="C0C2C2"/>
                </a:solidFill>
              </a:rPr>
              <a:t>titolo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b="1" dirty="0">
                <a:solidFill>
                  <a:srgbClr val="C0C2C2"/>
                </a:solidFill>
              </a:rPr>
              <a:t>non è </a:t>
            </a:r>
            <a:r>
              <a:rPr sz="2430" b="1" dirty="0" err="1">
                <a:solidFill>
                  <a:srgbClr val="C0C2C2"/>
                </a:solidFill>
              </a:rPr>
              <a:t>riferito</a:t>
            </a:r>
            <a:r>
              <a:rPr sz="2430" b="1" dirty="0">
                <a:solidFill>
                  <a:srgbClr val="C0C2C2"/>
                </a:solidFill>
              </a:rPr>
              <a:t> al </a:t>
            </a:r>
            <a:r>
              <a:rPr sz="2430" b="1" dirty="0" err="1">
                <a:solidFill>
                  <a:srgbClr val="C0C2C2"/>
                </a:solidFill>
              </a:rPr>
              <a:t>mostro</a:t>
            </a:r>
            <a:r>
              <a:rPr sz="2430" dirty="0">
                <a:solidFill>
                  <a:srgbClr val="C0C2C2"/>
                </a:solidFill>
              </a:rPr>
              <a:t>, ma a Victor Frankenstein, </a:t>
            </a:r>
            <a:r>
              <a:rPr sz="2430" b="1" dirty="0">
                <a:solidFill>
                  <a:srgbClr val="C0C2C2"/>
                </a:solidFill>
              </a:rPr>
              <a:t>lo </a:t>
            </a:r>
            <a:r>
              <a:rPr sz="2430" b="1" dirty="0" err="1">
                <a:solidFill>
                  <a:srgbClr val="C0C2C2"/>
                </a:solidFill>
              </a:rPr>
              <a:t>scienziato</a:t>
            </a:r>
            <a:r>
              <a:rPr sz="2430" dirty="0">
                <a:solidFill>
                  <a:srgbClr val="C0C2C2"/>
                </a:solidFill>
              </a:rPr>
              <a:t>. </a:t>
            </a:r>
          </a:p>
          <a:p>
            <a:pPr lvl="0" defTabSz="315468">
              <a:defRPr sz="1800">
                <a:solidFill>
                  <a:srgbClr val="000000"/>
                </a:solidFill>
              </a:defRPr>
            </a:pPr>
            <a:endParaRPr sz="2430" dirty="0">
              <a:solidFill>
                <a:srgbClr val="C0C2C2"/>
              </a:solidFill>
            </a:endParaRPr>
          </a:p>
          <a:p>
            <a:pPr lvl="0" defTabSz="315468">
              <a:defRPr sz="1800">
                <a:solidFill>
                  <a:srgbClr val="000000"/>
                </a:solidFill>
              </a:defRPr>
            </a:pPr>
            <a:r>
              <a:rPr sz="2430" b="1" dirty="0">
                <a:solidFill>
                  <a:srgbClr val="C0C2C2"/>
                </a:solidFill>
              </a:rPr>
              <a:t>Come </a:t>
            </a:r>
            <a:r>
              <a:rPr sz="2430" b="1" dirty="0" err="1">
                <a:solidFill>
                  <a:srgbClr val="C0C2C2"/>
                </a:solidFill>
              </a:rPr>
              <a:t>Prometeo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aveva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sfidato</a:t>
            </a:r>
            <a:r>
              <a:rPr sz="2430" b="1" dirty="0">
                <a:solidFill>
                  <a:srgbClr val="C0C2C2"/>
                </a:solidFill>
              </a:rPr>
              <a:t> Zeus </a:t>
            </a:r>
            <a:r>
              <a:rPr sz="2430" b="1" dirty="0" err="1">
                <a:solidFill>
                  <a:srgbClr val="C0C2C2"/>
                </a:solidFill>
              </a:rPr>
              <a:t>portando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contro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il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suo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volere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il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fuoco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agli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uomini</a:t>
            </a:r>
            <a:r>
              <a:rPr sz="2430" b="1" dirty="0">
                <a:solidFill>
                  <a:srgbClr val="C0C2C2"/>
                </a:solidFill>
              </a:rPr>
              <a:t>, </a:t>
            </a:r>
            <a:r>
              <a:rPr sz="2430" b="1" dirty="0" err="1">
                <a:solidFill>
                  <a:srgbClr val="C0C2C2"/>
                </a:solidFill>
              </a:rPr>
              <a:t>così</a:t>
            </a:r>
            <a:r>
              <a:rPr sz="2430" b="1" dirty="0">
                <a:solidFill>
                  <a:srgbClr val="C0C2C2"/>
                </a:solidFill>
              </a:rPr>
              <a:t> Victor </a:t>
            </a:r>
            <a:r>
              <a:rPr sz="2430" b="1" dirty="0" err="1">
                <a:solidFill>
                  <a:srgbClr val="C0C2C2"/>
                </a:solidFill>
              </a:rPr>
              <a:t>sfida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Dio</a:t>
            </a:r>
            <a:r>
              <a:rPr sz="2430" b="1" dirty="0">
                <a:solidFill>
                  <a:srgbClr val="C0C2C2"/>
                </a:solidFill>
              </a:rPr>
              <a:t> e </a:t>
            </a:r>
            <a:r>
              <a:rPr sz="2430" b="1" dirty="0" err="1">
                <a:solidFill>
                  <a:srgbClr val="C0C2C2"/>
                </a:solidFill>
              </a:rPr>
              <a:t>supera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i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limiti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umani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creando</a:t>
            </a:r>
            <a:r>
              <a:rPr sz="2430" b="1" dirty="0">
                <a:solidFill>
                  <a:srgbClr val="C0C2C2"/>
                </a:solidFill>
              </a:rPr>
              <a:t> un </a:t>
            </a:r>
            <a:r>
              <a:rPr sz="2430" b="1" dirty="0" err="1">
                <a:solidFill>
                  <a:srgbClr val="C0C2C2"/>
                </a:solidFill>
              </a:rPr>
              <a:t>essere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vivente</a:t>
            </a:r>
            <a:r>
              <a:rPr sz="2430" b="1" dirty="0">
                <a:solidFill>
                  <a:srgbClr val="C0C2C2"/>
                </a:solidFill>
              </a:rPr>
              <a:t>. </a:t>
            </a:r>
          </a:p>
          <a:p>
            <a:pPr lvl="0" defTabSz="315468">
              <a:defRPr sz="1800">
                <a:solidFill>
                  <a:srgbClr val="000000"/>
                </a:solidFill>
              </a:defRPr>
            </a:pPr>
            <a:endParaRPr sz="2430" dirty="0">
              <a:solidFill>
                <a:srgbClr val="C0C2C2"/>
              </a:solidFill>
            </a:endParaRPr>
          </a:p>
          <a:p>
            <a:pPr lvl="0" defTabSz="315468">
              <a:defRPr sz="1800">
                <a:solidFill>
                  <a:srgbClr val="000000"/>
                </a:solidFill>
              </a:defRPr>
            </a:pPr>
            <a:r>
              <a:rPr sz="2430" dirty="0">
                <a:solidFill>
                  <a:srgbClr val="C0C2C2"/>
                </a:solidFill>
              </a:rPr>
              <a:t>Se </a:t>
            </a:r>
            <a:r>
              <a:rPr sz="2430" dirty="0" err="1">
                <a:solidFill>
                  <a:srgbClr val="C0C2C2"/>
                </a:solidFill>
              </a:rPr>
              <a:t>vogliamo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trovare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un'altra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somiglianza</a:t>
            </a:r>
            <a:r>
              <a:rPr sz="2430" dirty="0">
                <a:solidFill>
                  <a:srgbClr val="C0C2C2"/>
                </a:solidFill>
              </a:rPr>
              <a:t>, </a:t>
            </a:r>
            <a:r>
              <a:rPr sz="2430" dirty="0" err="1">
                <a:solidFill>
                  <a:srgbClr val="C0C2C2"/>
                </a:solidFill>
              </a:rPr>
              <a:t>potremmo</a:t>
            </a:r>
            <a:r>
              <a:rPr sz="2430" dirty="0">
                <a:solidFill>
                  <a:srgbClr val="C0C2C2"/>
                </a:solidFill>
              </a:rPr>
              <a:t> dire </a:t>
            </a:r>
            <a:r>
              <a:rPr sz="2430" dirty="0" err="1">
                <a:solidFill>
                  <a:srgbClr val="C0C2C2"/>
                </a:solidFill>
              </a:rPr>
              <a:t>che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entrambi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vengono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puniti</a:t>
            </a:r>
            <a:r>
              <a:rPr sz="2430" b="1" dirty="0">
                <a:solidFill>
                  <a:srgbClr val="C0C2C2"/>
                </a:solidFill>
              </a:rPr>
              <a:t> per aver </a:t>
            </a:r>
            <a:r>
              <a:rPr sz="2430" b="1" dirty="0" err="1">
                <a:solidFill>
                  <a:srgbClr val="C0C2C2"/>
                </a:solidFill>
              </a:rPr>
              <a:t>varcato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i</a:t>
            </a:r>
            <a:r>
              <a:rPr sz="2430" b="1" dirty="0">
                <a:solidFill>
                  <a:srgbClr val="C0C2C2"/>
                </a:solidFill>
              </a:rPr>
              <a:t> </a:t>
            </a:r>
            <a:r>
              <a:rPr sz="2430" b="1" dirty="0" err="1">
                <a:solidFill>
                  <a:srgbClr val="C0C2C2"/>
                </a:solidFill>
              </a:rPr>
              <a:t>limiti</a:t>
            </a:r>
            <a:r>
              <a:rPr sz="2430" dirty="0">
                <a:solidFill>
                  <a:srgbClr val="C0C2C2"/>
                </a:solidFill>
              </a:rPr>
              <a:t>: </a:t>
            </a:r>
            <a:r>
              <a:rPr sz="2430" dirty="0" err="1">
                <a:solidFill>
                  <a:srgbClr val="C0C2C2"/>
                </a:solidFill>
              </a:rPr>
              <a:t>Prometeo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viene</a:t>
            </a:r>
            <a:r>
              <a:rPr sz="2430" dirty="0">
                <a:solidFill>
                  <a:srgbClr val="C0C2C2"/>
                </a:solidFill>
              </a:rPr>
              <a:t> legato a </a:t>
            </a:r>
            <a:r>
              <a:rPr sz="2430" dirty="0" err="1">
                <a:solidFill>
                  <a:srgbClr val="C0C2C2"/>
                </a:solidFill>
              </a:rPr>
              <a:t>una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roccia</a:t>
            </a:r>
            <a:r>
              <a:rPr sz="2430" dirty="0">
                <a:solidFill>
                  <a:srgbClr val="C0C2C2"/>
                </a:solidFill>
              </a:rPr>
              <a:t> e </a:t>
            </a:r>
            <a:r>
              <a:rPr sz="2430" dirty="0" err="1">
                <a:solidFill>
                  <a:srgbClr val="C0C2C2"/>
                </a:solidFill>
              </a:rPr>
              <a:t>ogni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giorno</a:t>
            </a:r>
            <a:r>
              <a:rPr sz="2430" dirty="0">
                <a:solidFill>
                  <a:srgbClr val="C0C2C2"/>
                </a:solidFill>
              </a:rPr>
              <a:t> un </a:t>
            </a:r>
            <a:r>
              <a:rPr sz="2430" dirty="0" err="1">
                <a:solidFill>
                  <a:srgbClr val="C0C2C2"/>
                </a:solidFill>
              </a:rPr>
              <a:t>avvoltoio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gli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mangia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il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fegato</a:t>
            </a:r>
            <a:r>
              <a:rPr sz="2430" dirty="0">
                <a:solidFill>
                  <a:srgbClr val="C0C2C2"/>
                </a:solidFill>
              </a:rPr>
              <a:t>, </a:t>
            </a:r>
            <a:r>
              <a:rPr sz="2430" dirty="0" err="1">
                <a:solidFill>
                  <a:srgbClr val="C0C2C2"/>
                </a:solidFill>
              </a:rPr>
              <a:t>che</a:t>
            </a:r>
            <a:r>
              <a:rPr sz="2430" dirty="0">
                <a:solidFill>
                  <a:srgbClr val="C0C2C2"/>
                </a:solidFill>
              </a:rPr>
              <a:t> poi </a:t>
            </a:r>
            <a:r>
              <a:rPr sz="2430" dirty="0" err="1">
                <a:solidFill>
                  <a:srgbClr val="C0C2C2"/>
                </a:solidFill>
              </a:rPr>
              <a:t>si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rigenera</a:t>
            </a:r>
            <a:r>
              <a:rPr sz="2430" dirty="0">
                <a:solidFill>
                  <a:srgbClr val="C0C2C2"/>
                </a:solidFill>
              </a:rPr>
              <a:t>. </a:t>
            </a:r>
          </a:p>
          <a:p>
            <a:pPr lvl="0" defTabSz="315468">
              <a:defRPr sz="1800">
                <a:solidFill>
                  <a:srgbClr val="000000"/>
                </a:solidFill>
              </a:defRPr>
            </a:pPr>
            <a:r>
              <a:rPr sz="2430" dirty="0">
                <a:solidFill>
                  <a:srgbClr val="C0C2C2"/>
                </a:solidFill>
              </a:rPr>
              <a:t>Victor </a:t>
            </a:r>
            <a:r>
              <a:rPr sz="2430" dirty="0" err="1">
                <a:solidFill>
                  <a:srgbClr val="C0C2C2"/>
                </a:solidFill>
              </a:rPr>
              <a:t>invece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deve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veder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soffrire</a:t>
            </a:r>
            <a:r>
              <a:rPr sz="2430" dirty="0">
                <a:solidFill>
                  <a:srgbClr val="C0C2C2"/>
                </a:solidFill>
              </a:rPr>
              <a:t> la </a:t>
            </a:r>
            <a:r>
              <a:rPr sz="2430" dirty="0" err="1">
                <a:solidFill>
                  <a:srgbClr val="C0C2C2"/>
                </a:solidFill>
              </a:rPr>
              <a:t>sua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famiglia</a:t>
            </a:r>
            <a:r>
              <a:rPr sz="2430" dirty="0">
                <a:solidFill>
                  <a:srgbClr val="C0C2C2"/>
                </a:solidFill>
              </a:rPr>
              <a:t> e </a:t>
            </a:r>
            <a:r>
              <a:rPr sz="2430" dirty="0" err="1">
                <a:solidFill>
                  <a:srgbClr val="C0C2C2"/>
                </a:solidFill>
              </a:rPr>
              <a:t>i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suoi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amici</a:t>
            </a:r>
            <a:r>
              <a:rPr sz="2430" dirty="0">
                <a:solidFill>
                  <a:srgbClr val="C0C2C2"/>
                </a:solidFill>
              </a:rPr>
              <a:t>, e </a:t>
            </a:r>
            <a:r>
              <a:rPr sz="2430" dirty="0" err="1">
                <a:solidFill>
                  <a:srgbClr val="C0C2C2"/>
                </a:solidFill>
              </a:rPr>
              <a:t>rimarrà</a:t>
            </a:r>
            <a:r>
              <a:rPr sz="2430" dirty="0">
                <a:solidFill>
                  <a:srgbClr val="C0C2C2"/>
                </a:solidFill>
              </a:rPr>
              <a:t> </a:t>
            </a:r>
            <a:r>
              <a:rPr sz="2430" dirty="0" err="1">
                <a:solidFill>
                  <a:srgbClr val="C0C2C2"/>
                </a:solidFill>
              </a:rPr>
              <a:t>praticamente</a:t>
            </a:r>
            <a:r>
              <a:rPr sz="2430" dirty="0">
                <a:solidFill>
                  <a:srgbClr val="C0C2C2"/>
                </a:solidFill>
              </a:rPr>
              <a:t> solo. </a:t>
            </a:r>
          </a:p>
        </p:txBody>
      </p:sp>
      <p:pic>
        <p:nvPicPr>
          <p:cNvPr id="194" name="pasted-image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661705" y="1739999"/>
            <a:ext cx="5000196" cy="70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asted-image-filtered.png"/>
          <p:cNvPicPr/>
          <p:nvPr/>
        </p:nvPicPr>
        <p:blipFill>
          <a:blip r:embed="rId2" cstate="print">
            <a:extLst/>
          </a:blip>
          <a:srcRect l="5555" r="555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>
            <a:spLocks noGrp="1"/>
          </p:cNvSpPr>
          <p:nvPr>
            <p:ph type="title" idx="4294967295"/>
          </p:nvPr>
        </p:nvSpPr>
        <p:spPr>
          <a:xfrm>
            <a:off x="508000" y="-1117600"/>
            <a:ext cx="12293600" cy="3238500"/>
          </a:xfrm>
          <a:prstGeom prst="rect">
            <a:avLst/>
          </a:prstGeom>
        </p:spPr>
        <p:txBody>
          <a:bodyPr anchor="b"/>
          <a:lstStyle>
            <a:lvl1pPr>
              <a:defRPr sz="6100" b="1">
                <a:solidFill>
                  <a:srgbClr val="FF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  <a:effectLst/>
              </a:defRPr>
            </a:pPr>
            <a:r>
              <a:rPr sz="6100" b="1" cap="all" dirty="0">
                <a:solidFill>
                  <a:srgbClr val="FFFFFF"/>
                </a:solidFill>
                <a:effectLst/>
              </a:rPr>
              <a:t>RAPPRESENTAZIONI TEATRALI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4294967295"/>
          </p:nvPr>
        </p:nvSpPr>
        <p:spPr>
          <a:xfrm>
            <a:off x="355600" y="2926208"/>
            <a:ext cx="12293600" cy="5098952"/>
          </a:xfrm>
          <a:prstGeom prst="rect">
            <a:avLst/>
          </a:prstGeom>
        </p:spPr>
        <p:txBody>
          <a:bodyPr anchor="t"/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0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Prometeo</a:t>
            </a:r>
            <a:r>
              <a:rPr sz="40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Incatenato</a:t>
            </a:r>
            <a:r>
              <a:rPr sz="4000" i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rappresentato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 per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XLVIII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rappresentazioni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classiche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Siracusa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meraviglioso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palcoscenico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all'aria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aperta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Teatro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Greco, con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inizio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l'11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giugno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rappresentate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oltre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Prometeo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Incatenato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sz="40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Baccanti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Euripide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i="1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Uccelli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Aristofane</a:t>
            </a:r>
            <a:r>
              <a:rPr sz="40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Theodoor_Rombouts_1597-1637_-_Prometheus_-_KMSK_Brussel_25-02-2011_12-45-49.jpg"/>
          <p:cNvPicPr/>
          <p:nvPr/>
        </p:nvPicPr>
        <p:blipFill>
          <a:blip r:embed="rId2" cstate="print">
            <a:extLst/>
          </a:blip>
          <a:srcRect l="1736" r="1736"/>
          <a:stretch>
            <a:fillRect/>
          </a:stretch>
        </p:blipFill>
        <p:spPr>
          <a:xfrm>
            <a:off x="6654799" y="5029200"/>
            <a:ext cx="5803901" cy="421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Martinez-prometeo.jpg"/>
          <p:cNvPicPr/>
          <p:nvPr/>
        </p:nvPicPr>
        <p:blipFill>
          <a:blip r:embed="rId3" cstate="print">
            <a:extLst/>
          </a:blip>
          <a:srcRect t="2928" b="2928"/>
          <a:stretch>
            <a:fillRect/>
          </a:stretch>
        </p:blipFill>
        <p:spPr>
          <a:xfrm>
            <a:off x="6664613" y="508000"/>
            <a:ext cx="5803901" cy="421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weee.jpg"/>
          <p:cNvPicPr/>
          <p:nvPr/>
        </p:nvPicPr>
        <p:blipFill>
          <a:blip r:embed="rId4" cstate="print">
            <a:extLst/>
          </a:blip>
          <a:srcRect l="13245" r="13245"/>
          <a:stretch>
            <a:fillRect/>
          </a:stretch>
        </p:blipFill>
        <p:spPr>
          <a:xfrm>
            <a:off x="533400" y="508000"/>
            <a:ext cx="5808231" cy="873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8374608" y="628650"/>
            <a:ext cx="385677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dirty="0" err="1">
                <a:solidFill>
                  <a:srgbClr val="FFFFFF"/>
                </a:solidFill>
              </a:rPr>
              <a:t>Prometeo</a:t>
            </a:r>
            <a:r>
              <a:rPr sz="1500" dirty="0">
                <a:solidFill>
                  <a:srgbClr val="FFFFFF"/>
                </a:solidFill>
              </a:rPr>
              <a:t> </a:t>
            </a:r>
            <a:r>
              <a:rPr sz="1500" dirty="0" err="1">
                <a:solidFill>
                  <a:srgbClr val="FFFFFF"/>
                </a:solidFill>
              </a:rPr>
              <a:t>encadenado</a:t>
            </a:r>
            <a:r>
              <a:rPr sz="1500" dirty="0">
                <a:solidFill>
                  <a:srgbClr val="FFFFFF"/>
                </a:solidFill>
              </a:rPr>
              <a:t>, Gregorio </a:t>
            </a:r>
            <a:r>
              <a:rPr sz="1500" dirty="0" err="1">
                <a:solidFill>
                  <a:srgbClr val="FFFFFF"/>
                </a:solidFill>
              </a:rPr>
              <a:t>Martínez</a:t>
            </a:r>
            <a:r>
              <a:rPr sz="1500" dirty="0">
                <a:solidFill>
                  <a:srgbClr val="FFFFFF"/>
                </a:solidFill>
              </a:rPr>
              <a:t> (1590)</a:t>
            </a:r>
          </a:p>
        </p:txBody>
      </p:sp>
      <p:sp>
        <p:nvSpPr>
          <p:cNvPr id="204" name="Shape 204"/>
          <p:cNvSpPr/>
          <p:nvPr/>
        </p:nvSpPr>
        <p:spPr>
          <a:xfrm>
            <a:off x="9598744" y="8909248"/>
            <a:ext cx="2746048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dirty="0" err="1">
                <a:solidFill>
                  <a:srgbClr val="FFFFFF"/>
                </a:solidFill>
              </a:rPr>
              <a:t>Theodoor</a:t>
            </a:r>
            <a:r>
              <a:rPr sz="1500" dirty="0">
                <a:solidFill>
                  <a:srgbClr val="FFFFFF"/>
                </a:solidFill>
              </a:rPr>
              <a:t> </a:t>
            </a:r>
            <a:r>
              <a:rPr sz="1500" dirty="0" err="1">
                <a:solidFill>
                  <a:srgbClr val="FFFFFF"/>
                </a:solidFill>
              </a:rPr>
              <a:t>Rombouts</a:t>
            </a:r>
            <a:r>
              <a:rPr sz="1500" dirty="0">
                <a:solidFill>
                  <a:srgbClr val="FFFFFF"/>
                </a:solidFill>
              </a:rPr>
              <a:t> (XVII </a:t>
            </a:r>
            <a:r>
              <a:rPr sz="1500" dirty="0" err="1">
                <a:solidFill>
                  <a:srgbClr val="FFFFFF"/>
                </a:solidFill>
              </a:rPr>
              <a:t>secolo</a:t>
            </a:r>
            <a:r>
              <a:rPr sz="15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205" name="Shape 205"/>
          <p:cNvSpPr/>
          <p:nvPr/>
        </p:nvSpPr>
        <p:spPr>
          <a:xfrm>
            <a:off x="754508" y="628650"/>
            <a:ext cx="2075484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dirty="0" err="1">
                <a:solidFill>
                  <a:srgbClr val="FFFFFF"/>
                </a:solidFill>
              </a:rPr>
              <a:t>Dirck</a:t>
            </a:r>
            <a:r>
              <a:rPr sz="1500" dirty="0">
                <a:solidFill>
                  <a:srgbClr val="FFFFFF"/>
                </a:solidFill>
              </a:rPr>
              <a:t> van </a:t>
            </a:r>
            <a:r>
              <a:rPr sz="1500" dirty="0" err="1">
                <a:solidFill>
                  <a:srgbClr val="FFFFFF"/>
                </a:solidFill>
              </a:rPr>
              <a:t>Baburen</a:t>
            </a:r>
            <a:r>
              <a:rPr sz="1500" dirty="0">
                <a:solidFill>
                  <a:srgbClr val="FFFFFF"/>
                </a:solidFill>
              </a:rPr>
              <a:t>, (1623)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4" grpId="0" animBg="1"/>
      <p:bldP spid="2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B0504"/>
            </a:gs>
            <a:gs pos="100000">
              <a:srgbClr val="524C1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rometeo.png"/>
          <p:cNvPicPr/>
          <p:nvPr/>
        </p:nvPicPr>
        <p:blipFill>
          <a:blip r:embed="rId2" cstate="print">
            <a:extLst/>
          </a:blip>
          <a:srcRect t="1737" b="1737"/>
          <a:stretch>
            <a:fillRect/>
          </a:stretch>
        </p:blipFill>
        <p:spPr>
          <a:xfrm>
            <a:off x="6231628" y="-38894"/>
            <a:ext cx="6790218" cy="9831333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355600" y="51763"/>
            <a:ext cx="5636981" cy="2140634"/>
          </a:xfrm>
          <a:prstGeom prst="rect">
            <a:avLst/>
          </a:prstGeom>
          <a:effectLst>
            <a:outerShdw dist="50875" dir="5400000" rotWithShape="0">
              <a:srgbClr val="000000">
                <a:alpha val="50000"/>
              </a:srgbClr>
            </a:outerShdw>
            <a:reflection stA="0" endPos="40000" dir="5400000" sy="-100000" algn="bl" rotWithShape="0"/>
          </a:effectLst>
        </p:spPr>
        <p:txBody>
          <a:bodyPr/>
          <a:lstStyle>
            <a:lvl1pPr defTabSz="560831">
              <a:defRPr sz="6911" b="1">
                <a:solidFill>
                  <a:srgbClr val="EB3D44"/>
                </a:solidFill>
              </a:defRPr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6911" b="1" cap="all" dirty="0">
                <a:solidFill>
                  <a:srgbClr val="EB3D44"/>
                </a:solidFill>
              </a:rPr>
              <a:t>LA TRILOGIA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227690" y="2358386"/>
            <a:ext cx="5892801" cy="173800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420624">
              <a:defRPr sz="3240">
                <a:solidFill>
                  <a:srgbClr val="D3D0A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40">
                <a:solidFill>
                  <a:srgbClr val="D3D0A6"/>
                </a:solidFill>
              </a:rPr>
              <a:t>Per comprenderla bene, bisogna considerare la vicenda di Prometeo nella trilogia in cui è contenuta. </a:t>
            </a:r>
          </a:p>
        </p:txBody>
      </p:sp>
      <p:sp>
        <p:nvSpPr>
          <p:cNvPr id="44" name="Shape 44"/>
          <p:cNvSpPr/>
          <p:nvPr/>
        </p:nvSpPr>
        <p:spPr>
          <a:xfrm>
            <a:off x="355843" y="5689600"/>
            <a:ext cx="5636495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7504" lvl="0" indent="-407504" algn="just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FFCE57"/>
                </a:solidFill>
              </a:rPr>
              <a:t>Prometeo</a:t>
            </a:r>
            <a:r>
              <a:rPr sz="3600" b="1" dirty="0">
                <a:solidFill>
                  <a:srgbClr val="FFCE57"/>
                </a:solidFill>
              </a:rPr>
              <a:t> </a:t>
            </a:r>
            <a:r>
              <a:rPr sz="3600" b="1" dirty="0" err="1">
                <a:solidFill>
                  <a:srgbClr val="FFCE57"/>
                </a:solidFill>
              </a:rPr>
              <a:t>portatore</a:t>
            </a:r>
            <a:r>
              <a:rPr sz="3600" b="1" dirty="0">
                <a:solidFill>
                  <a:srgbClr val="FFCE57"/>
                </a:solidFill>
              </a:rPr>
              <a:t> </a:t>
            </a:r>
            <a:r>
              <a:rPr sz="3600" b="1" dirty="0" err="1">
                <a:solidFill>
                  <a:srgbClr val="FFCE57"/>
                </a:solidFill>
              </a:rPr>
              <a:t>di</a:t>
            </a:r>
            <a:r>
              <a:rPr sz="3600" b="1" dirty="0">
                <a:solidFill>
                  <a:srgbClr val="FFCE57"/>
                </a:solidFill>
              </a:rPr>
              <a:t> </a:t>
            </a:r>
            <a:r>
              <a:rPr sz="3600" b="1" dirty="0" err="1">
                <a:solidFill>
                  <a:srgbClr val="FFCE57"/>
                </a:solidFill>
              </a:rPr>
              <a:t>fuoco</a:t>
            </a:r>
            <a:endParaRPr sz="3600" b="1" dirty="0">
              <a:solidFill>
                <a:srgbClr val="FFCE57"/>
              </a:solidFill>
            </a:endParaRPr>
          </a:p>
          <a:p>
            <a:pPr marL="407504" lvl="0" indent="-407504" algn="just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FFA254"/>
                </a:solidFill>
              </a:rPr>
              <a:t>Prometeo</a:t>
            </a:r>
            <a:r>
              <a:rPr sz="3600" b="1" dirty="0">
                <a:solidFill>
                  <a:srgbClr val="FFA254"/>
                </a:solidFill>
              </a:rPr>
              <a:t> </a:t>
            </a:r>
            <a:r>
              <a:rPr sz="3600" b="1" dirty="0" err="1">
                <a:solidFill>
                  <a:srgbClr val="FFA254"/>
                </a:solidFill>
              </a:rPr>
              <a:t>incatenato</a:t>
            </a:r>
            <a:endParaRPr sz="3600" b="1" dirty="0">
              <a:solidFill>
                <a:srgbClr val="FFA254"/>
              </a:solidFill>
            </a:endParaRPr>
          </a:p>
          <a:p>
            <a:pPr marL="407504" lvl="0" indent="-407504" algn="just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b="1" dirty="0" err="1">
                <a:solidFill>
                  <a:srgbClr val="EB3D44"/>
                </a:solidFill>
              </a:rPr>
              <a:t>Prometeo</a:t>
            </a:r>
            <a:r>
              <a:rPr sz="3600" b="1" dirty="0">
                <a:solidFill>
                  <a:srgbClr val="EB3D44"/>
                </a:solidFill>
              </a:rPr>
              <a:t> </a:t>
            </a:r>
            <a:r>
              <a:rPr sz="3600" b="1" dirty="0" err="1">
                <a:solidFill>
                  <a:srgbClr val="EB3D44"/>
                </a:solidFill>
              </a:rPr>
              <a:t>liberato</a:t>
            </a:r>
            <a:endParaRPr sz="3600" b="1" dirty="0">
              <a:solidFill>
                <a:srgbClr val="EB3D44"/>
              </a:solidFill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3174090" y="4262379"/>
            <a:ext cx="1" cy="1228842"/>
          </a:xfrm>
          <a:prstGeom prst="line">
            <a:avLst/>
          </a:prstGeom>
          <a:ln w="25400">
            <a:solidFill>
              <a:srgbClr val="D997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inrich_fueger_1817_prometheus_brings_fire.jpg"/>
          <p:cNvPicPr/>
          <p:nvPr/>
        </p:nvPicPr>
        <p:blipFill>
          <a:blip r:embed="rId2" cstate="print">
            <a:extLst/>
          </a:blip>
          <a:srcRect l="711" r="711"/>
          <a:stretch>
            <a:fillRect/>
          </a:stretch>
        </p:blipFill>
        <p:spPr>
          <a:xfrm>
            <a:off x="-15479" y="0"/>
            <a:ext cx="6736575" cy="9753665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6888553" y="-582953"/>
            <a:ext cx="5892801" cy="3886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3905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solidFill>
                  <a:srgbClr val="8B3905"/>
                </a:solidFill>
              </a:rPr>
              <a:t>PROMETEO PORTATORE DI FUOCO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6888553" y="3459983"/>
            <a:ext cx="5892801" cy="38862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97478" lvl="0" indent="-297478" defTabSz="426466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2628" dirty="0">
                <a:solidFill>
                  <a:srgbClr val="FFC64B"/>
                </a:solidFill>
              </a:rPr>
              <a:t>Chi lo </a:t>
            </a:r>
            <a:r>
              <a:rPr sz="2628" dirty="0" err="1">
                <a:solidFill>
                  <a:srgbClr val="FFC64B"/>
                </a:solidFill>
              </a:rPr>
              <a:t>colloca</a:t>
            </a:r>
            <a:r>
              <a:rPr sz="2628" dirty="0">
                <a:solidFill>
                  <a:srgbClr val="FFC64B"/>
                </a:solidFill>
              </a:rPr>
              <a:t> al primo </a:t>
            </a:r>
            <a:r>
              <a:rPr sz="2628" dirty="0" err="1">
                <a:solidFill>
                  <a:srgbClr val="FFC64B"/>
                </a:solidFill>
              </a:rPr>
              <a:t>posto</a:t>
            </a:r>
            <a:r>
              <a:rPr sz="2628" dirty="0">
                <a:solidFill>
                  <a:srgbClr val="FFC64B"/>
                </a:solidFill>
              </a:rPr>
              <a:t> </a:t>
            </a:r>
            <a:r>
              <a:rPr sz="2628" dirty="0" err="1">
                <a:solidFill>
                  <a:srgbClr val="FFC64B"/>
                </a:solidFill>
              </a:rPr>
              <a:t>mette</a:t>
            </a:r>
            <a:r>
              <a:rPr sz="2628" dirty="0">
                <a:solidFill>
                  <a:srgbClr val="FFC64B"/>
                </a:solidFill>
              </a:rPr>
              <a:t> in </a:t>
            </a:r>
            <a:r>
              <a:rPr sz="2628" dirty="0" err="1">
                <a:solidFill>
                  <a:srgbClr val="FFC64B"/>
                </a:solidFill>
              </a:rPr>
              <a:t>evidenza</a:t>
            </a:r>
            <a:r>
              <a:rPr sz="2628" dirty="0">
                <a:solidFill>
                  <a:srgbClr val="FFC64B"/>
                </a:solidFill>
              </a:rPr>
              <a:t> la </a:t>
            </a:r>
            <a:r>
              <a:rPr sz="2628" dirty="0" err="1">
                <a:solidFill>
                  <a:srgbClr val="FFA254"/>
                </a:solidFill>
              </a:rPr>
              <a:t>scaltrezza</a:t>
            </a:r>
            <a:r>
              <a:rPr sz="2628" dirty="0">
                <a:solidFill>
                  <a:srgbClr val="FFA254"/>
                </a:solidFill>
              </a:rPr>
              <a:t> </a:t>
            </a:r>
            <a:r>
              <a:rPr sz="2628" dirty="0" err="1">
                <a:solidFill>
                  <a:srgbClr val="FFA254"/>
                </a:solidFill>
              </a:rPr>
              <a:t>furtiva</a:t>
            </a:r>
            <a:r>
              <a:rPr sz="2628" dirty="0">
                <a:solidFill>
                  <a:srgbClr val="FFC64B"/>
                </a:solidFill>
              </a:rPr>
              <a:t> </a:t>
            </a:r>
            <a:r>
              <a:rPr sz="2628" dirty="0" err="1">
                <a:solidFill>
                  <a:srgbClr val="FFC64B"/>
                </a:solidFill>
              </a:rPr>
              <a:t>di</a:t>
            </a:r>
            <a:r>
              <a:rPr sz="2628" dirty="0">
                <a:solidFill>
                  <a:srgbClr val="FFC64B"/>
                </a:solidFill>
              </a:rPr>
              <a:t> </a:t>
            </a:r>
            <a:r>
              <a:rPr sz="2628" dirty="0" err="1">
                <a:solidFill>
                  <a:srgbClr val="FFC64B"/>
                </a:solidFill>
              </a:rPr>
              <a:t>Prometeo</a:t>
            </a:r>
            <a:r>
              <a:rPr sz="2628" dirty="0">
                <a:solidFill>
                  <a:srgbClr val="FFC64B"/>
                </a:solidFill>
              </a:rPr>
              <a:t>.</a:t>
            </a:r>
          </a:p>
          <a:p>
            <a:pPr marL="297478" lvl="0" indent="-297478" defTabSz="426466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endParaRPr sz="2628" dirty="0">
              <a:solidFill>
                <a:srgbClr val="535353"/>
              </a:solidFill>
            </a:endParaRPr>
          </a:p>
          <a:p>
            <a:pPr marL="297478" lvl="0" indent="-297478" defTabSz="426466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2628" dirty="0">
                <a:solidFill>
                  <a:srgbClr val="FDFFFF"/>
                </a:solidFill>
              </a:rPr>
              <a:t>Per </a:t>
            </a:r>
            <a:r>
              <a:rPr sz="2628" dirty="0" err="1">
                <a:solidFill>
                  <a:srgbClr val="FDFFFF"/>
                </a:solidFill>
              </a:rPr>
              <a:t>Eschilo</a:t>
            </a:r>
            <a:r>
              <a:rPr sz="2628" dirty="0">
                <a:solidFill>
                  <a:srgbClr val="FDFFFF"/>
                </a:solidFill>
              </a:rPr>
              <a:t>, </a:t>
            </a:r>
            <a:r>
              <a:rPr sz="2628" dirty="0" err="1">
                <a:solidFill>
                  <a:srgbClr val="FDFFFF"/>
                </a:solidFill>
              </a:rPr>
              <a:t>invece</a:t>
            </a:r>
            <a:r>
              <a:rPr sz="2628" dirty="0">
                <a:solidFill>
                  <a:srgbClr val="FDFFFF"/>
                </a:solidFill>
              </a:rPr>
              <a:t>, </a:t>
            </a:r>
            <a:r>
              <a:rPr sz="2628" dirty="0" err="1">
                <a:solidFill>
                  <a:srgbClr val="FDFFFF"/>
                </a:solidFill>
              </a:rPr>
              <a:t>l’elemento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importante</a:t>
            </a:r>
            <a:r>
              <a:rPr sz="2628" dirty="0">
                <a:solidFill>
                  <a:srgbClr val="FDFFFF"/>
                </a:solidFill>
              </a:rPr>
              <a:t> non  è </a:t>
            </a:r>
            <a:r>
              <a:rPr sz="2628" dirty="0" err="1">
                <a:solidFill>
                  <a:srgbClr val="FDFFFF"/>
                </a:solidFill>
              </a:rPr>
              <a:t>il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furto</a:t>
            </a:r>
            <a:r>
              <a:rPr sz="2628" dirty="0">
                <a:solidFill>
                  <a:srgbClr val="FDFFFF"/>
                </a:solidFill>
              </a:rPr>
              <a:t> ma la </a:t>
            </a:r>
            <a:r>
              <a:rPr sz="2628" dirty="0" err="1">
                <a:solidFill>
                  <a:srgbClr val="EB3D44"/>
                </a:solidFill>
              </a:rPr>
              <a:t>filantropia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di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Prometeo</a:t>
            </a:r>
            <a:r>
              <a:rPr sz="2628" dirty="0">
                <a:solidFill>
                  <a:srgbClr val="FDFFFF"/>
                </a:solidFill>
              </a:rPr>
              <a:t>.</a:t>
            </a:r>
          </a:p>
          <a:p>
            <a:pPr lvl="0" defTabSz="426466">
              <a:defRPr sz="1800">
                <a:solidFill>
                  <a:srgbClr val="000000"/>
                </a:solidFill>
              </a:defRPr>
            </a:pPr>
            <a:endParaRPr sz="2628" dirty="0">
              <a:solidFill>
                <a:srgbClr val="FDFFFF"/>
              </a:solidFill>
            </a:endParaRPr>
          </a:p>
          <a:p>
            <a:pPr marL="297478" lvl="0" indent="-297478" defTabSz="426466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2628" dirty="0" err="1">
                <a:solidFill>
                  <a:srgbClr val="FDFFFF"/>
                </a:solidFill>
              </a:rPr>
              <a:t>Pochi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sono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cenni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sul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furto</a:t>
            </a:r>
            <a:r>
              <a:rPr sz="2628" dirty="0">
                <a:solidFill>
                  <a:srgbClr val="FDFFFF"/>
                </a:solidFill>
              </a:rPr>
              <a:t>, </a:t>
            </a:r>
            <a:r>
              <a:rPr sz="2628" dirty="0" err="1">
                <a:solidFill>
                  <a:srgbClr val="FDFFFF"/>
                </a:solidFill>
              </a:rPr>
              <a:t>numerosi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discorsi</a:t>
            </a:r>
            <a:r>
              <a:rPr sz="2628" dirty="0">
                <a:solidFill>
                  <a:srgbClr val="FDFFFF"/>
                </a:solidFill>
              </a:rPr>
              <a:t> sui </a:t>
            </a:r>
            <a:r>
              <a:rPr sz="2628" dirty="0" err="1">
                <a:solidFill>
                  <a:srgbClr val="FFA254"/>
                </a:solidFill>
              </a:rPr>
              <a:t>benefici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resi</a:t>
            </a:r>
            <a:r>
              <a:rPr sz="2628" dirty="0">
                <a:solidFill>
                  <a:srgbClr val="FDFFFF"/>
                </a:solidFill>
              </a:rPr>
              <a:t> </a:t>
            </a:r>
            <a:r>
              <a:rPr sz="2628" dirty="0" err="1">
                <a:solidFill>
                  <a:srgbClr val="FDFFFF"/>
                </a:solidFill>
              </a:rPr>
              <a:t>all’umanità</a:t>
            </a:r>
            <a:endParaRPr sz="2628" dirty="0">
              <a:solidFill>
                <a:srgbClr val="FDFFFF"/>
              </a:solidFill>
            </a:endParaRPr>
          </a:p>
        </p:txBody>
      </p:sp>
      <p:sp>
        <p:nvSpPr>
          <p:cNvPr id="50" name="Shape 50"/>
          <p:cNvSpPr/>
          <p:nvPr/>
        </p:nvSpPr>
        <p:spPr>
          <a:xfrm>
            <a:off x="7025367" y="7708235"/>
            <a:ext cx="561917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800">
                <a:solidFill>
                  <a:srgbClr val="929DA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rgbClr val="929DA4"/>
                </a:solidFill>
              </a:rPr>
              <a:t>Prometeo</a:t>
            </a:r>
            <a:r>
              <a:rPr sz="2800" dirty="0">
                <a:solidFill>
                  <a:srgbClr val="929DA4"/>
                </a:solidFill>
              </a:rPr>
              <a:t> introduce </a:t>
            </a:r>
            <a:r>
              <a:rPr sz="2800" dirty="0" err="1">
                <a:solidFill>
                  <a:srgbClr val="929DA4"/>
                </a:solidFill>
              </a:rPr>
              <a:t>nel</a:t>
            </a:r>
            <a:r>
              <a:rPr sz="2800" dirty="0">
                <a:solidFill>
                  <a:srgbClr val="929DA4"/>
                </a:solidFill>
              </a:rPr>
              <a:t> </a:t>
            </a:r>
            <a:r>
              <a:rPr sz="2800" dirty="0" err="1">
                <a:solidFill>
                  <a:srgbClr val="929DA4"/>
                </a:solidFill>
              </a:rPr>
              <a:t>mondo</a:t>
            </a:r>
            <a:r>
              <a:rPr sz="2800" dirty="0">
                <a:solidFill>
                  <a:srgbClr val="929DA4"/>
                </a:solidFill>
              </a:rPr>
              <a:t> </a:t>
            </a:r>
            <a:r>
              <a:rPr sz="2800" dirty="0" err="1">
                <a:solidFill>
                  <a:srgbClr val="929DA4"/>
                </a:solidFill>
              </a:rPr>
              <a:t>degli</a:t>
            </a:r>
            <a:r>
              <a:rPr sz="2800" dirty="0">
                <a:solidFill>
                  <a:srgbClr val="929DA4"/>
                </a:solidFill>
              </a:rPr>
              <a:t> </a:t>
            </a:r>
            <a:r>
              <a:rPr sz="2800" dirty="0" err="1">
                <a:solidFill>
                  <a:srgbClr val="929DA4"/>
                </a:solidFill>
              </a:rPr>
              <a:t>uomini</a:t>
            </a:r>
            <a:r>
              <a:rPr sz="2800" dirty="0">
                <a:solidFill>
                  <a:srgbClr val="929DA4"/>
                </a:solidFill>
              </a:rPr>
              <a:t> la </a:t>
            </a:r>
            <a:r>
              <a:rPr sz="2800" dirty="0" err="1">
                <a:solidFill>
                  <a:srgbClr val="929DA4"/>
                </a:solidFill>
              </a:rPr>
              <a:t>capacità</a:t>
            </a:r>
            <a:r>
              <a:rPr sz="2800" dirty="0">
                <a:solidFill>
                  <a:srgbClr val="929DA4"/>
                </a:solidFill>
              </a:rPr>
              <a:t> </a:t>
            </a:r>
            <a:r>
              <a:rPr sz="2800" dirty="0" err="1">
                <a:solidFill>
                  <a:srgbClr val="929DA4"/>
                </a:solidFill>
              </a:rPr>
              <a:t>di</a:t>
            </a:r>
            <a:r>
              <a:rPr sz="2800" dirty="0">
                <a:solidFill>
                  <a:srgbClr val="929DA4"/>
                </a:solidFill>
              </a:rPr>
              <a:t> </a:t>
            </a:r>
            <a:r>
              <a:rPr sz="2800" dirty="0" err="1">
                <a:solidFill>
                  <a:srgbClr val="929DA4"/>
                </a:solidFill>
              </a:rPr>
              <a:t>evolversi</a:t>
            </a:r>
            <a:r>
              <a:rPr sz="2800" dirty="0">
                <a:solidFill>
                  <a:srgbClr val="929DA4"/>
                </a:solidFill>
              </a:rPr>
              <a:t> – </a:t>
            </a:r>
            <a:r>
              <a:rPr sz="2800" dirty="0" err="1">
                <a:solidFill>
                  <a:srgbClr val="929DA4"/>
                </a:solidFill>
              </a:rPr>
              <a:t>anche</a:t>
            </a:r>
            <a:r>
              <a:rPr sz="2800" dirty="0">
                <a:solidFill>
                  <a:srgbClr val="929DA4"/>
                </a:solidFill>
              </a:rPr>
              <a:t> </a:t>
            </a:r>
            <a:r>
              <a:rPr sz="2800" dirty="0" err="1">
                <a:solidFill>
                  <a:srgbClr val="929DA4"/>
                </a:solidFill>
              </a:rPr>
              <a:t>tramite</a:t>
            </a:r>
            <a:r>
              <a:rPr sz="2800" dirty="0">
                <a:solidFill>
                  <a:srgbClr val="929DA4"/>
                </a:solidFill>
              </a:rPr>
              <a:t> </a:t>
            </a:r>
            <a:r>
              <a:rPr sz="2800" dirty="0" err="1">
                <a:solidFill>
                  <a:srgbClr val="929DA4"/>
                </a:solidFill>
              </a:rPr>
              <a:t>sacrifici</a:t>
            </a:r>
            <a:r>
              <a:rPr sz="2800" dirty="0">
                <a:solidFill>
                  <a:srgbClr val="929DA4"/>
                </a:solidFill>
              </a:rPr>
              <a:t> e </a:t>
            </a:r>
            <a:r>
              <a:rPr sz="2800" dirty="0" err="1">
                <a:solidFill>
                  <a:srgbClr val="929DA4"/>
                </a:solidFill>
              </a:rPr>
              <a:t>sofferenze</a:t>
            </a:r>
            <a:r>
              <a:rPr sz="2800" dirty="0">
                <a:solidFill>
                  <a:srgbClr val="929DA4"/>
                </a:solidFill>
              </a:rPr>
              <a:t>.</a:t>
            </a:r>
          </a:p>
        </p:txBody>
      </p:sp>
      <p:sp>
        <p:nvSpPr>
          <p:cNvPr id="51" name="Shape 51"/>
          <p:cNvSpPr/>
          <p:nvPr/>
        </p:nvSpPr>
        <p:spPr>
          <a:xfrm flipV="1">
            <a:off x="6756400" y="7340600"/>
            <a:ext cx="6700636" cy="1"/>
          </a:xfrm>
          <a:prstGeom prst="line">
            <a:avLst/>
          </a:prstGeom>
          <a:ln w="25400" cap="rnd">
            <a:solidFill>
              <a:srgbClr val="808785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D0E09"/>
            </a:gs>
            <a:gs pos="100000">
              <a:srgbClr val="2B093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weee.jpg"/>
          <p:cNvPicPr/>
          <p:nvPr/>
        </p:nvPicPr>
        <p:blipFill>
          <a:blip r:embed="rId2" cstate="print">
            <a:extLst/>
          </a:blip>
          <a:srcRect l="11811" r="11811"/>
          <a:stretch>
            <a:fillRect/>
          </a:stretch>
        </p:blipFill>
        <p:spPr>
          <a:xfrm>
            <a:off x="6230734" y="-27008"/>
            <a:ext cx="6773916" cy="98077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152400" y="63764"/>
            <a:ext cx="5892800" cy="23153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8A8A8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solidFill>
                  <a:srgbClr val="A8A8A8"/>
                </a:solidFill>
              </a:rPr>
              <a:t>PROMETEO INCATENATO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152400" y="2734733"/>
            <a:ext cx="5892800" cy="63390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07504" lvl="0" indent="-407504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92C2CA"/>
                </a:solidFill>
              </a:rPr>
              <a:t>Viene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incatenato</a:t>
            </a:r>
            <a:r>
              <a:rPr sz="3600" dirty="0">
                <a:solidFill>
                  <a:srgbClr val="92C2CA"/>
                </a:solidFill>
              </a:rPr>
              <a:t> per aver </a:t>
            </a:r>
            <a:r>
              <a:rPr sz="3600" dirty="0" err="1">
                <a:solidFill>
                  <a:srgbClr val="92C2CA"/>
                </a:solidFill>
              </a:rPr>
              <a:t>donato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il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C0BD95"/>
                </a:solidFill>
              </a:rPr>
              <a:t>fuoco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agli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uomini</a:t>
            </a:r>
            <a:r>
              <a:rPr sz="3600" dirty="0">
                <a:solidFill>
                  <a:srgbClr val="92C2CA"/>
                </a:solidFill>
              </a:rPr>
              <a:t> (</a:t>
            </a:r>
            <a:r>
              <a:rPr sz="3600" dirty="0" err="1">
                <a:solidFill>
                  <a:srgbClr val="C0BD95"/>
                </a:solidFill>
              </a:rPr>
              <a:t>dono</a:t>
            </a:r>
            <a:r>
              <a:rPr sz="3600" dirty="0">
                <a:solidFill>
                  <a:srgbClr val="92C2CA"/>
                </a:solidFill>
              </a:rPr>
              <a:t> e </a:t>
            </a:r>
            <a:r>
              <a:rPr sz="3600" dirty="0" err="1">
                <a:solidFill>
                  <a:srgbClr val="C0BD95"/>
                </a:solidFill>
              </a:rPr>
              <a:t>proprietà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divina</a:t>
            </a:r>
            <a:r>
              <a:rPr sz="3600" dirty="0">
                <a:solidFill>
                  <a:srgbClr val="92C2CA"/>
                </a:solidFill>
              </a:rPr>
              <a:t>).</a:t>
            </a:r>
          </a:p>
          <a:p>
            <a:pPr marL="407504" lvl="0" indent="-407504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92C2CA"/>
              </a:solidFill>
            </a:endParaRPr>
          </a:p>
          <a:p>
            <a:pPr marL="407504" lvl="0" indent="-407504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92C2CA"/>
                </a:solidFill>
              </a:rPr>
              <a:t>Viene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supportato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dalle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Oceanine</a:t>
            </a:r>
            <a:r>
              <a:rPr sz="3600" dirty="0">
                <a:solidFill>
                  <a:srgbClr val="92C2CA"/>
                </a:solidFill>
              </a:rPr>
              <a:t>.</a:t>
            </a:r>
          </a:p>
          <a:p>
            <a:pPr marL="407504" lvl="0" indent="-407504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92C2CA"/>
              </a:solidFill>
            </a:endParaRPr>
          </a:p>
          <a:p>
            <a:pPr marL="407504" lvl="0" indent="-407504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92C2CA"/>
                </a:solidFill>
              </a:rPr>
              <a:t>Si </a:t>
            </a:r>
            <a:r>
              <a:rPr sz="3600" dirty="0" err="1">
                <a:solidFill>
                  <a:srgbClr val="92C2CA"/>
                </a:solidFill>
              </a:rPr>
              <a:t>rifiuta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di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rivelare</a:t>
            </a:r>
            <a:r>
              <a:rPr sz="3600" dirty="0">
                <a:solidFill>
                  <a:srgbClr val="92C2CA"/>
                </a:solidFill>
              </a:rPr>
              <a:t> a </a:t>
            </a:r>
            <a:r>
              <a:rPr sz="3600" dirty="0" err="1">
                <a:solidFill>
                  <a:srgbClr val="92C2CA"/>
                </a:solidFill>
              </a:rPr>
              <a:t>Ermes</a:t>
            </a:r>
            <a:r>
              <a:rPr sz="3600" dirty="0">
                <a:solidFill>
                  <a:srgbClr val="92C2CA"/>
                </a:solidFill>
              </a:rPr>
              <a:t> la </a:t>
            </a:r>
            <a:r>
              <a:rPr sz="3600" dirty="0" err="1">
                <a:solidFill>
                  <a:srgbClr val="EB3D44"/>
                </a:solidFill>
              </a:rPr>
              <a:t>profezia</a:t>
            </a:r>
            <a:r>
              <a:rPr sz="3600" dirty="0">
                <a:solidFill>
                  <a:srgbClr val="92C2CA"/>
                </a:solidFill>
              </a:rPr>
              <a:t>, </a:t>
            </a:r>
            <a:r>
              <a:rPr sz="3600" dirty="0" err="1">
                <a:solidFill>
                  <a:srgbClr val="92C2CA"/>
                </a:solidFill>
              </a:rPr>
              <a:t>motivo</a:t>
            </a:r>
            <a:r>
              <a:rPr sz="3600" dirty="0">
                <a:solidFill>
                  <a:srgbClr val="92C2CA"/>
                </a:solidFill>
              </a:rPr>
              <a:t> per cui </a:t>
            </a:r>
            <a:r>
              <a:rPr sz="3600" dirty="0" err="1">
                <a:solidFill>
                  <a:srgbClr val="92C2CA"/>
                </a:solidFill>
              </a:rPr>
              <a:t>viene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fatto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sprofondare</a:t>
            </a:r>
            <a:r>
              <a:rPr sz="3600" dirty="0">
                <a:solidFill>
                  <a:srgbClr val="92C2CA"/>
                </a:solidFill>
              </a:rPr>
              <a:t> </a:t>
            </a:r>
            <a:r>
              <a:rPr sz="3600" dirty="0" err="1">
                <a:solidFill>
                  <a:srgbClr val="92C2CA"/>
                </a:solidFill>
              </a:rPr>
              <a:t>nell’abisso</a:t>
            </a:r>
            <a:r>
              <a:rPr sz="3600" dirty="0">
                <a:solidFill>
                  <a:srgbClr val="92C2CA"/>
                </a:solidFill>
              </a:rPr>
              <a:t> del </a:t>
            </a:r>
            <a:r>
              <a:rPr sz="3600" dirty="0" err="1">
                <a:solidFill>
                  <a:srgbClr val="92C2CA"/>
                </a:solidFill>
              </a:rPr>
              <a:t>Tartaro</a:t>
            </a:r>
            <a:r>
              <a:rPr sz="3600" dirty="0">
                <a:solidFill>
                  <a:srgbClr val="92C2CA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LIBERATO.jpg"/>
          <p:cNvPicPr/>
          <p:nvPr/>
        </p:nvPicPr>
        <p:blipFill>
          <a:blip r:embed="rId2" cstate="print">
            <a:extLst/>
          </a:blip>
          <a:srcRect l="19939" t="3405" r="12358" b="340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2757984" y="1168388"/>
            <a:ext cx="7560840" cy="825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700" b="1">
                <a:solidFill>
                  <a:srgbClr val="FEFEFE"/>
                </a:solidFill>
                <a:effectLst>
                  <a:outerShdw blurRad="38100" dist="12700" dir="18900000" rotWithShape="0">
                    <a:srgbClr val="FFFFFF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700" b="1" dirty="0">
                <a:solidFill>
                  <a:srgbClr val="FEFEFE"/>
                </a:solidFill>
                <a:effectLst>
                  <a:outerShdw blurRad="38100" dist="12700" dir="18900000" rotWithShape="0">
                    <a:srgbClr val="FFFFFF"/>
                  </a:outerShdw>
                </a:effectLst>
              </a:rPr>
              <a:t>PROMETEO LIBERATO</a:t>
            </a:r>
          </a:p>
        </p:txBody>
      </p:sp>
      <p:sp>
        <p:nvSpPr>
          <p:cNvPr id="59" name="Shape 59"/>
          <p:cNvSpPr/>
          <p:nvPr/>
        </p:nvSpPr>
        <p:spPr>
          <a:xfrm>
            <a:off x="462012" y="3263900"/>
            <a:ext cx="12080776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7504" lvl="0" indent="-407504" algn="just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Prometeo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riemerge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dal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Tartaro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e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sconta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la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pena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con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il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supplizio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dell’aquila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.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3600" dirty="0">
              <a:solidFill>
                <a:srgbClr val="FDFFFF"/>
              </a:solidFill>
              <a:effectLst>
                <a:outerShdw blurRad="50800" dist="38100" dir="18900000" rotWithShape="0">
                  <a:srgbClr val="000000"/>
                </a:outerShdw>
              </a:effectLst>
            </a:endParaRPr>
          </a:p>
          <a:p>
            <a:pPr marL="407504" lvl="0" indent="-407504" algn="just">
              <a:buClr>
                <a:srgbClr val="535353"/>
              </a:buClr>
              <a:buSzPct val="82000"/>
              <a:buChar char="❖"/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Eracle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abbatte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il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rapace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e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permette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la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liberazione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di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Prometeo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,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nonostante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questi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conosca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la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profezia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riguardante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il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figlio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generato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dall’unione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di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 Zeus e </a:t>
            </a:r>
            <a:r>
              <a:rPr sz="3600" dirty="0" err="1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Teti</a:t>
            </a:r>
            <a:r>
              <a:rPr sz="3600" dirty="0">
                <a:solidFill>
                  <a:srgbClr val="FDFFFF"/>
                </a:solidFill>
                <a:effectLst>
                  <a:outerShdw blurRad="50800" dist="38100" dir="18900000" rotWithShape="0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55600" y="874414"/>
            <a:ext cx="5892800" cy="12210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7620E"/>
                </a:solidFill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solidFill>
                  <a:srgbClr val="D7620E"/>
                </a:solidFill>
              </a:rPr>
              <a:t>PROLOGO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276200" y="2693130"/>
            <a:ext cx="6051600" cy="643817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defTabSz="368045">
              <a:defRPr sz="1800">
                <a:solidFill>
                  <a:srgbClr val="000000"/>
                </a:solidFill>
              </a:defRPr>
            </a:pPr>
            <a:r>
              <a:rPr sz="2835" dirty="0">
                <a:solidFill>
                  <a:srgbClr val="FFCE57"/>
                </a:solidFill>
              </a:rPr>
              <a:t>•</a:t>
            </a:r>
            <a:r>
              <a:rPr sz="2835" dirty="0" err="1">
                <a:solidFill>
                  <a:srgbClr val="FFCE57"/>
                </a:solidFill>
              </a:rPr>
              <a:t>Κρατος</a:t>
            </a:r>
            <a:r>
              <a:rPr sz="2835" dirty="0">
                <a:solidFill>
                  <a:srgbClr val="FFCE57"/>
                </a:solidFill>
              </a:rPr>
              <a:t> (</a:t>
            </a:r>
            <a:r>
              <a:rPr sz="2835" dirty="0" err="1">
                <a:solidFill>
                  <a:srgbClr val="FFCE57"/>
                </a:solidFill>
              </a:rPr>
              <a:t>Potere</a:t>
            </a:r>
            <a:r>
              <a:rPr sz="2835" dirty="0">
                <a:solidFill>
                  <a:srgbClr val="FFCE57"/>
                </a:solidFill>
              </a:rPr>
              <a:t>) e </a:t>
            </a:r>
            <a:r>
              <a:rPr sz="2835" dirty="0" err="1">
                <a:solidFill>
                  <a:srgbClr val="FFCE57"/>
                </a:solidFill>
              </a:rPr>
              <a:t>Βια</a:t>
            </a:r>
            <a:r>
              <a:rPr sz="2835" dirty="0">
                <a:solidFill>
                  <a:srgbClr val="FFCE57"/>
                </a:solidFill>
              </a:rPr>
              <a:t> (</a:t>
            </a:r>
            <a:r>
              <a:rPr sz="2835" dirty="0" err="1">
                <a:solidFill>
                  <a:srgbClr val="FFCE57"/>
                </a:solidFill>
              </a:rPr>
              <a:t>Violenza</a:t>
            </a:r>
            <a:r>
              <a:rPr sz="2835" dirty="0">
                <a:solidFill>
                  <a:srgbClr val="FFCE57"/>
                </a:solidFill>
              </a:rPr>
              <a:t>) </a:t>
            </a:r>
            <a:r>
              <a:rPr sz="2835" dirty="0" err="1">
                <a:solidFill>
                  <a:srgbClr val="FFCE57"/>
                </a:solidFill>
              </a:rPr>
              <a:t>avanzano</a:t>
            </a:r>
            <a:r>
              <a:rPr sz="2835" dirty="0">
                <a:solidFill>
                  <a:srgbClr val="FFCE57"/>
                </a:solidFill>
              </a:rPr>
              <a:t> verso </a:t>
            </a:r>
            <a:r>
              <a:rPr sz="2835" dirty="0" err="1">
                <a:solidFill>
                  <a:srgbClr val="FFCE57"/>
                </a:solidFill>
              </a:rPr>
              <a:t>una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rupe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alta</a:t>
            </a:r>
            <a:r>
              <a:rPr sz="2835" dirty="0">
                <a:solidFill>
                  <a:srgbClr val="FFCE57"/>
                </a:solidFill>
              </a:rPr>
              <a:t> e </a:t>
            </a:r>
            <a:r>
              <a:rPr sz="2835" dirty="0" err="1">
                <a:solidFill>
                  <a:srgbClr val="FFCE57"/>
                </a:solidFill>
              </a:rPr>
              <a:t>scoscesa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tenendo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stretto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Prometeo</a:t>
            </a:r>
            <a:r>
              <a:rPr sz="2835" dirty="0">
                <a:solidFill>
                  <a:srgbClr val="FFCE57"/>
                </a:solidFill>
              </a:rPr>
              <a:t> e </a:t>
            </a:r>
            <a:r>
              <a:rPr sz="2835" dirty="0" err="1">
                <a:solidFill>
                  <a:srgbClr val="FFCE57"/>
                </a:solidFill>
              </a:rPr>
              <a:t>seguiti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da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Efesto</a:t>
            </a:r>
            <a:r>
              <a:rPr sz="2835" dirty="0">
                <a:solidFill>
                  <a:srgbClr val="FFCE57"/>
                </a:solidFill>
              </a:rPr>
              <a:t>.</a:t>
            </a:r>
          </a:p>
          <a:p>
            <a:pPr lvl="0" defTabSz="368045">
              <a:defRPr sz="1800">
                <a:solidFill>
                  <a:srgbClr val="000000"/>
                </a:solidFill>
              </a:defRPr>
            </a:pPr>
            <a:endParaRPr sz="2835" dirty="0">
              <a:solidFill>
                <a:srgbClr val="FFCE57"/>
              </a:solidFill>
            </a:endParaRPr>
          </a:p>
          <a:p>
            <a:pPr lvl="0" defTabSz="368045">
              <a:defRPr sz="1800">
                <a:solidFill>
                  <a:srgbClr val="000000"/>
                </a:solidFill>
              </a:defRPr>
            </a:pPr>
            <a:r>
              <a:rPr sz="2835" dirty="0">
                <a:solidFill>
                  <a:srgbClr val="FFCE57"/>
                </a:solidFill>
              </a:rPr>
              <a:t>•</a:t>
            </a:r>
            <a:r>
              <a:rPr sz="2835" dirty="0" err="1">
                <a:solidFill>
                  <a:srgbClr val="FFCE57"/>
                </a:solidFill>
              </a:rPr>
              <a:t>Efesto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incatena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Prometeo</a:t>
            </a:r>
            <a:r>
              <a:rPr sz="2835" dirty="0">
                <a:solidFill>
                  <a:srgbClr val="FFCE57"/>
                </a:solidFill>
              </a:rPr>
              <a:t> a </a:t>
            </a:r>
            <a:r>
              <a:rPr sz="2835" dirty="0" err="1">
                <a:solidFill>
                  <a:srgbClr val="FFCE57"/>
                </a:solidFill>
              </a:rPr>
              <a:t>una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rupe</a:t>
            </a:r>
            <a:r>
              <a:rPr sz="2835" dirty="0">
                <a:solidFill>
                  <a:srgbClr val="FFCE57"/>
                </a:solidFill>
              </a:rPr>
              <a:t>, dove “non </a:t>
            </a:r>
            <a:r>
              <a:rPr sz="2835" dirty="0" err="1">
                <a:solidFill>
                  <a:srgbClr val="FFCE57"/>
                </a:solidFill>
              </a:rPr>
              <a:t>udrà</a:t>
            </a:r>
            <a:r>
              <a:rPr sz="2835" dirty="0">
                <a:solidFill>
                  <a:srgbClr val="FFCE57"/>
                </a:solidFill>
              </a:rPr>
              <a:t> voce, </a:t>
            </a:r>
            <a:r>
              <a:rPr sz="2835" dirty="0" err="1">
                <a:solidFill>
                  <a:srgbClr val="FFCE57"/>
                </a:solidFill>
              </a:rPr>
              <a:t>né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vedrà</a:t>
            </a:r>
            <a:r>
              <a:rPr sz="2835" dirty="0">
                <a:solidFill>
                  <a:srgbClr val="FFCE57"/>
                </a:solidFill>
              </a:rPr>
              <a:t> forma </a:t>
            </a:r>
            <a:r>
              <a:rPr sz="2835" dirty="0" err="1">
                <a:solidFill>
                  <a:srgbClr val="FFCE57"/>
                </a:solidFill>
              </a:rPr>
              <a:t>d’uomo</a:t>
            </a:r>
            <a:r>
              <a:rPr sz="2835" dirty="0">
                <a:solidFill>
                  <a:srgbClr val="FFCE57"/>
                </a:solidFill>
              </a:rPr>
              <a:t> e dove </a:t>
            </a:r>
            <a:r>
              <a:rPr sz="2835" dirty="0" err="1">
                <a:solidFill>
                  <a:srgbClr val="FFCE57"/>
                </a:solidFill>
              </a:rPr>
              <a:t>sarà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esposto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alla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calura</a:t>
            </a:r>
            <a:r>
              <a:rPr sz="2835" dirty="0">
                <a:solidFill>
                  <a:srgbClr val="FFCE57"/>
                </a:solidFill>
              </a:rPr>
              <a:t> del sole e </a:t>
            </a:r>
            <a:r>
              <a:rPr sz="2835" dirty="0" err="1">
                <a:solidFill>
                  <a:srgbClr val="FFCE57"/>
                </a:solidFill>
              </a:rPr>
              <a:t>alla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tenebra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della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notte</a:t>
            </a:r>
            <a:r>
              <a:rPr sz="2835" dirty="0">
                <a:solidFill>
                  <a:srgbClr val="FFCE57"/>
                </a:solidFill>
              </a:rPr>
              <a:t>, </a:t>
            </a:r>
            <a:r>
              <a:rPr sz="2835" dirty="0" err="1">
                <a:solidFill>
                  <a:srgbClr val="FFCE57"/>
                </a:solidFill>
              </a:rPr>
              <a:t>senza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il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soccorso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di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nessuno</a:t>
            </a:r>
            <a:r>
              <a:rPr sz="2835" dirty="0">
                <a:solidFill>
                  <a:srgbClr val="FFCE57"/>
                </a:solidFill>
              </a:rPr>
              <a:t>.</a:t>
            </a:r>
          </a:p>
          <a:p>
            <a:pPr lvl="0" defTabSz="368045">
              <a:defRPr sz="1800">
                <a:solidFill>
                  <a:srgbClr val="000000"/>
                </a:solidFill>
              </a:defRPr>
            </a:pPr>
            <a:endParaRPr sz="2835" dirty="0">
              <a:solidFill>
                <a:srgbClr val="FFCE57"/>
              </a:solidFill>
            </a:endParaRPr>
          </a:p>
          <a:p>
            <a:pPr lvl="0" defTabSz="368045">
              <a:defRPr sz="1800">
                <a:solidFill>
                  <a:srgbClr val="000000"/>
                </a:solidFill>
              </a:defRPr>
            </a:pPr>
            <a:r>
              <a:rPr sz="2835" dirty="0">
                <a:solidFill>
                  <a:srgbClr val="FFCE57"/>
                </a:solidFill>
              </a:rPr>
              <a:t>•</a:t>
            </a:r>
            <a:r>
              <a:rPr sz="2835" dirty="0" err="1">
                <a:solidFill>
                  <a:srgbClr val="FFCE57"/>
                </a:solidFill>
              </a:rPr>
              <a:t>Finita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l’operazione</a:t>
            </a:r>
            <a:r>
              <a:rPr sz="2835" dirty="0">
                <a:solidFill>
                  <a:srgbClr val="FFCE57"/>
                </a:solidFill>
              </a:rPr>
              <a:t>, </a:t>
            </a:r>
            <a:r>
              <a:rPr sz="2835" dirty="0" err="1">
                <a:solidFill>
                  <a:srgbClr val="FFCE57"/>
                </a:solidFill>
              </a:rPr>
              <a:t>Efesto</a:t>
            </a:r>
            <a:r>
              <a:rPr sz="2835" dirty="0">
                <a:solidFill>
                  <a:srgbClr val="FFCE57"/>
                </a:solidFill>
              </a:rPr>
              <a:t>, </a:t>
            </a:r>
            <a:r>
              <a:rPr sz="2835" dirty="0" err="1">
                <a:solidFill>
                  <a:srgbClr val="FFCE57"/>
                </a:solidFill>
              </a:rPr>
              <a:t>Potere</a:t>
            </a:r>
            <a:r>
              <a:rPr sz="2835" dirty="0">
                <a:solidFill>
                  <a:srgbClr val="FFCE57"/>
                </a:solidFill>
              </a:rPr>
              <a:t> e </a:t>
            </a:r>
            <a:r>
              <a:rPr sz="2835" dirty="0" err="1">
                <a:solidFill>
                  <a:srgbClr val="FFCE57"/>
                </a:solidFill>
              </a:rPr>
              <a:t>Violenza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si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allontanano</a:t>
            </a:r>
            <a:r>
              <a:rPr sz="2835" dirty="0">
                <a:solidFill>
                  <a:srgbClr val="FFCE57"/>
                </a:solidFill>
              </a:rPr>
              <a:t>, </a:t>
            </a:r>
            <a:r>
              <a:rPr sz="2835" dirty="0" err="1">
                <a:solidFill>
                  <a:srgbClr val="FFCE57"/>
                </a:solidFill>
              </a:rPr>
              <a:t>mentre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Prometeo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manifesta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tutta</a:t>
            </a:r>
            <a:r>
              <a:rPr sz="2835" dirty="0">
                <a:solidFill>
                  <a:srgbClr val="FFCE57"/>
                </a:solidFill>
              </a:rPr>
              <a:t> la </a:t>
            </a:r>
            <a:r>
              <a:rPr sz="2835" dirty="0" err="1">
                <a:solidFill>
                  <a:srgbClr val="FFCE57"/>
                </a:solidFill>
              </a:rPr>
              <a:t>sua</a:t>
            </a:r>
            <a:r>
              <a:rPr sz="2835" dirty="0">
                <a:solidFill>
                  <a:srgbClr val="FFCE57"/>
                </a:solidFill>
              </a:rPr>
              <a:t> </a:t>
            </a:r>
            <a:r>
              <a:rPr sz="2835" dirty="0" err="1">
                <a:solidFill>
                  <a:srgbClr val="FFCE57"/>
                </a:solidFill>
              </a:rPr>
              <a:t>afflizione</a:t>
            </a:r>
            <a:r>
              <a:rPr sz="2835" dirty="0">
                <a:solidFill>
                  <a:srgbClr val="FFCE57"/>
                </a:solidFill>
              </a:rPr>
              <a:t>.</a:t>
            </a:r>
          </a:p>
        </p:txBody>
      </p:sp>
      <p:pic>
        <p:nvPicPr>
          <p:cNvPr id="63" name="prometeo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693977" y="1882098"/>
            <a:ext cx="5941585" cy="5989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rometeu-filtered.jpeg"/>
          <p:cNvPicPr/>
          <p:nvPr/>
        </p:nvPicPr>
        <p:blipFill>
          <a:blip r:embed="rId2" cstate="print">
            <a:extLst/>
          </a:blip>
          <a:srcRect l="3613" t="5249" b="21156"/>
          <a:stretch>
            <a:fillRect/>
          </a:stretch>
        </p:blipFill>
        <p:spPr>
          <a:xfrm>
            <a:off x="-15677" y="-196379"/>
            <a:ext cx="13039656" cy="1014635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96837" y="10147300"/>
            <a:ext cx="13039726" cy="0"/>
          </a:xfrm>
          <a:prstGeom prst="line">
            <a:avLst/>
          </a:prstGeom>
          <a:ln w="25400">
            <a:solidFill>
              <a:srgbClr val="AB1802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67" name="Shape 67"/>
          <p:cNvSpPr/>
          <p:nvPr/>
        </p:nvSpPr>
        <p:spPr>
          <a:xfrm>
            <a:off x="3982120" y="2233941"/>
            <a:ext cx="528440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100" b="1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5400" b="1" dirty="0">
                <a:solidFill>
                  <a:srgbClr val="FF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PARODO</a:t>
            </a:r>
          </a:p>
        </p:txBody>
      </p:sp>
      <p:sp>
        <p:nvSpPr>
          <p:cNvPr id="68" name="Shape 68"/>
          <p:cNvSpPr/>
          <p:nvPr/>
        </p:nvSpPr>
        <p:spPr>
          <a:xfrm>
            <a:off x="578237" y="4263456"/>
            <a:ext cx="11848326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•Il Coro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delle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Oceanine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giunge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su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un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carro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alato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presso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Prometeo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e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cerca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di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tranquillizzarlo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,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ed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egli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accenna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ad un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segreto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che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Zeus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vuole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conoscere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ma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che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lui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gli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rivelerà</a:t>
            </a:r>
            <a:r>
              <a:rPr sz="3600" dirty="0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 </a:t>
            </a:r>
            <a:r>
              <a:rPr sz="3600" dirty="0" err="1">
                <a:solidFill>
                  <a:srgbClr val="FDFFFF"/>
                </a:solidFill>
                <a:effectLst>
                  <a:outerShdw blurRad="12700" dist="38100" dir="18900000" rotWithShape="0">
                    <a:srgbClr val="000000"/>
                  </a:outerShdw>
                </a:effectLst>
              </a:rPr>
              <a:t>mai</a:t>
            </a:r>
            <a:endParaRPr sz="3600" dirty="0">
              <a:solidFill>
                <a:srgbClr val="FDFFFF"/>
              </a:solidFill>
              <a:effectLst>
                <a:outerShdw blurRad="12700" dist="38100" dir="18900000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rometeu-filtered.jpeg"/>
          <p:cNvPicPr/>
          <p:nvPr/>
        </p:nvPicPr>
        <p:blipFill>
          <a:blip r:embed="rId3" cstate="print">
            <a:extLst/>
          </a:blip>
          <a:srcRect l="3331" t="3867" b="22538"/>
          <a:stretch>
            <a:fillRect/>
          </a:stretch>
        </p:blipFill>
        <p:spPr>
          <a:xfrm>
            <a:off x="-22628" y="-336079"/>
            <a:ext cx="13077756" cy="1014635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4126136" y="0"/>
            <a:ext cx="4780344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1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100" b="1" dirty="0">
                <a:solidFill>
                  <a:srgbClr val="FFFFFF"/>
                </a:solidFill>
              </a:rPr>
              <a:t>PRIMO EPISODIO</a:t>
            </a:r>
          </a:p>
        </p:txBody>
      </p:sp>
      <p:sp>
        <p:nvSpPr>
          <p:cNvPr id="72" name="Shape 72"/>
          <p:cNvSpPr/>
          <p:nvPr/>
        </p:nvSpPr>
        <p:spPr>
          <a:xfrm>
            <a:off x="813768" y="656355"/>
            <a:ext cx="1094521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DFFFF"/>
                </a:solidFill>
              </a:rPr>
              <a:t>•</a:t>
            </a:r>
            <a:r>
              <a:rPr sz="3600" dirty="0" err="1">
                <a:solidFill>
                  <a:srgbClr val="FDFFFF"/>
                </a:solidFill>
              </a:rPr>
              <a:t>Prometeo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racconta</a:t>
            </a:r>
            <a:r>
              <a:rPr sz="3600" dirty="0">
                <a:solidFill>
                  <a:srgbClr val="FDFFFF"/>
                </a:solidFill>
              </a:rPr>
              <a:t> al Coro </a:t>
            </a:r>
            <a:r>
              <a:rPr sz="3600" dirty="0" err="1">
                <a:solidFill>
                  <a:srgbClr val="FDFFFF"/>
                </a:solidFill>
              </a:rPr>
              <a:t>com’era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scoppiato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l’odio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tra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i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Numi</a:t>
            </a:r>
            <a:r>
              <a:rPr sz="3600" dirty="0">
                <a:solidFill>
                  <a:srgbClr val="FDFFFF"/>
                </a:solidFill>
              </a:rPr>
              <a:t> e come la </a:t>
            </a:r>
            <a:r>
              <a:rPr sz="3600" dirty="0" err="1">
                <a:solidFill>
                  <a:srgbClr val="FDFFFF"/>
                </a:solidFill>
              </a:rPr>
              <a:t>contesa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li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dirty="0" err="1">
                <a:solidFill>
                  <a:srgbClr val="FDFFFF"/>
                </a:solidFill>
              </a:rPr>
              <a:t>aveva</a:t>
            </a:r>
            <a:r>
              <a:rPr sz="3600" dirty="0">
                <a:solidFill>
                  <a:srgbClr val="FDFFFF"/>
                </a:solidFill>
              </a:rPr>
              <a:t> </a:t>
            </a:r>
            <a:r>
              <a:rPr sz="3600" u="sng" dirty="0" err="1">
                <a:solidFill>
                  <a:srgbClr val="FDFFFF"/>
                </a:solidFill>
              </a:rPr>
              <a:t>divisi</a:t>
            </a:r>
            <a:r>
              <a:rPr sz="3600" u="sng" dirty="0">
                <a:solidFill>
                  <a:srgbClr val="FDFFFF"/>
                </a:solidFill>
              </a:rPr>
              <a:t> in due</a:t>
            </a:r>
          </a:p>
        </p:txBody>
      </p:sp>
      <p:sp>
        <p:nvSpPr>
          <p:cNvPr id="73" name="Shape 73"/>
          <p:cNvSpPr/>
          <p:nvPr/>
        </p:nvSpPr>
        <p:spPr>
          <a:xfrm flipH="1">
            <a:off x="5062240" y="1852464"/>
            <a:ext cx="973488" cy="792088"/>
          </a:xfrm>
          <a:prstGeom prst="line">
            <a:avLst/>
          </a:prstGeom>
          <a:ln w="25400">
            <a:solidFill>
              <a:srgbClr val="D997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4" name="Shape 74"/>
          <p:cNvSpPr/>
          <p:nvPr/>
        </p:nvSpPr>
        <p:spPr>
          <a:xfrm>
            <a:off x="7798544" y="1852464"/>
            <a:ext cx="1008112" cy="864096"/>
          </a:xfrm>
          <a:prstGeom prst="line">
            <a:avLst/>
          </a:prstGeom>
          <a:ln w="25400">
            <a:solidFill>
              <a:srgbClr val="D997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463060" y="2737852"/>
            <a:ext cx="2679300" cy="384721"/>
          </a:xfrm>
          <a:prstGeom prst="rect">
            <a:avLst/>
          </a:prstGeom>
          <a:gradFill>
            <a:gsLst>
              <a:gs pos="0">
                <a:srgbClr val="D9971A"/>
              </a:gs>
              <a:gs pos="100000">
                <a:srgbClr val="AA761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just">
              <a:defRPr sz="2500">
                <a:solidFill>
                  <a:srgbClr val="FFCE5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 err="1">
                <a:solidFill>
                  <a:srgbClr val="FFCE57"/>
                </a:solidFill>
              </a:rPr>
              <a:t>sostenitori</a:t>
            </a:r>
            <a:r>
              <a:rPr sz="2500" dirty="0">
                <a:solidFill>
                  <a:srgbClr val="FFCE57"/>
                </a:solidFill>
              </a:rPr>
              <a:t> </a:t>
            </a:r>
            <a:r>
              <a:rPr sz="2500" dirty="0" err="1">
                <a:solidFill>
                  <a:srgbClr val="FFCE57"/>
                </a:solidFill>
              </a:rPr>
              <a:t>di</a:t>
            </a:r>
            <a:r>
              <a:rPr sz="2500" dirty="0">
                <a:solidFill>
                  <a:srgbClr val="FFCE57"/>
                </a:solidFill>
              </a:rPr>
              <a:t> Zeus</a:t>
            </a:r>
          </a:p>
        </p:txBody>
      </p:sp>
      <p:sp>
        <p:nvSpPr>
          <p:cNvPr id="76" name="Shape 76"/>
          <p:cNvSpPr/>
          <p:nvPr/>
        </p:nvSpPr>
        <p:spPr>
          <a:xfrm>
            <a:off x="7311160" y="2737852"/>
            <a:ext cx="2863648" cy="384721"/>
          </a:xfrm>
          <a:prstGeom prst="rect">
            <a:avLst/>
          </a:prstGeom>
          <a:gradFill>
            <a:gsLst>
              <a:gs pos="0">
                <a:srgbClr val="D9971A"/>
              </a:gs>
              <a:gs pos="100000">
                <a:srgbClr val="AA761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just">
              <a:defRPr sz="2500">
                <a:solidFill>
                  <a:srgbClr val="FFCE5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 err="1">
                <a:solidFill>
                  <a:srgbClr val="FFCE57"/>
                </a:solidFill>
              </a:rPr>
              <a:t>sostenitori</a:t>
            </a:r>
            <a:r>
              <a:rPr sz="2500" dirty="0">
                <a:solidFill>
                  <a:srgbClr val="FFCE57"/>
                </a:solidFill>
              </a:rPr>
              <a:t> </a:t>
            </a:r>
            <a:r>
              <a:rPr sz="2500" dirty="0" err="1">
                <a:solidFill>
                  <a:srgbClr val="FFCE57"/>
                </a:solidFill>
              </a:rPr>
              <a:t>di</a:t>
            </a:r>
            <a:r>
              <a:rPr sz="2500" dirty="0">
                <a:solidFill>
                  <a:srgbClr val="FFCE57"/>
                </a:solidFill>
              </a:rPr>
              <a:t> </a:t>
            </a:r>
            <a:r>
              <a:rPr sz="2500" dirty="0" err="1">
                <a:solidFill>
                  <a:srgbClr val="FFCE57"/>
                </a:solidFill>
              </a:rPr>
              <a:t>Crono</a:t>
            </a:r>
            <a:endParaRPr sz="2500" dirty="0">
              <a:solidFill>
                <a:srgbClr val="FFCE57"/>
              </a:solidFill>
            </a:endParaRPr>
          </a:p>
        </p:txBody>
      </p:sp>
      <p:sp>
        <p:nvSpPr>
          <p:cNvPr id="77" name="Shape 77"/>
          <p:cNvSpPr/>
          <p:nvPr/>
        </p:nvSpPr>
        <p:spPr>
          <a:xfrm>
            <a:off x="4680682" y="3250379"/>
            <a:ext cx="1" cy="618309"/>
          </a:xfrm>
          <a:prstGeom prst="line">
            <a:avLst/>
          </a:prstGeom>
          <a:ln w="25400">
            <a:solidFill>
              <a:srgbClr val="D997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 baseline="-25000" dirty="0"/>
          </a:p>
        </p:txBody>
      </p:sp>
      <p:sp>
        <p:nvSpPr>
          <p:cNvPr id="78" name="Shape 78"/>
          <p:cNvSpPr/>
          <p:nvPr/>
        </p:nvSpPr>
        <p:spPr>
          <a:xfrm>
            <a:off x="3648621" y="3890754"/>
            <a:ext cx="2061691" cy="553998"/>
          </a:xfrm>
          <a:prstGeom prst="rect">
            <a:avLst/>
          </a:prstGeom>
          <a:solidFill>
            <a:srgbClr val="A6170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just">
              <a:defRPr>
                <a:solidFill>
                  <a:srgbClr val="FD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DFFFF"/>
                </a:solidFill>
              </a:rPr>
              <a:t>Prometeo</a:t>
            </a:r>
            <a:endParaRPr sz="3600" dirty="0">
              <a:solidFill>
                <a:srgbClr val="FDFFFF"/>
              </a:solidFill>
            </a:endParaRPr>
          </a:p>
        </p:txBody>
      </p:sp>
      <p:sp>
        <p:nvSpPr>
          <p:cNvPr id="79" name="Shape 79"/>
          <p:cNvSpPr/>
          <p:nvPr/>
        </p:nvSpPr>
        <p:spPr>
          <a:xfrm>
            <a:off x="5782320" y="4156720"/>
            <a:ext cx="792088" cy="0"/>
          </a:xfrm>
          <a:prstGeom prst="line">
            <a:avLst/>
          </a:prstGeom>
          <a:ln w="25400" cap="rnd">
            <a:solidFill>
              <a:srgbClr val="FFCB00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0" name="Shape 80"/>
          <p:cNvSpPr/>
          <p:nvPr/>
        </p:nvSpPr>
        <p:spPr>
          <a:xfrm>
            <a:off x="6646416" y="3796680"/>
            <a:ext cx="3599053" cy="677108"/>
          </a:xfrm>
          <a:prstGeom prst="rect">
            <a:avLst/>
          </a:prstGeom>
          <a:solidFill>
            <a:srgbClr val="D7620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FFFFFF"/>
                </a:solidFill>
              </a:rPr>
              <a:t>Zeus non </a:t>
            </a:r>
            <a:r>
              <a:rPr sz="2200" dirty="0" err="1">
                <a:solidFill>
                  <a:srgbClr val="FFFFFF"/>
                </a:solidFill>
              </a:rPr>
              <a:t>gli</a:t>
            </a:r>
            <a:r>
              <a:rPr sz="2200" dirty="0">
                <a:solidFill>
                  <a:srgbClr val="FFFFFF"/>
                </a:solidFill>
              </a:rPr>
              <a:t> </a:t>
            </a:r>
            <a:r>
              <a:rPr sz="2200" dirty="0" err="1">
                <a:solidFill>
                  <a:srgbClr val="FFFFFF"/>
                </a:solidFill>
              </a:rPr>
              <a:t>aveva</a:t>
            </a:r>
            <a:r>
              <a:rPr sz="2200" dirty="0">
                <a:solidFill>
                  <a:srgbClr val="FFFFFF"/>
                </a:solidFill>
              </a:rPr>
              <a:t> </a:t>
            </a:r>
            <a:r>
              <a:rPr sz="2200" dirty="0" err="1">
                <a:solidFill>
                  <a:srgbClr val="FFFFFF"/>
                </a:solidFill>
              </a:rPr>
              <a:t>mostrato</a:t>
            </a:r>
            <a:r>
              <a:rPr sz="2200" dirty="0">
                <a:solidFill>
                  <a:srgbClr val="FFFFFF"/>
                </a:solidFill>
              </a:rPr>
              <a:t> 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200" dirty="0" err="1">
                <a:solidFill>
                  <a:srgbClr val="FFFFFF"/>
                </a:solidFill>
              </a:rPr>
              <a:t>gratitudine</a:t>
            </a:r>
            <a:endParaRPr sz="2200" dirty="0">
              <a:solidFill>
                <a:srgbClr val="FFFFFF"/>
              </a:solidFill>
            </a:endParaRPr>
          </a:p>
        </p:txBody>
      </p:sp>
      <p:sp>
        <p:nvSpPr>
          <p:cNvPr id="81" name="Shape 81"/>
          <p:cNvSpPr/>
          <p:nvPr/>
        </p:nvSpPr>
        <p:spPr>
          <a:xfrm>
            <a:off x="4680682" y="4481622"/>
            <a:ext cx="1" cy="618310"/>
          </a:xfrm>
          <a:prstGeom prst="line">
            <a:avLst/>
          </a:prstGeom>
          <a:ln w="25400">
            <a:solidFill>
              <a:srgbClr val="D997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2" name="Shape 82"/>
          <p:cNvSpPr/>
          <p:nvPr/>
        </p:nvSpPr>
        <p:spPr>
          <a:xfrm>
            <a:off x="2613968" y="5236840"/>
            <a:ext cx="4104456" cy="677108"/>
          </a:xfrm>
          <a:prstGeom prst="rect">
            <a:avLst/>
          </a:prstGeom>
          <a:gradFill>
            <a:gsLst>
              <a:gs pos="0">
                <a:srgbClr val="D9971A"/>
              </a:gs>
              <a:gs pos="100000">
                <a:srgbClr val="AA7612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FDFFFF"/>
                </a:solidFill>
              </a:rPr>
              <a:t>Ha </a:t>
            </a:r>
            <a:r>
              <a:rPr sz="2200" dirty="0" err="1">
                <a:solidFill>
                  <a:srgbClr val="FDFFFF"/>
                </a:solidFill>
              </a:rPr>
              <a:t>salvato</a:t>
            </a:r>
            <a:r>
              <a:rPr sz="2200" dirty="0">
                <a:solidFill>
                  <a:srgbClr val="FDFFFF"/>
                </a:solidFill>
              </a:rPr>
              <a:t> </a:t>
            </a:r>
            <a:r>
              <a:rPr sz="2200" dirty="0" err="1">
                <a:solidFill>
                  <a:srgbClr val="FDFFFF"/>
                </a:solidFill>
              </a:rPr>
              <a:t>gli</a:t>
            </a:r>
            <a:r>
              <a:rPr sz="2200" dirty="0">
                <a:solidFill>
                  <a:srgbClr val="FDFFFF"/>
                </a:solidFill>
              </a:rPr>
              <a:t> </a:t>
            </a:r>
            <a:r>
              <a:rPr sz="2200" dirty="0" err="1">
                <a:solidFill>
                  <a:srgbClr val="FDFFFF"/>
                </a:solidFill>
              </a:rPr>
              <a:t>uomini</a:t>
            </a:r>
            <a:r>
              <a:rPr sz="2200" dirty="0">
                <a:solidFill>
                  <a:srgbClr val="FDFFFF"/>
                </a:solidFill>
              </a:rPr>
              <a:t> </a:t>
            </a:r>
            <a:r>
              <a:rPr sz="2200" dirty="0" err="1">
                <a:solidFill>
                  <a:srgbClr val="FDFFFF"/>
                </a:solidFill>
              </a:rPr>
              <a:t>donando</a:t>
            </a:r>
            <a:r>
              <a:rPr sz="2200" dirty="0">
                <a:solidFill>
                  <a:srgbClr val="FDFFFF"/>
                </a:solidFill>
              </a:rPr>
              <a:t> </a:t>
            </a:r>
            <a:r>
              <a:rPr sz="2200" b="1" dirty="0" err="1">
                <a:solidFill>
                  <a:srgbClr val="C82506"/>
                </a:solidFill>
              </a:rPr>
              <a:t>il</a:t>
            </a:r>
            <a:r>
              <a:rPr sz="2200" b="1" dirty="0">
                <a:solidFill>
                  <a:srgbClr val="C82506"/>
                </a:solidFill>
              </a:rPr>
              <a:t> </a:t>
            </a:r>
            <a:r>
              <a:rPr sz="2200" b="1" dirty="0" err="1">
                <a:solidFill>
                  <a:srgbClr val="C82506"/>
                </a:solidFill>
              </a:rPr>
              <a:t>fuoco</a:t>
            </a:r>
            <a:r>
              <a:rPr sz="2200" dirty="0">
                <a:solidFill>
                  <a:srgbClr val="FDFFFF"/>
                </a:solidFill>
              </a:rPr>
              <a:t> e le </a:t>
            </a:r>
            <a:r>
              <a:rPr sz="2200" dirty="0" err="1">
                <a:solidFill>
                  <a:srgbClr val="FDFFFF"/>
                </a:solidFill>
              </a:rPr>
              <a:t>arti</a:t>
            </a:r>
            <a:r>
              <a:rPr sz="2200" dirty="0">
                <a:solidFill>
                  <a:srgbClr val="FDFFFF"/>
                </a:solidFill>
              </a:rPr>
              <a:t> derivate </a:t>
            </a:r>
            <a:r>
              <a:rPr sz="2200" dirty="0" err="1">
                <a:solidFill>
                  <a:srgbClr val="FDFFFF"/>
                </a:solidFill>
              </a:rPr>
              <a:t>da</a:t>
            </a:r>
            <a:r>
              <a:rPr sz="2200" dirty="0">
                <a:solidFill>
                  <a:srgbClr val="FDFFFF"/>
                </a:solidFill>
              </a:rPr>
              <a:t> </a:t>
            </a:r>
            <a:r>
              <a:rPr sz="2200" dirty="0" err="1">
                <a:solidFill>
                  <a:srgbClr val="FDFFFF"/>
                </a:solidFill>
              </a:rPr>
              <a:t>esso</a:t>
            </a:r>
            <a:endParaRPr sz="2200" dirty="0">
              <a:solidFill>
                <a:srgbClr val="FDFFFF"/>
              </a:solidFill>
            </a:endParaRPr>
          </a:p>
        </p:txBody>
      </p:sp>
      <p:sp>
        <p:nvSpPr>
          <p:cNvPr id="83" name="Shape 83"/>
          <p:cNvSpPr/>
          <p:nvPr/>
        </p:nvSpPr>
        <p:spPr>
          <a:xfrm>
            <a:off x="8194459" y="4519722"/>
            <a:ext cx="1" cy="618310"/>
          </a:xfrm>
          <a:prstGeom prst="line">
            <a:avLst/>
          </a:prstGeom>
          <a:ln w="25400">
            <a:solidFill>
              <a:srgbClr val="D997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84" name="Shape 84"/>
          <p:cNvSpPr/>
          <p:nvPr/>
        </p:nvSpPr>
        <p:spPr>
          <a:xfrm>
            <a:off x="6863200" y="5245377"/>
            <a:ext cx="338361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200" b="1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ordina</a:t>
            </a:r>
            <a:r>
              <a:rPr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r>
              <a:rPr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incatenarlo</a:t>
            </a:r>
            <a:r>
              <a:rPr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2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rupe</a:t>
            </a:r>
            <a:endParaRPr lang="it-IT" sz="2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95736" y="6768726"/>
            <a:ext cx="540060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>
                <a:solidFill>
                  <a:srgbClr val="FD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DFFFF"/>
                </a:solidFill>
              </a:rPr>
              <a:t>•Il Coro </a:t>
            </a:r>
            <a:r>
              <a:rPr sz="3600" dirty="0" err="1">
                <a:solidFill>
                  <a:srgbClr val="FDFFFF"/>
                </a:solidFill>
              </a:rPr>
              <a:t>sparisce</a:t>
            </a:r>
            <a:r>
              <a:rPr sz="3600" dirty="0">
                <a:solidFill>
                  <a:srgbClr val="FDFFFF"/>
                </a:solidFill>
              </a:rPr>
              <a:t> e </a:t>
            </a:r>
            <a:r>
              <a:rPr sz="3600" dirty="0" err="1">
                <a:solidFill>
                  <a:srgbClr val="FDFFFF"/>
                </a:solidFill>
              </a:rPr>
              <a:t>appare</a:t>
            </a:r>
            <a:endParaRPr sz="3600" dirty="0">
              <a:solidFill>
                <a:srgbClr val="FDFFFF"/>
              </a:solidFill>
            </a:endParaRPr>
          </a:p>
        </p:txBody>
      </p:sp>
      <p:sp>
        <p:nvSpPr>
          <p:cNvPr id="86" name="Shape 86"/>
          <p:cNvSpPr/>
          <p:nvPr/>
        </p:nvSpPr>
        <p:spPr>
          <a:xfrm>
            <a:off x="5641118" y="6839600"/>
            <a:ext cx="1653370" cy="553998"/>
          </a:xfrm>
          <a:prstGeom prst="rect">
            <a:avLst/>
          </a:prstGeom>
          <a:solidFill>
            <a:srgbClr val="9A967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just">
              <a:defRPr>
                <a:solidFill>
                  <a:srgbClr val="FD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 err="1">
                <a:solidFill>
                  <a:srgbClr val="FDFFFF"/>
                </a:solidFill>
              </a:rPr>
              <a:t>Oceano</a:t>
            </a:r>
            <a:endParaRPr sz="3600" dirty="0">
              <a:solidFill>
                <a:srgbClr val="FDFFFF"/>
              </a:solidFill>
            </a:endParaRPr>
          </a:p>
        </p:txBody>
      </p:sp>
      <p:sp>
        <p:nvSpPr>
          <p:cNvPr id="87" name="Shape 87"/>
          <p:cNvSpPr/>
          <p:nvPr/>
        </p:nvSpPr>
        <p:spPr>
          <a:xfrm>
            <a:off x="7343561" y="7189316"/>
            <a:ext cx="801046" cy="1"/>
          </a:xfrm>
          <a:prstGeom prst="line">
            <a:avLst/>
          </a:prstGeom>
          <a:ln w="25400" cap="rnd">
            <a:solidFill>
              <a:srgbClr val="FFCB00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8" name="Shape 88"/>
          <p:cNvSpPr/>
          <p:nvPr/>
        </p:nvSpPr>
        <p:spPr>
          <a:xfrm>
            <a:off x="8230592" y="6791207"/>
            <a:ext cx="410445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200" dirty="0" err="1">
                <a:solidFill>
                  <a:srgbClr val="FFFFFF"/>
                </a:solidFill>
              </a:rPr>
              <a:t>esorta</a:t>
            </a:r>
            <a:r>
              <a:rPr sz="2200" dirty="0">
                <a:solidFill>
                  <a:srgbClr val="FFFFFF"/>
                </a:solidFill>
              </a:rPr>
              <a:t> </a:t>
            </a:r>
            <a:r>
              <a:rPr sz="2200" dirty="0" err="1">
                <a:solidFill>
                  <a:srgbClr val="FFFFFF"/>
                </a:solidFill>
              </a:rPr>
              <a:t>Prometeo</a:t>
            </a:r>
            <a:r>
              <a:rPr sz="2200" dirty="0">
                <a:solidFill>
                  <a:srgbClr val="FFFFFF"/>
                </a:solidFill>
              </a:rPr>
              <a:t> a </a:t>
            </a:r>
            <a:r>
              <a:rPr sz="2200" dirty="0" err="1">
                <a:solidFill>
                  <a:srgbClr val="FFFFFF"/>
                </a:solidFill>
              </a:rPr>
              <a:t>placare</a:t>
            </a:r>
            <a:r>
              <a:rPr sz="2200" dirty="0">
                <a:solidFill>
                  <a:srgbClr val="FFFFFF"/>
                </a:solidFill>
              </a:rPr>
              <a:t> la </a:t>
            </a:r>
            <a:r>
              <a:rPr sz="2200" dirty="0" err="1">
                <a:solidFill>
                  <a:srgbClr val="FFFFFF"/>
                </a:solidFill>
              </a:rPr>
              <a:t>sua</a:t>
            </a:r>
            <a:r>
              <a:rPr sz="2200" dirty="0">
                <a:solidFill>
                  <a:srgbClr val="FFFFFF"/>
                </a:solidFill>
              </a:rPr>
              <a:t> </a:t>
            </a:r>
            <a:r>
              <a:rPr sz="2200" dirty="0" err="1">
                <a:solidFill>
                  <a:srgbClr val="FFFFFF"/>
                </a:solidFill>
              </a:rPr>
              <a:t>ira</a:t>
            </a:r>
            <a:r>
              <a:rPr sz="2200" dirty="0">
                <a:solidFill>
                  <a:srgbClr val="FFFFFF"/>
                </a:solidFill>
              </a:rPr>
              <a:t> </a:t>
            </a:r>
            <a:r>
              <a:rPr sz="2200" dirty="0" smtClean="0">
                <a:solidFill>
                  <a:srgbClr val="FFFFFF"/>
                </a:solidFill>
              </a:rPr>
              <a:t>per </a:t>
            </a:r>
            <a:r>
              <a:rPr sz="2200" dirty="0" err="1">
                <a:solidFill>
                  <a:srgbClr val="FFFFFF"/>
                </a:solidFill>
              </a:rPr>
              <a:t>alleviare</a:t>
            </a:r>
            <a:r>
              <a:rPr sz="2200" dirty="0">
                <a:solidFill>
                  <a:srgbClr val="FFFFFF"/>
                </a:solidFill>
              </a:rPr>
              <a:t> le sue </a:t>
            </a:r>
            <a:r>
              <a:rPr sz="2200" dirty="0" err="1">
                <a:solidFill>
                  <a:srgbClr val="FFFFFF"/>
                </a:solidFill>
              </a:rPr>
              <a:t>pene</a:t>
            </a:r>
            <a:endParaRPr sz="2200" dirty="0">
              <a:solidFill>
                <a:srgbClr val="FFFFFF"/>
              </a:solidFill>
            </a:endParaRPr>
          </a:p>
        </p:txBody>
      </p:sp>
      <p:sp>
        <p:nvSpPr>
          <p:cNvPr id="89" name="Shape 89"/>
          <p:cNvSpPr/>
          <p:nvPr/>
        </p:nvSpPr>
        <p:spPr>
          <a:xfrm>
            <a:off x="597744" y="7954754"/>
            <a:ext cx="11936040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 sz="2300">
                <a:solidFill>
                  <a:srgbClr val="FD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dirty="0" err="1">
                <a:solidFill>
                  <a:srgbClr val="FDFFFF"/>
                </a:solidFill>
              </a:rPr>
              <a:t>Prometeo</a:t>
            </a:r>
            <a:r>
              <a:rPr sz="2300" dirty="0">
                <a:solidFill>
                  <a:srgbClr val="FDFFFF"/>
                </a:solidFill>
              </a:rPr>
              <a:t> non </a:t>
            </a:r>
            <a:r>
              <a:rPr sz="2300" dirty="0" err="1">
                <a:solidFill>
                  <a:srgbClr val="FDFFFF"/>
                </a:solidFill>
              </a:rPr>
              <a:t>ascolta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Oceano</a:t>
            </a:r>
            <a:r>
              <a:rPr sz="2300" dirty="0">
                <a:solidFill>
                  <a:srgbClr val="FDFFFF"/>
                </a:solidFill>
              </a:rPr>
              <a:t> e, prima </a:t>
            </a:r>
            <a:r>
              <a:rPr sz="2300" dirty="0" err="1">
                <a:solidFill>
                  <a:srgbClr val="FDFFFF"/>
                </a:solidFill>
              </a:rPr>
              <a:t>che</a:t>
            </a:r>
            <a:r>
              <a:rPr sz="2300" dirty="0">
                <a:solidFill>
                  <a:srgbClr val="FDFFFF"/>
                </a:solidFill>
              </a:rPr>
              <a:t> se ne </a:t>
            </a:r>
            <a:r>
              <a:rPr sz="2300" dirty="0" err="1">
                <a:solidFill>
                  <a:srgbClr val="FDFFFF"/>
                </a:solidFill>
              </a:rPr>
              <a:t>vada</a:t>
            </a:r>
            <a:r>
              <a:rPr sz="2300" dirty="0">
                <a:solidFill>
                  <a:srgbClr val="FDFFFF"/>
                </a:solidFill>
              </a:rPr>
              <a:t>, </a:t>
            </a:r>
            <a:r>
              <a:rPr sz="2300" dirty="0" err="1">
                <a:solidFill>
                  <a:srgbClr val="FDFFFF"/>
                </a:solidFill>
              </a:rPr>
              <a:t>gli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ricorda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l’amara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sorte</a:t>
            </a:r>
            <a:r>
              <a:rPr sz="2300" dirty="0">
                <a:solidFill>
                  <a:srgbClr val="FDFFFF"/>
                </a:solidFill>
              </a:rPr>
              <a:t> del </a:t>
            </a:r>
            <a:r>
              <a:rPr sz="2300" dirty="0" err="1">
                <a:solidFill>
                  <a:srgbClr val="FDFFFF"/>
                </a:solidFill>
              </a:rPr>
              <a:t>fratello</a:t>
            </a:r>
            <a:r>
              <a:rPr sz="2300" dirty="0">
                <a:solidFill>
                  <a:srgbClr val="FDFFFF"/>
                </a:solidFill>
              </a:rPr>
              <a:t> </a:t>
            </a:r>
            <a:r>
              <a:rPr sz="2300" dirty="0" err="1">
                <a:solidFill>
                  <a:srgbClr val="FDFFFF"/>
                </a:solidFill>
              </a:rPr>
              <a:t>Atlante</a:t>
            </a:r>
            <a:r>
              <a:rPr sz="2300" dirty="0">
                <a:solidFill>
                  <a:srgbClr val="FDFFFF"/>
                </a:solidFill>
              </a:rPr>
              <a:t>.</a:t>
            </a:r>
          </a:p>
        </p:txBody>
      </p:sp>
      <p:sp>
        <p:nvSpPr>
          <p:cNvPr id="92" name="Shape 92"/>
          <p:cNvSpPr/>
          <p:nvPr/>
        </p:nvSpPr>
        <p:spPr>
          <a:xfrm>
            <a:off x="340848" y="8805468"/>
            <a:ext cx="12325799" cy="9017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600" b="1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STASIMO: 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le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Oceanine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danzano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e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cantano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intorno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all’altare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di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Dioniso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,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gemendo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e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piangendo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“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pel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suo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destino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acerbo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” e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alla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fine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si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volgono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 verso </a:t>
            </a:r>
            <a:r>
              <a:rPr sz="2600" dirty="0" err="1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Prometeo</a:t>
            </a:r>
            <a:r>
              <a:rPr sz="2600" dirty="0">
                <a:solidFill>
                  <a:srgbClr val="FDFFFF"/>
                </a:solidFill>
                <a:effectLst>
                  <a:outerShdw blurRad="12700" dist="25400" dir="18900000" rotWithShape="0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2" grpId="0" animBg="1"/>
    </p:bldLst>
  </p:timing>
</p:sld>
</file>

<file path=ppt/theme/theme1.xml><?xml version="1.0" encoding="utf-8"?>
<a:theme xmlns:a="http://schemas.openxmlformats.org/drawingml/2006/main" name="Showroom">
  <a:themeElements>
    <a:clrScheme name="Univers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1476</Words>
  <Application>Microsoft Office PowerPoint</Application>
  <PresentationFormat>Personalizzato</PresentationFormat>
  <Paragraphs>150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Showroom</vt:lpstr>
      <vt:lpstr>Presentazione standard di PowerPoint</vt:lpstr>
      <vt:lpstr>La tragedia</vt:lpstr>
      <vt:lpstr>LA TRILOGIA</vt:lpstr>
      <vt:lpstr>PROMETEO PORTATORE DI FUOCO</vt:lpstr>
      <vt:lpstr>PROMETEO INCATENATO</vt:lpstr>
      <vt:lpstr>Presentazione standard di PowerPoint</vt:lpstr>
      <vt:lpstr>PROLOGO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Prodigi scenici</vt:lpstr>
      <vt:lpstr>Presentazione standard di PowerPoint</vt:lpstr>
      <vt:lpstr>PROMETEO OLTRE LA TRAGEDIA</vt:lpstr>
      <vt:lpstr>Il mito di Prometeo  nella cultura moderna</vt:lpstr>
      <vt:lpstr>GOETHE</vt:lpstr>
      <vt:lpstr>Le creature di Prometeo</vt:lpstr>
      <vt:lpstr>Elizabeth barrett browning</vt:lpstr>
      <vt:lpstr>Frankenstein, il moderno prometeo</vt:lpstr>
      <vt:lpstr>RAPPRESENTAZIONI TEATRALI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Principale</dc:creator>
  <cp:lastModifiedBy>Utente</cp:lastModifiedBy>
  <cp:revision>19</cp:revision>
  <dcterms:modified xsi:type="dcterms:W3CDTF">2014-11-23T14:41:56Z</dcterms:modified>
</cp:coreProperties>
</file>