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57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81" r:id="rId13"/>
    <p:sldId id="282" r:id="rId14"/>
    <p:sldId id="277" r:id="rId15"/>
    <p:sldId id="268" r:id="rId16"/>
    <p:sldId id="280" r:id="rId17"/>
    <p:sldId id="279" r:id="rId18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7112" autoAdjust="0"/>
    <p:restoredTop sz="97524" autoAdjust="0"/>
  </p:normalViewPr>
  <p:slideViewPr>
    <p:cSldViewPr>
      <p:cViewPr varScale="1">
        <p:scale>
          <a:sx n="81" d="100"/>
          <a:sy n="81" d="100"/>
        </p:scale>
        <p:origin x="91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F2AE1E-797C-40C9-B8F6-80E045BCAD66}" type="datetimeFigureOut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9879FB-9FEB-480C-A62D-C90883085C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088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7543746-1ED3-4B02-B5AF-D97310E99D8B}" type="datetimeFigureOut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C2674B-D0D9-441B-BC5F-0F19376F92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2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Connettore 1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22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7F51F-8E7A-4A8D-86E1-205E70902A09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23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4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75A49-A475-4CD8-BAD1-9B4B365BAA0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6714E-08C6-4914-8094-66A769FB81BB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54722-B6ED-4CC5-A019-A7932D5081D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C2553-8781-46F0-BCD8-EAD5C52BF078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C555-6E53-46F2-BCE6-9C3144C8EF9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35286E-E5E2-40D3-AE2B-461C092196FD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5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9FA4E0B-3420-470F-A906-A554A14A23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tango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ttango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Connettore 1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Connettore 1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nettore 1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54C4-4F16-4A03-A7EF-36BB21F23A13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21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9164E-EE95-4E26-AF58-5E6737EFB62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49A39-A17D-4DB3-86F7-975B1D35ED8B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9C0FC-1739-4E33-ABED-0AFEFE9D16D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A599F-42D0-4F03-8455-26DB4A589BCB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8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CB994-12E6-4622-B883-D8405C8C2A3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BF95711-B781-49BB-BB85-E33250F9650A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4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DDF548C-D820-4554-8B83-DFF6C090036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5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C1F0F-877E-4EC2-8C47-DD69A08D8D49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ACFC3-9DE8-4578-9A7E-9ACCB1C8607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Connettore 1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2" name="Segnaposto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D5AEE1-0244-40A9-83AF-182018E7F647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13" name="Segnaposto numero diapositiva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0C5A33-B56C-45BD-AC43-2AE44B7688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Connettore 1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it-IT" noProof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2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331E4F6-F082-43B9-8A19-9AA7AF83236F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13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1C5A89D-7A8A-4189-8DF0-220023DD5BD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4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028" name="Segnaposto tes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90EA4-F7EE-4C1C-85C1-E8463390E32F}" type="datetime1">
              <a:rPr lang="it-IT"/>
              <a:pPr>
                <a:defRPr/>
              </a:pPr>
              <a:t>01/06/2020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CD7B7C-3AEC-459A-848F-51F4A40FE9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5" r:id="rId4"/>
    <p:sldLayoutId id="2147483754" r:id="rId5"/>
    <p:sldLayoutId id="2147483759" r:id="rId6"/>
    <p:sldLayoutId id="2147483753" r:id="rId7"/>
    <p:sldLayoutId id="2147483760" r:id="rId8"/>
    <p:sldLayoutId id="2147483761" r:id="rId9"/>
    <p:sldLayoutId id="2147483752" r:id="rId10"/>
    <p:sldLayoutId id="21474837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71604" y="1571612"/>
            <a:ext cx="7286676" cy="192882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i="1" dirty="0"/>
              <a:t>L I C E O   C L A S </a:t>
            </a:r>
            <a:r>
              <a:rPr lang="it-IT" sz="2400" i="1" dirty="0" err="1"/>
              <a:t>S</a:t>
            </a:r>
            <a:r>
              <a:rPr lang="it-IT" sz="2400" i="1" dirty="0"/>
              <a:t> I C O   S T A T A L E   “T.  L.  C A R O”</a:t>
            </a:r>
            <a:br>
              <a:rPr lang="it-IT" sz="2700" dirty="0"/>
            </a:br>
            <a:r>
              <a:rPr lang="it-IT" sz="1800" dirty="0"/>
              <a:t>con sezione annessa di Liceo Scientifico – Scienze Applicate e Linguistico</a:t>
            </a:r>
            <a:br>
              <a:rPr lang="it-IT" sz="1800" dirty="0"/>
            </a:br>
            <a:r>
              <a:rPr lang="it-IT" sz="1600" dirty="0"/>
              <a:t>Via Roma, 28 - Sarno (SA) – C.F.  80021720653 - codice meccanografico: SAPC10000P</a:t>
            </a:r>
            <a:br>
              <a:rPr lang="it-IT" sz="1600" dirty="0"/>
            </a:br>
            <a:br>
              <a:rPr lang="it-IT" sz="1600" dirty="0"/>
            </a:br>
            <a:br>
              <a:rPr lang="it-IT" sz="1600" dirty="0"/>
            </a:br>
            <a:r>
              <a:rPr lang="it-IT" sz="3200" dirty="0"/>
              <a:t>O.M.  DEL 16 – 05 – 2020</a:t>
            </a:r>
            <a:br>
              <a:rPr lang="it-IT" sz="3200" dirty="0"/>
            </a:br>
            <a:r>
              <a:rPr lang="it-IT" sz="3200" dirty="0"/>
              <a:t>ESAMI </a:t>
            </a:r>
            <a:r>
              <a:rPr lang="it-IT" sz="3200" dirty="0" err="1"/>
              <a:t>DI</a:t>
            </a:r>
            <a:r>
              <a:rPr lang="it-IT" sz="3200" dirty="0"/>
              <a:t> STATO 2019/2020</a:t>
            </a:r>
            <a:endParaRPr lang="it-IT" sz="3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17</a:t>
            </a:r>
            <a:br>
              <a:rPr lang="it-IT" dirty="0"/>
            </a:br>
            <a:r>
              <a:rPr lang="it-IT" dirty="0"/>
              <a:t>Svolgimento del colloquio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Il colloquio si svolge secondo le seguenti fasi: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Discussione di un elaborato concernente la II prova scritta (Classico: Latino-greco; Scientifico e Scienze Applicate: Matematica-fisica;   Linguistico: Inglese e 3^ lingua; A e C Francese, B Tedesco e D Cinese). I docenti delle discipline coinvolte assegneranno a ciascun candidato, entro il 1° di giugno, l’argomento prescelto (il docente è libero: può assegnare lo stesso argomento a tutti, o un argomento a gruppi di studenti oppure un argomento a ciascun allievo). L’elaborato deve pervenire per posta elettronica in PDF  entro sabato 13 giugno 2020.</a:t>
            </a:r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Art. 17</a:t>
            </a:r>
            <a:br>
              <a:rPr lang="it-IT" dirty="0"/>
            </a:br>
            <a:r>
              <a:rPr lang="it-IT" dirty="0"/>
              <a:t>Svolgimento del colloquio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7786742" cy="5357850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it-IT" dirty="0"/>
              <a:t>Discussione di un testo riguardante il programma di Italiano e riportato nel documento del Consiglio.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Analisi del materiale scelto dalla Commissione, per favorire una trattazione interdisciplinare del colloquio </a:t>
            </a:r>
            <a:r>
              <a:rPr lang="it-IT" sz="2000" dirty="0"/>
              <a:t>(in questa fase il candidato è libero di argomentare, mentre la Commissione può integrare, chiarire e rilanciare il colloquio).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Esposizione dell’esperienza di PCTO.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Esposizione delle competenze di “</a:t>
            </a:r>
            <a:r>
              <a:rPr lang="it-IT" sz="2000" dirty="0"/>
              <a:t>Cittadinanza e Costituzione”.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Attività CLIL  svolta, qualora il docente della disciplina coinvolta faccia parte della Commissione.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Il colloquio non deve superare i 60 minuti.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La Commissione dispone di 40 punti, secondo i criteri di valutazione stabiliti dall’allegato B.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Allegato d</a:t>
            </a:r>
            <a:br>
              <a:rPr lang="it-IT" dirty="0"/>
            </a:br>
            <a:r>
              <a:rPr lang="it-IT" dirty="0"/>
              <a:t>scheda </a:t>
            </a:r>
            <a:r>
              <a:rPr lang="it-IT"/>
              <a:t>valutazione colloquio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it-IT" sz="1800" dirty="0"/>
              <a:t>GRIGLIA </a:t>
            </a:r>
            <a:r>
              <a:rPr lang="it-IT" sz="1800" dirty="0" err="1"/>
              <a:t>DI</a:t>
            </a:r>
            <a:r>
              <a:rPr lang="it-IT" sz="1800" dirty="0"/>
              <a:t> VALUTAZIONE  COLLOQUIO</a:t>
            </a:r>
          </a:p>
          <a:p>
            <a:endParaRPr lang="it-IT" sz="1600" b="1" dirty="0"/>
          </a:p>
          <a:p>
            <a:pPr marL="0" indent="0" algn="ctr">
              <a:buNone/>
            </a:pPr>
            <a:r>
              <a:rPr lang="it-IT" sz="1800" dirty="0"/>
              <a:t>La Commissione</a:t>
            </a:r>
            <a:endParaRPr lang="it-IT" sz="1800" b="1" dirty="0"/>
          </a:p>
          <a:p>
            <a:pPr algn="just"/>
            <a:r>
              <a:rPr lang="it-IT" sz="1800" dirty="0"/>
              <a:t>visto l’art. 17 del </a:t>
            </a:r>
            <a:r>
              <a:rPr lang="it-IT" sz="1800" dirty="0" err="1"/>
              <a:t>d.lgs</a:t>
            </a:r>
            <a:r>
              <a:rPr lang="it-IT" sz="1800" dirty="0"/>
              <a:t> 62/ 2017, che testualmente recita: “Il colloquio ha la finalità di accertare il conseguimento del profilo culturale dello studente;</a:t>
            </a:r>
            <a:endParaRPr lang="it-IT" sz="1800" b="1" dirty="0"/>
          </a:p>
          <a:p>
            <a:pPr algn="just"/>
            <a:r>
              <a:rPr lang="it-IT" sz="1800" dirty="0"/>
              <a:t>visti gli artt. 16 e 17 dell’O.M. del 16 maggio 2020 concernente gli esami nel secondo ciclo, che disciplinano le modalità operative</a:t>
            </a:r>
          </a:p>
          <a:p>
            <a:endParaRPr lang="it-IT" sz="1600" dirty="0"/>
          </a:p>
          <a:p>
            <a:pPr marL="0" indent="0" algn="ctr">
              <a:buNone/>
            </a:pPr>
            <a:r>
              <a:rPr lang="it-IT" sz="1600" b="1" dirty="0"/>
              <a:t>DELIBERA</a:t>
            </a:r>
            <a:endParaRPr lang="it-IT" sz="1600" dirty="0"/>
          </a:p>
          <a:p>
            <a:endParaRPr lang="it-IT" sz="1600" dirty="0"/>
          </a:p>
          <a:p>
            <a:pPr algn="just"/>
            <a:r>
              <a:rPr lang="it-IT" sz="1800" dirty="0"/>
              <a:t>di adottare i criteri di valutazione contenuti nell’allegato B dell’O.M. degli esami di Stato e riportata nella seguente griglia nella quale vengono trascritti fedelmente: gli indicatori ed i descrittori con i relativi livelli e punteggi.</a:t>
            </a:r>
          </a:p>
          <a:p>
            <a:endParaRPr lang="it-IT" sz="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TABELLA  COLLOQUIO</a:t>
            </a:r>
            <a:br>
              <a:rPr lang="it-IT"/>
            </a:br>
            <a:r>
              <a:rPr lang="it-IT"/>
              <a:t>ALLEGATO B</a:t>
            </a:r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7878495"/>
              </p:ext>
            </p:extLst>
          </p:nvPr>
        </p:nvGraphicFramePr>
        <p:xfrm>
          <a:off x="457200" y="1600200"/>
          <a:ext cx="7467600" cy="3733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7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7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28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43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71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00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57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57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671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INDICATORI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sz="1200" dirty="0"/>
                        <a:t>Liv.  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it-IT" sz="1200" dirty="0"/>
                        <a:t>Livello  II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t-IT" sz="1200" dirty="0"/>
                        <a:t>Liv.</a:t>
                      </a:r>
                      <a:r>
                        <a:rPr lang="it-IT" sz="1200" baseline="0" dirty="0"/>
                        <a:t> III</a:t>
                      </a:r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it-IT" sz="1200" dirty="0"/>
                        <a:t>Liv. IV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200" dirty="0"/>
                        <a:t>Liv. 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Acquisizione dei contenuti e dei metodi delle diverse discipline del curricolo, con particolare riferimento a quelle d’indirizzo.</a:t>
                      </a:r>
                      <a:endParaRPr lang="it-IT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Capacità di utilizzare le conoscenze acquisite e di collegarle tra loro</a:t>
                      </a:r>
                      <a:endParaRPr lang="it-IT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Capacità di argomentare in maniera critica e personale, rielaborando i contenuti acquisiti</a:t>
                      </a:r>
                      <a:endParaRPr lang="it-IT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Ricchezza e padronanza lessicale e semantica, con specifico riferimento al linguaggio tecnico e/o di settore, anche in lingua straniera</a:t>
                      </a:r>
                      <a:endParaRPr lang="it-IT" sz="12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Times New Roman"/>
                          <a:ea typeface="Times New Roman"/>
                          <a:cs typeface="Times New Roman"/>
                        </a:rPr>
                        <a:t>Capacità di analisi e comprensione della realtà in chiave di cittadinanza attiva a partire dalla riflessione sulle esperienze personali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it-IT" dirty="0"/>
                        <a:t>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Times New Roman"/>
                          <a:ea typeface="Times New Roman"/>
                          <a:cs typeface="Times New Roman"/>
                        </a:rPr>
                        <a:t>PUNTEGGIO TOTALE DELLA PROVA: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23</a:t>
            </a:r>
            <a:br>
              <a:rPr lang="it-IT" dirty="0"/>
            </a:br>
            <a:r>
              <a:rPr lang="it-IT" dirty="0"/>
              <a:t>Voto finale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pPr algn="just"/>
            <a:r>
              <a:rPr lang="it-IT" dirty="0"/>
              <a:t>Ogni sottocommissione al termine dei colloqui si riunisce per le operazioni finali.</a:t>
            </a:r>
          </a:p>
          <a:p>
            <a:pPr algn="just"/>
            <a:r>
              <a:rPr lang="it-IT" dirty="0"/>
              <a:t>Il punteggio minimo complessivo, per superare l’esame, è 60.</a:t>
            </a:r>
          </a:p>
          <a:p>
            <a:pPr algn="just"/>
            <a:r>
              <a:rPr lang="it-IT" dirty="0"/>
              <a:t>La sottocommissione all’unanimità può motivatamente attribuire la lode (le regole sono le stesse di prima).</a:t>
            </a:r>
          </a:p>
          <a:p>
            <a:pPr algn="just"/>
            <a:r>
              <a:rPr lang="it-IT" dirty="0"/>
              <a:t>Anche per le altre </a:t>
            </a:r>
            <a:r>
              <a:rPr lang="it-IT"/>
              <a:t>operazioni finali </a:t>
            </a:r>
            <a:r>
              <a:rPr lang="it-IT" dirty="0"/>
              <a:t>la norma è quella precedente.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ALLEGATO A</a:t>
            </a:r>
            <a:br>
              <a:rPr lang="it-IT" dirty="0"/>
            </a:br>
            <a:r>
              <a:rPr lang="it-IT" dirty="0"/>
              <a:t>TABELLA  a</a:t>
            </a:r>
            <a:br>
              <a:rPr lang="it-IT" dirty="0"/>
            </a:br>
            <a:r>
              <a:rPr lang="it-IT" dirty="0"/>
              <a:t>Conversione credito scolastico classe terza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6974245"/>
              </p:ext>
            </p:extLst>
          </p:nvPr>
        </p:nvGraphicFramePr>
        <p:xfrm>
          <a:off x="755576" y="2072538"/>
          <a:ext cx="7043758" cy="3661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0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6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4792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Credito assegnato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Credito assegnato 62/17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Nuovo credito per la terza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120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82726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ALLEGATO A</a:t>
            </a:r>
            <a:br>
              <a:rPr lang="it-IT" dirty="0"/>
            </a:br>
            <a:r>
              <a:rPr lang="it-IT" dirty="0"/>
              <a:t>TABELLA  B</a:t>
            </a:r>
            <a:br>
              <a:rPr lang="it-IT" dirty="0"/>
            </a:br>
            <a:r>
              <a:rPr lang="it-IT" dirty="0"/>
              <a:t>Conversione credito scolastico classe QUARTA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84058090"/>
              </p:ext>
            </p:extLst>
          </p:nvPr>
        </p:nvGraphicFramePr>
        <p:xfrm>
          <a:off x="732785" y="2132856"/>
          <a:ext cx="7186634" cy="3429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Credito assegnato 62/17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Nuovo credito per la quarta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861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11288"/>
          </a:xfrm>
        </p:spPr>
        <p:txBody>
          <a:bodyPr/>
          <a:lstStyle/>
          <a:p>
            <a:pPr algn="ctr"/>
            <a:r>
              <a:rPr lang="it-IT" dirty="0"/>
              <a:t>TABELLA  C</a:t>
            </a:r>
            <a:br>
              <a:rPr lang="it-IT" dirty="0"/>
            </a:br>
            <a:r>
              <a:rPr lang="it-IT" dirty="0"/>
              <a:t>credito scolastico per la classe quinta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86253817"/>
              </p:ext>
            </p:extLst>
          </p:nvPr>
        </p:nvGraphicFramePr>
        <p:xfrm>
          <a:off x="726257" y="2060848"/>
          <a:ext cx="6929486" cy="3510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4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4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Media dei voti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V anno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M&lt;</a:t>
                      </a:r>
                      <a:r>
                        <a:rPr lang="it-IT" baseline="0" dirty="0"/>
                        <a:t> 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5 _&lt;M &lt;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11-12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M =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13-14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6&lt; M ≤ 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15-16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7&lt; M ≤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17-18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8&lt; M ≤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19-20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9&lt; M ≤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21-22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13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Art. 2: Sessione d’esame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757362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/>
              <a:t>La sessione dell’esame di Stato ha inizio il giorno: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 dirty="0"/>
              <a:t>17 GIUGNO 2020 alle ore 8,30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2841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Art. 3</a:t>
            </a:r>
            <a:br>
              <a:rPr lang="it-IT" dirty="0"/>
            </a:br>
            <a:r>
              <a:rPr lang="it-IT" dirty="0"/>
              <a:t>Candidati interni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829576" cy="5045216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Sono ammessi a sostenere l’esame: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Gli studenti dell’ultimo anno di corso, anche in assenza dei requisiti di cui all’art. 13, comma 2. L’ammissione è disposta, in sede di scrutinio finale, dal Consiglio di classe.</a:t>
            </a:r>
          </a:p>
          <a:p>
            <a:pPr marL="457200" indent="-457200" algn="just">
              <a:buNone/>
            </a:pPr>
            <a:r>
              <a:rPr lang="it-IT" dirty="0"/>
              <a:t>L’esito della valutazione finale è pubblicato all’albo con l’indicazione del voto delle discipline e del comportamento, il punteggio del credito del quinto anno e del credito totale.</a:t>
            </a:r>
          </a:p>
          <a:p>
            <a:pPr marL="457200" indent="-457200" algn="just">
              <a:buNone/>
            </a:pPr>
            <a:r>
              <a:rPr lang="it-IT" dirty="0"/>
              <a:t>Sono esclusi dallo scrutinio e quindi dagli esami, gli studenti con sanzioni disciplinari ai sensi dello Statuto delle studentesse e degli studenti.</a:t>
            </a:r>
          </a:p>
          <a:p>
            <a:pPr marL="457200" indent="-45720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2022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4</a:t>
            </a:r>
            <a:br>
              <a:rPr lang="it-IT" dirty="0"/>
            </a:br>
            <a:r>
              <a:rPr lang="it-IT" dirty="0"/>
              <a:t>Candidati esterni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it-IT" dirty="0"/>
              <a:t>L’ammissione è subordinata al superamento, in presenza, degli esami preliminari, le cui sessioni si terranno a partire dal 10 luglio 2020.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Le disposizioni specifiche saranno adottate con specifica ordinanza.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Nel nostro Liceo sono presenti nelle classi: 5^ Sez. A e C indirizzo linguistico  e 5^ A  indirizzo scienze applicate.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9</a:t>
            </a:r>
            <a:br>
              <a:rPr lang="it-IT" dirty="0"/>
            </a:br>
            <a:r>
              <a:rPr lang="it-IT" dirty="0"/>
              <a:t>Documento del consiglio di classe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43824" cy="4873752"/>
          </a:xfrm>
        </p:spPr>
        <p:txBody>
          <a:bodyPr/>
          <a:lstStyle/>
          <a:p>
            <a:pPr algn="just"/>
            <a:r>
              <a:rPr lang="it-IT" dirty="0"/>
              <a:t>Il documento viene elaborato dal consiglio di classe entro il 30 maggio 2020 ed esplicita: a) contenuti, b) metodi, c) mezzi, d) spazi e tempi del percorso formativo, e) i criteri, f) gli strumenti di valutazione, g) gli obiettivi raggiunti.</a:t>
            </a:r>
          </a:p>
          <a:p>
            <a:r>
              <a:rPr lang="it-IT" dirty="0"/>
              <a:t>Inoltre in esso devono essere illustrate: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Le attività di «Cittadinanza e Costituzione»;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I testi di studio di Italiano, che saranno sottoposti ai candidati nel corso del colloquio;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L’attività CLIL, se in Commissione è presente il docente;</a:t>
            </a:r>
          </a:p>
          <a:p>
            <a:pPr marL="457200" indent="-457200"/>
            <a:r>
              <a:rPr lang="it-IT" dirty="0"/>
              <a:t>Il documento è immediatamente pubblicato all’albo del Liceo.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467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Art. 10</a:t>
            </a:r>
            <a:br>
              <a:rPr lang="it-IT" dirty="0"/>
            </a:br>
            <a:r>
              <a:rPr lang="it-IT" dirty="0"/>
              <a:t>CREDITO SCOLASTICO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/>
          <a:lstStyle/>
          <a:p>
            <a:pPr algn="just"/>
            <a:r>
              <a:rPr lang="it-IT" dirty="0"/>
              <a:t>Il credito prevede un massimo di 60 punti (18 per la terza, 20 per la quarta e 22 per la quinta).</a:t>
            </a:r>
          </a:p>
          <a:p>
            <a:pPr algn="just"/>
            <a:r>
              <a:rPr lang="it-IT" dirty="0"/>
              <a:t>In sede di scrutinio, il Consiglio provvede alla conversione del credito attribuito negli anni precedenti  e all’attribuzione del credito per il corrente </a:t>
            </a:r>
            <a:r>
              <a:rPr lang="it-IT" dirty="0" err="1"/>
              <a:t>a.s.</a:t>
            </a:r>
            <a:r>
              <a:rPr lang="it-IT" dirty="0"/>
              <a:t> in base alle tabelle dell’allegato A..</a:t>
            </a:r>
          </a:p>
          <a:p>
            <a:pPr algn="just"/>
            <a:r>
              <a:rPr lang="it-IT" dirty="0"/>
              <a:t>Il Consiglio tiene conto degli elementi preventivamente forniti dai docenti esperti per le attività di ampliamento e potenziamento dell’O.F. (PCTO; PON; POF…..).</a:t>
            </a:r>
          </a:p>
          <a:p>
            <a:pPr algn="just"/>
            <a:r>
              <a:rPr lang="it-IT" dirty="0"/>
              <a:t>Per i candidati privi di credito per la classe 3^ e 4^, il Consiglio delibera sulla base della tabella D e dei voti riportati nell’esame di idoneità.</a:t>
            </a:r>
          </a:p>
          <a:p>
            <a:pPr algn="just"/>
            <a:r>
              <a:rPr lang="it-IT" dirty="0"/>
              <a:t>Il credito è pubblicato all’Albo.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Art. 11</a:t>
            </a:r>
            <a:br>
              <a:rPr lang="it-IT" dirty="0"/>
            </a:br>
            <a:r>
              <a:rPr lang="it-IT" dirty="0"/>
              <a:t>Commissioni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/>
              <a:t>Un Presidente esterno per due sottocommissioni di sei docenti ciascuna.</a:t>
            </a:r>
          </a:p>
          <a:p>
            <a:r>
              <a:rPr lang="it-IT" dirty="0"/>
              <a:t>Gli abbinamenti del nostro Liceo sono i segg.: 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 A e 5^ B Classico;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5^A e 5^B Scientifico;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5^C Classico e 5^C Scientifico;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5^A e 5^B Scienze Applicate;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5^A e 5^B  Linguistico;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5^C e 5^D  Linguistico.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Art. 14 e 15</a:t>
            </a:r>
            <a:br>
              <a:rPr lang="it-IT" dirty="0"/>
            </a:br>
            <a:r>
              <a:rPr lang="it-IT" sz="2700" dirty="0"/>
              <a:t>Riunione plenaria e preliminare della sottocommissione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/>
          <a:lstStyle/>
          <a:p>
            <a:r>
              <a:rPr lang="it-IT" dirty="0"/>
              <a:t>Riunione plenaria il giorno 15, alle ore 8:30.</a:t>
            </a:r>
          </a:p>
          <a:p>
            <a:pPr algn="just"/>
            <a:r>
              <a:rPr lang="it-IT" dirty="0"/>
              <a:t>Si stabiliscono i tempi di lavoro di ciascuna sottocommissione.</a:t>
            </a:r>
          </a:p>
          <a:p>
            <a:pPr algn="just"/>
            <a:r>
              <a:rPr lang="it-IT" dirty="0"/>
              <a:t>Si stabiliscono, in base a sorteggio, salvo motivi ostativi, (che nel nostro caso riguardano </a:t>
            </a:r>
            <a:r>
              <a:rPr lang="it-IT"/>
              <a:t>le Commissioni del Classico </a:t>
            </a:r>
            <a:r>
              <a:rPr lang="it-IT" dirty="0"/>
              <a:t>e </a:t>
            </a:r>
            <a:r>
              <a:rPr lang="it-IT"/>
              <a:t>dello Scientifico</a:t>
            </a:r>
            <a:r>
              <a:rPr lang="it-IT" dirty="0"/>
              <a:t>: i proff. De Luca e Saviano) in tutte le classi quinte sia l’ordine di convocazione delle due sottocommissioni sia la lettera con la quale cominciare gli esami, in modo da predisporre il calendario degli stessi; va indicata l’ora di convocazione di ciascun candidato.</a:t>
            </a:r>
          </a:p>
          <a:p>
            <a:r>
              <a:rPr lang="it-IT" dirty="0"/>
              <a:t>Di norma, non più di 5 candidati al giorno.</a:t>
            </a:r>
          </a:p>
          <a:p>
            <a:r>
              <a:rPr lang="it-IT" dirty="0"/>
              <a:t>Si individuano un vice presidente e un segretario.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/>
          <a:lstStyle/>
          <a:p>
            <a:pPr algn="ctr"/>
            <a:r>
              <a:rPr lang="it-IT" dirty="0"/>
              <a:t>Art. 16</a:t>
            </a:r>
            <a:br>
              <a:rPr lang="it-IT" dirty="0"/>
            </a:br>
            <a:r>
              <a:rPr lang="it-IT" dirty="0"/>
              <a:t>PROVA </a:t>
            </a:r>
            <a:r>
              <a:rPr lang="it-IT" dirty="0" err="1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/>
          <a:lstStyle/>
          <a:p>
            <a:pPr algn="just"/>
            <a:r>
              <a:rPr lang="it-IT" dirty="0"/>
              <a:t>Si tratta di una sola prova: il colloquio.</a:t>
            </a:r>
          </a:p>
          <a:p>
            <a:pPr algn="just"/>
            <a:r>
              <a:rPr lang="it-IT" dirty="0"/>
              <a:t>Nel corso del colloquio il candidato deve dimostrare: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di conoscere i contenuti ed i metodi delle discipline, di argomentare in maniera interdisciplinare, critica e personalizzata;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di saper esporre l’esperienza relativa al PCTO;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/>
              <a:t>di aver maturate le competenze, relative all’attività di «Cittadinanza e Costituzione».</a:t>
            </a:r>
          </a:p>
          <a:p>
            <a:pPr marL="457200" indent="-457200" algn="just"/>
            <a:r>
              <a:rPr lang="it-IT" dirty="0"/>
              <a:t>La Commissione predispone, all’inizio di ogni giornata, i materiali necessari (un testo, un documento, un’esperienza, un progetto, un problema) per favorire la trattazione interdisciplinare delle diverse discipline.</a:t>
            </a:r>
          </a:p>
          <a:p>
            <a:pPr marL="457200" indent="-45720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FA4E0B-3420-470F-A906-A554A14A2364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oggia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1013</TotalTime>
  <Words>1515</Words>
  <Application>Microsoft Office PowerPoint</Application>
  <PresentationFormat>Presentazione su schermo (4:3)</PresentationFormat>
  <Paragraphs>200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Wingdings 2</vt:lpstr>
      <vt:lpstr>Loggia</vt:lpstr>
      <vt:lpstr>L I C E O   C L A S S I C O   S T A T A L E   “T.  L.  C A R O” con sezione annessa di Liceo Scientifico – Scienze Applicate e Linguistico Via Roma, 28 - Sarno (SA) – C.F.  80021720653 - codice meccanografico: SAPC10000P   O.M.  DEL 16 – 05 – 2020 ESAMI DI STATO 2019/2020</vt:lpstr>
      <vt:lpstr>Art. 2: Sessione d’esame</vt:lpstr>
      <vt:lpstr>Art. 3 Candidati interni</vt:lpstr>
      <vt:lpstr>Art. 4 Candidati esterni</vt:lpstr>
      <vt:lpstr>Art. 9 Documento del consiglio di classe</vt:lpstr>
      <vt:lpstr>Art. 10 CREDITO SCOLASTICO</vt:lpstr>
      <vt:lpstr>Art. 11 Commissioni</vt:lpstr>
      <vt:lpstr>Art. 14 e 15 Riunione plenaria e preliminare della sottocommissione</vt:lpstr>
      <vt:lpstr>Art. 16 PROVA D’ESAME</vt:lpstr>
      <vt:lpstr>Art. 17 Svolgimento del colloquio</vt:lpstr>
      <vt:lpstr>Art. 17 Svolgimento del colloquio</vt:lpstr>
      <vt:lpstr>Allegato d scheda valutazione colloquio</vt:lpstr>
      <vt:lpstr>TABELLA  COLLOQUIO ALLEGATO B</vt:lpstr>
      <vt:lpstr>Art. 23 Voto finale</vt:lpstr>
      <vt:lpstr>ALLEGATO A TABELLA  a Conversione credito scolastico classe terza</vt:lpstr>
      <vt:lpstr>ALLEGATO A TABELLA  B Conversione credito scolastico classe QUARTA</vt:lpstr>
      <vt:lpstr>TABELLA  C credito scolastico per la classe quinta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Daniela Amore</dc:creator>
  <cp:lastModifiedBy>rosa.viscardi.72@outlook.it</cp:lastModifiedBy>
  <cp:revision>151</cp:revision>
  <cp:lastPrinted>2016-11-22T10:55:42Z</cp:lastPrinted>
  <dcterms:created xsi:type="dcterms:W3CDTF">2013-11-08T09:23:06Z</dcterms:created>
  <dcterms:modified xsi:type="dcterms:W3CDTF">2020-06-01T16:13:55Z</dcterms:modified>
</cp:coreProperties>
</file>