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65" r:id="rId3"/>
    <p:sldId id="257" r:id="rId4"/>
    <p:sldId id="279" r:id="rId5"/>
    <p:sldId id="280" r:id="rId6"/>
    <p:sldId id="281" r:id="rId7"/>
    <p:sldId id="261" r:id="rId8"/>
    <p:sldId id="262" r:id="rId9"/>
    <p:sldId id="263" r:id="rId10"/>
    <p:sldId id="264" r:id="rId11"/>
    <p:sldId id="258" r:id="rId12"/>
    <p:sldId id="275" r:id="rId13"/>
    <p:sldId id="259" r:id="rId14"/>
    <p:sldId id="266" r:id="rId15"/>
    <p:sldId id="276" r:id="rId16"/>
    <p:sldId id="267" r:id="rId17"/>
    <p:sldId id="268" r:id="rId18"/>
    <p:sldId id="269" r:id="rId19"/>
    <p:sldId id="270" r:id="rId20"/>
    <p:sldId id="277" r:id="rId21"/>
    <p:sldId id="278" r:id="rId22"/>
    <p:sldId id="272" r:id="rId23"/>
    <p:sldId id="273" r:id="rId24"/>
    <p:sldId id="274" r:id="rId25"/>
  </p:sldIdLst>
  <p:sldSz cx="6858000" cy="5143500"/>
  <p:notesSz cx="9926638" cy="67976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86" y="-90"/>
      </p:cViewPr>
      <p:guideLst>
        <p:guide orient="horz" pos="16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EE3136-FFF5-4FFF-AE3F-CA6CD79CED6F}" type="doc">
      <dgm:prSet loTypeId="urn:microsoft.com/office/officeart/2005/8/layout/matrix1" loCatId="matrix" qsTypeId="urn:microsoft.com/office/officeart/2005/8/quickstyle/simple1#1" qsCatId="simple" csTypeId="urn:microsoft.com/office/officeart/2005/8/colors/colorful1#1" csCatId="colorful" phldr="1"/>
      <dgm:spPr/>
      <dgm:t>
        <a:bodyPr/>
        <a:lstStyle/>
        <a:p>
          <a:endParaRPr lang="it-IT"/>
        </a:p>
      </dgm:t>
    </dgm:pt>
    <dgm:pt modelId="{3108D9A9-AFFF-4458-A9AC-71DDE5B7E2C9}">
      <dgm:prSet phldrT="[Testo]" custT="1"/>
      <dgm:spPr/>
      <dgm:t>
        <a:bodyPr/>
        <a:lstStyle/>
        <a:p>
          <a:r>
            <a:rPr lang="it-IT" sz="4000" b="1" dirty="0" smtClean="0">
              <a:solidFill>
                <a:schemeClr val="accent1">
                  <a:lumMod val="50000"/>
                </a:schemeClr>
              </a:solidFill>
            </a:rPr>
            <a:t>PNSD</a:t>
          </a:r>
          <a:endParaRPr lang="it-IT" sz="4000" b="1" dirty="0">
            <a:solidFill>
              <a:schemeClr val="accent1">
                <a:lumMod val="50000"/>
              </a:schemeClr>
            </a:solidFill>
          </a:endParaRPr>
        </a:p>
      </dgm:t>
    </dgm:pt>
    <dgm:pt modelId="{B331ED20-94B6-49F9-84CF-2FDD7F812CE5}" type="parTrans" cxnId="{8709B717-87DC-4776-A228-FEFD6548A9DC}">
      <dgm:prSet/>
      <dgm:spPr/>
      <dgm:t>
        <a:bodyPr/>
        <a:lstStyle/>
        <a:p>
          <a:endParaRPr lang="it-IT"/>
        </a:p>
      </dgm:t>
    </dgm:pt>
    <dgm:pt modelId="{CF96F3FE-0530-4C6A-AC98-56698B5720A0}" type="sibTrans" cxnId="{8709B717-87DC-4776-A228-FEFD6548A9DC}">
      <dgm:prSet/>
      <dgm:spPr/>
      <dgm:t>
        <a:bodyPr/>
        <a:lstStyle/>
        <a:p>
          <a:endParaRPr lang="it-IT"/>
        </a:p>
      </dgm:t>
    </dgm:pt>
    <dgm:pt modelId="{D962D3D9-5CBA-4A10-ACF7-98D650E86071}">
      <dgm:prSet phldrT="[Testo]"/>
      <dgm:spPr/>
      <dgm:t>
        <a:bodyPr/>
        <a:lstStyle/>
        <a:p>
          <a:r>
            <a:rPr lang="it-IT" b="1" dirty="0" smtClean="0">
              <a:solidFill>
                <a:schemeClr val="bg1"/>
              </a:solidFill>
            </a:rPr>
            <a:t>Strumenti</a:t>
          </a:r>
          <a:endParaRPr lang="it-IT" b="1" dirty="0">
            <a:solidFill>
              <a:schemeClr val="bg1"/>
            </a:solidFill>
          </a:endParaRPr>
        </a:p>
      </dgm:t>
    </dgm:pt>
    <dgm:pt modelId="{36E2996C-4FA4-4E99-8526-F4C9A30CD1A3}" type="parTrans" cxnId="{8121E71B-B1DD-4F71-8377-13D5D0467BAD}">
      <dgm:prSet/>
      <dgm:spPr/>
      <dgm:t>
        <a:bodyPr/>
        <a:lstStyle/>
        <a:p>
          <a:endParaRPr lang="it-IT"/>
        </a:p>
      </dgm:t>
    </dgm:pt>
    <dgm:pt modelId="{4E8F9EE1-4BC2-40E8-A240-BC081DEAE95B}" type="sibTrans" cxnId="{8121E71B-B1DD-4F71-8377-13D5D0467BAD}">
      <dgm:prSet/>
      <dgm:spPr/>
      <dgm:t>
        <a:bodyPr/>
        <a:lstStyle/>
        <a:p>
          <a:endParaRPr lang="it-IT"/>
        </a:p>
      </dgm:t>
    </dgm:pt>
    <dgm:pt modelId="{2F649976-37DD-4E6C-90E3-373B52FC532D}">
      <dgm:prSet phldrT="[Testo]"/>
      <dgm:spPr/>
      <dgm:t>
        <a:bodyPr/>
        <a:lstStyle/>
        <a:p>
          <a:r>
            <a:rPr lang="it-IT" b="1" dirty="0" smtClean="0">
              <a:solidFill>
                <a:schemeClr val="bg1"/>
              </a:solidFill>
            </a:rPr>
            <a:t>Competenze e contenuti</a:t>
          </a:r>
          <a:endParaRPr lang="it-IT" b="1" dirty="0">
            <a:solidFill>
              <a:schemeClr val="bg1"/>
            </a:solidFill>
          </a:endParaRPr>
        </a:p>
      </dgm:t>
    </dgm:pt>
    <dgm:pt modelId="{254E803C-FD11-40E0-A12E-3A2773F56CB9}" type="parTrans" cxnId="{F606E207-CDEC-4DED-BB44-49ECDEEBEAFD}">
      <dgm:prSet/>
      <dgm:spPr/>
      <dgm:t>
        <a:bodyPr/>
        <a:lstStyle/>
        <a:p>
          <a:endParaRPr lang="it-IT"/>
        </a:p>
      </dgm:t>
    </dgm:pt>
    <dgm:pt modelId="{8DDDD9ED-6D50-4738-AA6A-AFC1A5701266}" type="sibTrans" cxnId="{F606E207-CDEC-4DED-BB44-49ECDEEBEAFD}">
      <dgm:prSet/>
      <dgm:spPr/>
      <dgm:t>
        <a:bodyPr/>
        <a:lstStyle/>
        <a:p>
          <a:endParaRPr lang="it-IT"/>
        </a:p>
      </dgm:t>
    </dgm:pt>
    <dgm:pt modelId="{34C58704-1D13-4B75-AD95-A534E8944B4B}">
      <dgm:prSet phldrT="[Testo]"/>
      <dgm:spPr/>
      <dgm:t>
        <a:bodyPr/>
        <a:lstStyle/>
        <a:p>
          <a:r>
            <a:rPr lang="it-IT" b="1" dirty="0" smtClean="0">
              <a:solidFill>
                <a:schemeClr val="bg1"/>
              </a:solidFill>
            </a:rPr>
            <a:t>Formazione</a:t>
          </a:r>
          <a:endParaRPr lang="it-IT" b="1" dirty="0">
            <a:solidFill>
              <a:schemeClr val="bg1"/>
            </a:solidFill>
          </a:endParaRPr>
        </a:p>
      </dgm:t>
    </dgm:pt>
    <dgm:pt modelId="{90690886-A00D-4CF4-B661-9A3C4BEDA920}" type="parTrans" cxnId="{E746365D-6B4A-4551-98DE-2F6CAE9E4F4B}">
      <dgm:prSet/>
      <dgm:spPr/>
      <dgm:t>
        <a:bodyPr/>
        <a:lstStyle/>
        <a:p>
          <a:endParaRPr lang="it-IT"/>
        </a:p>
      </dgm:t>
    </dgm:pt>
    <dgm:pt modelId="{B835D5AB-6F8C-4BA9-9555-25727523A9B5}" type="sibTrans" cxnId="{E746365D-6B4A-4551-98DE-2F6CAE9E4F4B}">
      <dgm:prSet/>
      <dgm:spPr/>
      <dgm:t>
        <a:bodyPr/>
        <a:lstStyle/>
        <a:p>
          <a:endParaRPr lang="it-IT"/>
        </a:p>
      </dgm:t>
    </dgm:pt>
    <dgm:pt modelId="{0D9D3FA1-FA08-47C1-B3C5-D7AC91CD740B}">
      <dgm:prSet phldrT="[Testo]"/>
      <dgm:spPr/>
      <dgm:t>
        <a:bodyPr/>
        <a:lstStyle/>
        <a:p>
          <a:r>
            <a:rPr lang="it-IT" b="1" dirty="0" smtClean="0">
              <a:solidFill>
                <a:schemeClr val="bg1"/>
              </a:solidFill>
            </a:rPr>
            <a:t>Accompagnamento</a:t>
          </a:r>
          <a:endParaRPr lang="it-IT" b="1" dirty="0">
            <a:solidFill>
              <a:schemeClr val="bg1"/>
            </a:solidFill>
          </a:endParaRPr>
        </a:p>
      </dgm:t>
    </dgm:pt>
    <dgm:pt modelId="{DEA08EDB-B106-4E8E-8266-F53F2334C447}" type="parTrans" cxnId="{79BAE89B-5F81-48A2-ACC1-6FA51700C7B2}">
      <dgm:prSet/>
      <dgm:spPr/>
      <dgm:t>
        <a:bodyPr/>
        <a:lstStyle/>
        <a:p>
          <a:endParaRPr lang="it-IT"/>
        </a:p>
      </dgm:t>
    </dgm:pt>
    <dgm:pt modelId="{7D5C9E03-24A5-496C-9EDE-BDC2C8A835B5}" type="sibTrans" cxnId="{79BAE89B-5F81-48A2-ACC1-6FA51700C7B2}">
      <dgm:prSet/>
      <dgm:spPr/>
      <dgm:t>
        <a:bodyPr/>
        <a:lstStyle/>
        <a:p>
          <a:endParaRPr lang="it-IT"/>
        </a:p>
      </dgm:t>
    </dgm:pt>
    <dgm:pt modelId="{A56E3AD4-13A6-40DD-9B80-DA565B8FFBD7}" type="pres">
      <dgm:prSet presAssocID="{84EE3136-FFF5-4FFF-AE3F-CA6CD79CED6F}" presName="diagram" presStyleCnt="0">
        <dgm:presLayoutVars>
          <dgm:chMax val="1"/>
          <dgm:dir/>
          <dgm:animLvl val="ctr"/>
          <dgm:resizeHandles val="exact"/>
        </dgm:presLayoutVars>
      </dgm:prSet>
      <dgm:spPr/>
      <dgm:t>
        <a:bodyPr/>
        <a:lstStyle/>
        <a:p>
          <a:endParaRPr lang="it-IT"/>
        </a:p>
      </dgm:t>
    </dgm:pt>
    <dgm:pt modelId="{9950274E-D5A6-4A1D-9074-27C73F623F0F}" type="pres">
      <dgm:prSet presAssocID="{84EE3136-FFF5-4FFF-AE3F-CA6CD79CED6F}" presName="matrix" presStyleCnt="0"/>
      <dgm:spPr/>
    </dgm:pt>
    <dgm:pt modelId="{8C875CAB-A624-49A6-BBD8-78BE99B25DB6}" type="pres">
      <dgm:prSet presAssocID="{84EE3136-FFF5-4FFF-AE3F-CA6CD79CED6F}" presName="tile1" presStyleLbl="node1" presStyleIdx="0" presStyleCnt="4" custLinFactNeighborX="0" custLinFactNeighborY="0"/>
      <dgm:spPr/>
      <dgm:t>
        <a:bodyPr/>
        <a:lstStyle/>
        <a:p>
          <a:endParaRPr lang="it-IT"/>
        </a:p>
      </dgm:t>
    </dgm:pt>
    <dgm:pt modelId="{41516D3F-96C3-4096-8CBB-01E4CED4D6A3}" type="pres">
      <dgm:prSet presAssocID="{84EE3136-FFF5-4FFF-AE3F-CA6CD79CED6F}" presName="tile1text" presStyleLbl="node1" presStyleIdx="0" presStyleCnt="4">
        <dgm:presLayoutVars>
          <dgm:chMax val="0"/>
          <dgm:chPref val="0"/>
          <dgm:bulletEnabled val="1"/>
        </dgm:presLayoutVars>
      </dgm:prSet>
      <dgm:spPr/>
      <dgm:t>
        <a:bodyPr/>
        <a:lstStyle/>
        <a:p>
          <a:endParaRPr lang="it-IT"/>
        </a:p>
      </dgm:t>
    </dgm:pt>
    <dgm:pt modelId="{2F94E9C4-D13B-4C79-83E1-E2FA6ED109CB}" type="pres">
      <dgm:prSet presAssocID="{84EE3136-FFF5-4FFF-AE3F-CA6CD79CED6F}" presName="tile2" presStyleLbl="node1" presStyleIdx="1" presStyleCnt="4"/>
      <dgm:spPr/>
      <dgm:t>
        <a:bodyPr/>
        <a:lstStyle/>
        <a:p>
          <a:endParaRPr lang="it-IT"/>
        </a:p>
      </dgm:t>
    </dgm:pt>
    <dgm:pt modelId="{25F53492-8755-451E-B054-7055ECB48723}" type="pres">
      <dgm:prSet presAssocID="{84EE3136-FFF5-4FFF-AE3F-CA6CD79CED6F}" presName="tile2text" presStyleLbl="node1" presStyleIdx="1" presStyleCnt="4">
        <dgm:presLayoutVars>
          <dgm:chMax val="0"/>
          <dgm:chPref val="0"/>
          <dgm:bulletEnabled val="1"/>
        </dgm:presLayoutVars>
      </dgm:prSet>
      <dgm:spPr/>
      <dgm:t>
        <a:bodyPr/>
        <a:lstStyle/>
        <a:p>
          <a:endParaRPr lang="it-IT"/>
        </a:p>
      </dgm:t>
    </dgm:pt>
    <dgm:pt modelId="{9F729C94-C008-41B1-A5E3-2DD4632DCD82}" type="pres">
      <dgm:prSet presAssocID="{84EE3136-FFF5-4FFF-AE3F-CA6CD79CED6F}" presName="tile3" presStyleLbl="node1" presStyleIdx="2" presStyleCnt="4"/>
      <dgm:spPr/>
      <dgm:t>
        <a:bodyPr/>
        <a:lstStyle/>
        <a:p>
          <a:endParaRPr lang="it-IT"/>
        </a:p>
      </dgm:t>
    </dgm:pt>
    <dgm:pt modelId="{9E975A08-532A-44C8-B31C-42CA3044E5C1}" type="pres">
      <dgm:prSet presAssocID="{84EE3136-FFF5-4FFF-AE3F-CA6CD79CED6F}" presName="tile3text" presStyleLbl="node1" presStyleIdx="2" presStyleCnt="4">
        <dgm:presLayoutVars>
          <dgm:chMax val="0"/>
          <dgm:chPref val="0"/>
          <dgm:bulletEnabled val="1"/>
        </dgm:presLayoutVars>
      </dgm:prSet>
      <dgm:spPr/>
      <dgm:t>
        <a:bodyPr/>
        <a:lstStyle/>
        <a:p>
          <a:endParaRPr lang="it-IT"/>
        </a:p>
      </dgm:t>
    </dgm:pt>
    <dgm:pt modelId="{191E14E6-9773-4465-B0A1-A55339B49C11}" type="pres">
      <dgm:prSet presAssocID="{84EE3136-FFF5-4FFF-AE3F-CA6CD79CED6F}" presName="tile4" presStyleLbl="node1" presStyleIdx="3" presStyleCnt="4"/>
      <dgm:spPr/>
      <dgm:t>
        <a:bodyPr/>
        <a:lstStyle/>
        <a:p>
          <a:endParaRPr lang="it-IT"/>
        </a:p>
      </dgm:t>
    </dgm:pt>
    <dgm:pt modelId="{05F902B5-3D61-4ED7-97F4-451CCBE5ED4D}" type="pres">
      <dgm:prSet presAssocID="{84EE3136-FFF5-4FFF-AE3F-CA6CD79CED6F}" presName="tile4text" presStyleLbl="node1" presStyleIdx="3" presStyleCnt="4">
        <dgm:presLayoutVars>
          <dgm:chMax val="0"/>
          <dgm:chPref val="0"/>
          <dgm:bulletEnabled val="1"/>
        </dgm:presLayoutVars>
      </dgm:prSet>
      <dgm:spPr/>
      <dgm:t>
        <a:bodyPr/>
        <a:lstStyle/>
        <a:p>
          <a:endParaRPr lang="it-IT"/>
        </a:p>
      </dgm:t>
    </dgm:pt>
    <dgm:pt modelId="{030E8D49-6AE1-48E3-9307-C173F2868AA3}" type="pres">
      <dgm:prSet presAssocID="{84EE3136-FFF5-4FFF-AE3F-CA6CD79CED6F}" presName="centerTile" presStyleLbl="fgShp" presStyleIdx="0" presStyleCnt="1">
        <dgm:presLayoutVars>
          <dgm:chMax val="0"/>
          <dgm:chPref val="0"/>
        </dgm:presLayoutVars>
      </dgm:prSet>
      <dgm:spPr/>
      <dgm:t>
        <a:bodyPr/>
        <a:lstStyle/>
        <a:p>
          <a:endParaRPr lang="it-IT"/>
        </a:p>
      </dgm:t>
    </dgm:pt>
  </dgm:ptLst>
  <dgm:cxnLst>
    <dgm:cxn modelId="{9804D2AE-6386-42F1-95B8-2F72B5B6C5BA}" type="presOf" srcId="{0D9D3FA1-FA08-47C1-B3C5-D7AC91CD740B}" destId="{191E14E6-9773-4465-B0A1-A55339B49C11}" srcOrd="0" destOrd="0" presId="urn:microsoft.com/office/officeart/2005/8/layout/matrix1"/>
    <dgm:cxn modelId="{31916B89-4412-47F0-8261-C1C285D88E66}" type="presOf" srcId="{34C58704-1D13-4B75-AD95-A534E8944B4B}" destId="{9F729C94-C008-41B1-A5E3-2DD4632DCD82}" srcOrd="0" destOrd="0" presId="urn:microsoft.com/office/officeart/2005/8/layout/matrix1"/>
    <dgm:cxn modelId="{D0A6A793-6AD3-47E8-9CF7-7A29991717B7}" type="presOf" srcId="{D962D3D9-5CBA-4A10-ACF7-98D650E86071}" destId="{8C875CAB-A624-49A6-BBD8-78BE99B25DB6}" srcOrd="0" destOrd="0" presId="urn:microsoft.com/office/officeart/2005/8/layout/matrix1"/>
    <dgm:cxn modelId="{8709B717-87DC-4776-A228-FEFD6548A9DC}" srcId="{84EE3136-FFF5-4FFF-AE3F-CA6CD79CED6F}" destId="{3108D9A9-AFFF-4458-A9AC-71DDE5B7E2C9}" srcOrd="0" destOrd="0" parTransId="{B331ED20-94B6-49F9-84CF-2FDD7F812CE5}" sibTransId="{CF96F3FE-0530-4C6A-AC98-56698B5720A0}"/>
    <dgm:cxn modelId="{E746365D-6B4A-4551-98DE-2F6CAE9E4F4B}" srcId="{3108D9A9-AFFF-4458-A9AC-71DDE5B7E2C9}" destId="{34C58704-1D13-4B75-AD95-A534E8944B4B}" srcOrd="2" destOrd="0" parTransId="{90690886-A00D-4CF4-B661-9A3C4BEDA920}" sibTransId="{B835D5AB-6F8C-4BA9-9555-25727523A9B5}"/>
    <dgm:cxn modelId="{9325E33E-C3AD-4ABD-8647-6703F563C5B3}" type="presOf" srcId="{2F649976-37DD-4E6C-90E3-373B52FC532D}" destId="{2F94E9C4-D13B-4C79-83E1-E2FA6ED109CB}" srcOrd="0" destOrd="0" presId="urn:microsoft.com/office/officeart/2005/8/layout/matrix1"/>
    <dgm:cxn modelId="{F606E207-CDEC-4DED-BB44-49ECDEEBEAFD}" srcId="{3108D9A9-AFFF-4458-A9AC-71DDE5B7E2C9}" destId="{2F649976-37DD-4E6C-90E3-373B52FC532D}" srcOrd="1" destOrd="0" parTransId="{254E803C-FD11-40E0-A12E-3A2773F56CB9}" sibTransId="{8DDDD9ED-6D50-4738-AA6A-AFC1A5701266}"/>
    <dgm:cxn modelId="{2AEEF7A8-24A5-4EC1-8097-9BF488231ABF}" type="presOf" srcId="{D962D3D9-5CBA-4A10-ACF7-98D650E86071}" destId="{41516D3F-96C3-4096-8CBB-01E4CED4D6A3}" srcOrd="1" destOrd="0" presId="urn:microsoft.com/office/officeart/2005/8/layout/matrix1"/>
    <dgm:cxn modelId="{8121E71B-B1DD-4F71-8377-13D5D0467BAD}" srcId="{3108D9A9-AFFF-4458-A9AC-71DDE5B7E2C9}" destId="{D962D3D9-5CBA-4A10-ACF7-98D650E86071}" srcOrd="0" destOrd="0" parTransId="{36E2996C-4FA4-4E99-8526-F4C9A30CD1A3}" sibTransId="{4E8F9EE1-4BC2-40E8-A240-BC081DEAE95B}"/>
    <dgm:cxn modelId="{4D836D94-2081-4701-AB7D-C83F4173E7DF}" type="presOf" srcId="{34C58704-1D13-4B75-AD95-A534E8944B4B}" destId="{9E975A08-532A-44C8-B31C-42CA3044E5C1}" srcOrd="1" destOrd="0" presId="urn:microsoft.com/office/officeart/2005/8/layout/matrix1"/>
    <dgm:cxn modelId="{D6DB7EF6-6A17-4831-B3B4-A8CC7642A1C3}" type="presOf" srcId="{2F649976-37DD-4E6C-90E3-373B52FC532D}" destId="{25F53492-8755-451E-B054-7055ECB48723}" srcOrd="1" destOrd="0" presId="urn:microsoft.com/office/officeart/2005/8/layout/matrix1"/>
    <dgm:cxn modelId="{2097C578-61E7-4339-B2AD-9FA1935112F4}" type="presOf" srcId="{84EE3136-FFF5-4FFF-AE3F-CA6CD79CED6F}" destId="{A56E3AD4-13A6-40DD-9B80-DA565B8FFBD7}" srcOrd="0" destOrd="0" presId="urn:microsoft.com/office/officeart/2005/8/layout/matrix1"/>
    <dgm:cxn modelId="{79BAE89B-5F81-48A2-ACC1-6FA51700C7B2}" srcId="{3108D9A9-AFFF-4458-A9AC-71DDE5B7E2C9}" destId="{0D9D3FA1-FA08-47C1-B3C5-D7AC91CD740B}" srcOrd="3" destOrd="0" parTransId="{DEA08EDB-B106-4E8E-8266-F53F2334C447}" sibTransId="{7D5C9E03-24A5-496C-9EDE-BDC2C8A835B5}"/>
    <dgm:cxn modelId="{1C8B48F2-58E8-41AD-84C6-9DB485B34C89}" type="presOf" srcId="{0D9D3FA1-FA08-47C1-B3C5-D7AC91CD740B}" destId="{05F902B5-3D61-4ED7-97F4-451CCBE5ED4D}" srcOrd="1" destOrd="0" presId="urn:microsoft.com/office/officeart/2005/8/layout/matrix1"/>
    <dgm:cxn modelId="{FD1C374C-BCD1-4A68-A701-0706F6146A95}" type="presOf" srcId="{3108D9A9-AFFF-4458-A9AC-71DDE5B7E2C9}" destId="{030E8D49-6AE1-48E3-9307-C173F2868AA3}" srcOrd="0" destOrd="0" presId="urn:microsoft.com/office/officeart/2005/8/layout/matrix1"/>
    <dgm:cxn modelId="{24769BAB-92C1-4963-BCD2-C65304C029C4}" type="presParOf" srcId="{A56E3AD4-13A6-40DD-9B80-DA565B8FFBD7}" destId="{9950274E-D5A6-4A1D-9074-27C73F623F0F}" srcOrd="0" destOrd="0" presId="urn:microsoft.com/office/officeart/2005/8/layout/matrix1"/>
    <dgm:cxn modelId="{615F4C0F-D51D-4618-A6E5-E21FE6ABBF1A}" type="presParOf" srcId="{9950274E-D5A6-4A1D-9074-27C73F623F0F}" destId="{8C875CAB-A624-49A6-BBD8-78BE99B25DB6}" srcOrd="0" destOrd="0" presId="urn:microsoft.com/office/officeart/2005/8/layout/matrix1"/>
    <dgm:cxn modelId="{1DF2BF51-0524-403E-8035-F824140200B4}" type="presParOf" srcId="{9950274E-D5A6-4A1D-9074-27C73F623F0F}" destId="{41516D3F-96C3-4096-8CBB-01E4CED4D6A3}" srcOrd="1" destOrd="0" presId="urn:microsoft.com/office/officeart/2005/8/layout/matrix1"/>
    <dgm:cxn modelId="{48D05C48-0E90-4966-AC87-13C5E5175139}" type="presParOf" srcId="{9950274E-D5A6-4A1D-9074-27C73F623F0F}" destId="{2F94E9C4-D13B-4C79-83E1-E2FA6ED109CB}" srcOrd="2" destOrd="0" presId="urn:microsoft.com/office/officeart/2005/8/layout/matrix1"/>
    <dgm:cxn modelId="{4565D7E5-905B-49FC-93FE-06F9EC720CFD}" type="presParOf" srcId="{9950274E-D5A6-4A1D-9074-27C73F623F0F}" destId="{25F53492-8755-451E-B054-7055ECB48723}" srcOrd="3" destOrd="0" presId="urn:microsoft.com/office/officeart/2005/8/layout/matrix1"/>
    <dgm:cxn modelId="{66EE0C90-B0E7-4783-A9F6-89A23B6DF114}" type="presParOf" srcId="{9950274E-D5A6-4A1D-9074-27C73F623F0F}" destId="{9F729C94-C008-41B1-A5E3-2DD4632DCD82}" srcOrd="4" destOrd="0" presId="urn:microsoft.com/office/officeart/2005/8/layout/matrix1"/>
    <dgm:cxn modelId="{2C5A4F65-F548-4FB4-AC15-E3ECEA5E9BBC}" type="presParOf" srcId="{9950274E-D5A6-4A1D-9074-27C73F623F0F}" destId="{9E975A08-532A-44C8-B31C-42CA3044E5C1}" srcOrd="5" destOrd="0" presId="urn:microsoft.com/office/officeart/2005/8/layout/matrix1"/>
    <dgm:cxn modelId="{2A737DFD-9CD6-42C2-8A28-0E7034DD38DA}" type="presParOf" srcId="{9950274E-D5A6-4A1D-9074-27C73F623F0F}" destId="{191E14E6-9773-4465-B0A1-A55339B49C11}" srcOrd="6" destOrd="0" presId="urn:microsoft.com/office/officeart/2005/8/layout/matrix1"/>
    <dgm:cxn modelId="{4BDAE80D-3A0C-4DAB-90C0-97EAB5BE34B8}" type="presParOf" srcId="{9950274E-D5A6-4A1D-9074-27C73F623F0F}" destId="{05F902B5-3D61-4ED7-97F4-451CCBE5ED4D}" srcOrd="7" destOrd="0" presId="urn:microsoft.com/office/officeart/2005/8/layout/matrix1"/>
    <dgm:cxn modelId="{E00854F0-837D-4D36-9DC6-FF9AA6BF4FA6}" type="presParOf" srcId="{A56E3AD4-13A6-40DD-9B80-DA565B8FFBD7}" destId="{030E8D49-6AE1-48E3-9307-C173F2868AA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75CAB-A624-49A6-BBD8-78BE99B25DB6}">
      <dsp:nvSpPr>
        <dsp:cNvPr id="0" name=""/>
        <dsp:cNvSpPr/>
      </dsp:nvSpPr>
      <dsp:spPr>
        <a:xfrm rot="16200000">
          <a:off x="270029" y="-270029"/>
          <a:ext cx="2088232" cy="2628291"/>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it-IT" sz="2200" b="1" kern="1200" dirty="0" smtClean="0">
              <a:solidFill>
                <a:schemeClr val="bg1"/>
              </a:solidFill>
            </a:rPr>
            <a:t>Strumenti</a:t>
          </a:r>
          <a:endParaRPr lang="it-IT" sz="2200" b="1" kern="1200" dirty="0">
            <a:solidFill>
              <a:schemeClr val="bg1"/>
            </a:solidFill>
          </a:endParaRPr>
        </a:p>
      </dsp:txBody>
      <dsp:txXfrm rot="5400000">
        <a:off x="0" y="0"/>
        <a:ext cx="2628291" cy="1566174"/>
      </dsp:txXfrm>
    </dsp:sp>
    <dsp:sp modelId="{2F94E9C4-D13B-4C79-83E1-E2FA6ED109CB}">
      <dsp:nvSpPr>
        <dsp:cNvPr id="0" name=""/>
        <dsp:cNvSpPr/>
      </dsp:nvSpPr>
      <dsp:spPr>
        <a:xfrm>
          <a:off x="2628291" y="0"/>
          <a:ext cx="2628291" cy="2088232"/>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it-IT" sz="2200" b="1" kern="1200" dirty="0" smtClean="0">
              <a:solidFill>
                <a:schemeClr val="bg1"/>
              </a:solidFill>
            </a:rPr>
            <a:t>Competenze e contenuti</a:t>
          </a:r>
          <a:endParaRPr lang="it-IT" sz="2200" b="1" kern="1200" dirty="0">
            <a:solidFill>
              <a:schemeClr val="bg1"/>
            </a:solidFill>
          </a:endParaRPr>
        </a:p>
      </dsp:txBody>
      <dsp:txXfrm>
        <a:off x="2628291" y="0"/>
        <a:ext cx="2628291" cy="1566174"/>
      </dsp:txXfrm>
    </dsp:sp>
    <dsp:sp modelId="{9F729C94-C008-41B1-A5E3-2DD4632DCD82}">
      <dsp:nvSpPr>
        <dsp:cNvPr id="0" name=""/>
        <dsp:cNvSpPr/>
      </dsp:nvSpPr>
      <dsp:spPr>
        <a:xfrm rot="10800000">
          <a:off x="0" y="2088232"/>
          <a:ext cx="2628291" cy="2088232"/>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it-IT" sz="2200" b="1" kern="1200" dirty="0" smtClean="0">
              <a:solidFill>
                <a:schemeClr val="bg1"/>
              </a:solidFill>
            </a:rPr>
            <a:t>Formazione</a:t>
          </a:r>
          <a:endParaRPr lang="it-IT" sz="2200" b="1" kern="1200" dirty="0">
            <a:solidFill>
              <a:schemeClr val="bg1"/>
            </a:solidFill>
          </a:endParaRPr>
        </a:p>
      </dsp:txBody>
      <dsp:txXfrm rot="10800000">
        <a:off x="0" y="2610290"/>
        <a:ext cx="2628291" cy="1566174"/>
      </dsp:txXfrm>
    </dsp:sp>
    <dsp:sp modelId="{191E14E6-9773-4465-B0A1-A55339B49C11}">
      <dsp:nvSpPr>
        <dsp:cNvPr id="0" name=""/>
        <dsp:cNvSpPr/>
      </dsp:nvSpPr>
      <dsp:spPr>
        <a:xfrm rot="5400000">
          <a:off x="2898321" y="1818202"/>
          <a:ext cx="2088232" cy="2628291"/>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it-IT" sz="2200" b="1" kern="1200" dirty="0" smtClean="0">
              <a:solidFill>
                <a:schemeClr val="bg1"/>
              </a:solidFill>
            </a:rPr>
            <a:t>Accompagnamento</a:t>
          </a:r>
          <a:endParaRPr lang="it-IT" sz="2200" b="1" kern="1200" dirty="0">
            <a:solidFill>
              <a:schemeClr val="bg1"/>
            </a:solidFill>
          </a:endParaRPr>
        </a:p>
      </dsp:txBody>
      <dsp:txXfrm rot="-5400000">
        <a:off x="2628292" y="2610289"/>
        <a:ext cx="2628291" cy="1566174"/>
      </dsp:txXfrm>
    </dsp:sp>
    <dsp:sp modelId="{030E8D49-6AE1-48E3-9307-C173F2868AA3}">
      <dsp:nvSpPr>
        <dsp:cNvPr id="0" name=""/>
        <dsp:cNvSpPr/>
      </dsp:nvSpPr>
      <dsp:spPr>
        <a:xfrm>
          <a:off x="1839804" y="1566174"/>
          <a:ext cx="1576975" cy="1044116"/>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it-IT" sz="4000" b="1" kern="1200" dirty="0" smtClean="0">
              <a:solidFill>
                <a:schemeClr val="accent1">
                  <a:lumMod val="50000"/>
                </a:schemeClr>
              </a:solidFill>
            </a:rPr>
            <a:t>PNSD</a:t>
          </a:r>
          <a:endParaRPr lang="it-IT" sz="4000" b="1" kern="1200" dirty="0">
            <a:solidFill>
              <a:schemeClr val="accent1">
                <a:lumMod val="50000"/>
              </a:schemeClr>
            </a:solidFill>
          </a:endParaRPr>
        </a:p>
      </dsp:txBody>
      <dsp:txXfrm>
        <a:off x="1890774" y="1617144"/>
        <a:ext cx="1475035" cy="94217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43021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it-IT"/>
          </a:p>
        </p:txBody>
      </p:sp>
      <p:sp>
        <p:nvSpPr>
          <p:cNvPr id="29699" name="Rectangle 3"/>
          <p:cNvSpPr>
            <a:spLocks noGrp="1" noChangeArrowheads="1"/>
          </p:cNvSpPr>
          <p:nvPr>
            <p:ph type="dt" sz="quarter" idx="1"/>
          </p:nvPr>
        </p:nvSpPr>
        <p:spPr bwMode="auto">
          <a:xfrm>
            <a:off x="5621338" y="0"/>
            <a:ext cx="4303712"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E74891EF-3BF7-4035-8870-A759E2F08CD1}" type="datetimeFigureOut">
              <a:rPr lang="it-IT"/>
              <a:pPr/>
              <a:t>24/02/2016</a:t>
            </a:fld>
            <a:endParaRPr lang="it-IT"/>
          </a:p>
        </p:txBody>
      </p:sp>
      <p:sp>
        <p:nvSpPr>
          <p:cNvPr id="29700" name="Rectangle 4"/>
          <p:cNvSpPr>
            <a:spLocks noGrp="1" noChangeArrowheads="1"/>
          </p:cNvSpPr>
          <p:nvPr>
            <p:ph type="ftr" sz="quarter" idx="2"/>
          </p:nvPr>
        </p:nvSpPr>
        <p:spPr bwMode="auto">
          <a:xfrm>
            <a:off x="0" y="6456363"/>
            <a:ext cx="430212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it-IT"/>
          </a:p>
        </p:txBody>
      </p:sp>
      <p:sp>
        <p:nvSpPr>
          <p:cNvPr id="29701" name="Rectangle 5"/>
          <p:cNvSpPr>
            <a:spLocks noGrp="1" noChangeArrowheads="1"/>
          </p:cNvSpPr>
          <p:nvPr>
            <p:ph type="sldNum" sz="quarter" idx="3"/>
          </p:nvPr>
        </p:nvSpPr>
        <p:spPr bwMode="auto">
          <a:xfrm>
            <a:off x="5621338" y="6456363"/>
            <a:ext cx="4303712"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78AC45DD-CB2D-49F5-A9D9-1AA18CD280E3}" type="slidenum">
              <a:rPr lang="it-IT"/>
              <a:pPr/>
              <a:t>‹N›</a:t>
            </a:fld>
            <a:endParaRPr lang="it-IT"/>
          </a:p>
        </p:txBody>
      </p:sp>
    </p:spTree>
    <p:extLst>
      <p:ext uri="{BB962C8B-B14F-4D97-AF65-F5344CB8AC3E}">
        <p14:creationId xmlns:p14="http://schemas.microsoft.com/office/powerpoint/2010/main" val="742670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622925" y="0"/>
            <a:ext cx="4302125" cy="341313"/>
          </a:xfrm>
          <a:prstGeom prst="rect">
            <a:avLst/>
          </a:prstGeom>
        </p:spPr>
        <p:txBody>
          <a:bodyPr vert="horz" lIns="91440" tIns="45720" rIns="91440" bIns="45720" rtlCol="0"/>
          <a:lstStyle>
            <a:lvl1pPr algn="r">
              <a:defRPr sz="1200"/>
            </a:lvl1pPr>
          </a:lstStyle>
          <a:p>
            <a:fld id="{00BEA346-2A63-44D9-B13A-4861CD0EA9B9}" type="datetimeFigureOut">
              <a:rPr lang="it-IT" smtClean="0"/>
              <a:t>24/02/2016</a:t>
            </a:fld>
            <a:endParaRPr lang="it-IT"/>
          </a:p>
        </p:txBody>
      </p:sp>
      <p:sp>
        <p:nvSpPr>
          <p:cNvPr id="4" name="Segnaposto immagine diapositiva 3"/>
          <p:cNvSpPr>
            <a:spLocks noGrp="1" noRot="1" noChangeAspect="1"/>
          </p:cNvSpPr>
          <p:nvPr>
            <p:ph type="sldImg" idx="2"/>
          </p:nvPr>
        </p:nvSpPr>
        <p:spPr>
          <a:xfrm>
            <a:off x="3433763" y="849313"/>
            <a:ext cx="3059112" cy="229393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92188" y="3271838"/>
            <a:ext cx="7942262" cy="2676525"/>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622925" y="6456363"/>
            <a:ext cx="4302125" cy="341312"/>
          </a:xfrm>
          <a:prstGeom prst="rect">
            <a:avLst/>
          </a:prstGeom>
        </p:spPr>
        <p:txBody>
          <a:bodyPr vert="horz" lIns="91440" tIns="45720" rIns="91440" bIns="45720" rtlCol="0" anchor="b"/>
          <a:lstStyle>
            <a:lvl1pPr algn="r">
              <a:defRPr sz="1200"/>
            </a:lvl1pPr>
          </a:lstStyle>
          <a:p>
            <a:fld id="{2568F6DE-CFE2-4E60-9A5D-511545AB1408}" type="slidenum">
              <a:rPr lang="it-IT" smtClean="0"/>
              <a:t>‹N›</a:t>
            </a:fld>
            <a:endParaRPr lang="it-IT"/>
          </a:p>
        </p:txBody>
      </p:sp>
    </p:spTree>
    <p:extLst>
      <p:ext uri="{BB962C8B-B14F-4D97-AF65-F5344CB8AC3E}">
        <p14:creationId xmlns:p14="http://schemas.microsoft.com/office/powerpoint/2010/main" val="327352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568F6DE-CFE2-4E60-9A5D-511545AB1408}" type="slidenum">
              <a:rPr lang="it-IT" smtClean="0"/>
              <a:t>10</a:t>
            </a:fld>
            <a:endParaRPr lang="it-IT"/>
          </a:p>
        </p:txBody>
      </p:sp>
    </p:spTree>
    <p:extLst>
      <p:ext uri="{BB962C8B-B14F-4D97-AF65-F5344CB8AC3E}">
        <p14:creationId xmlns:p14="http://schemas.microsoft.com/office/powerpoint/2010/main" val="559646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Templateswise.com">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363839"/>
            <a:ext cx="5829300" cy="685899"/>
          </a:xfrm>
        </p:spPr>
        <p:txBody>
          <a:bodyPr/>
          <a:lstStyle>
            <a:lvl1pPr>
              <a:defRPr sz="3000">
                <a:solidFill>
                  <a:schemeClr val="bg1"/>
                </a:solidFill>
              </a:defRPr>
            </a:lvl1pPr>
          </a:lstStyle>
          <a:p>
            <a:r>
              <a:rPr lang="it-IT" dirty="0" smtClean="0"/>
              <a:t>Fare clic per modificare lo stile del titolo</a:t>
            </a:r>
            <a:endParaRPr lang="en-US" dirty="0"/>
          </a:p>
        </p:txBody>
      </p:sp>
      <p:sp>
        <p:nvSpPr>
          <p:cNvPr id="3" name="Subtitle 2"/>
          <p:cNvSpPr>
            <a:spLocks noGrp="1"/>
          </p:cNvSpPr>
          <p:nvPr>
            <p:ph type="subTitle" idx="1"/>
          </p:nvPr>
        </p:nvSpPr>
        <p:spPr>
          <a:xfrm>
            <a:off x="1028700" y="3867894"/>
            <a:ext cx="4800600" cy="593204"/>
          </a:xfrm>
        </p:spPr>
        <p:txBody>
          <a:bodyPr>
            <a:normAutofit/>
          </a:bodyPr>
          <a:lstStyle>
            <a:lvl1pPr marL="0" indent="0" algn="ctr">
              <a:buNone/>
              <a:defRPr sz="21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it-IT" dirty="0"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lvl1pPr>
          </a:lstStyle>
          <a:p>
            <a:pPr>
              <a:defRPr/>
            </a:pPr>
            <a:fld id="{834FB4F5-1A05-40D3-A93C-D0AB4170167E}" type="datetimeFigureOut">
              <a:rPr lang="en-US"/>
              <a:pPr>
                <a:defRPr/>
              </a:pPr>
              <a:t>2/24/2016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74B049-E107-44AC-AE5A-53DF915BDD9E}" type="slidenum">
              <a:rPr lang="en-US"/>
              <a:pPr>
                <a:defRPr/>
              </a:pPr>
              <a:t>‹N›</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Templateswise.com">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46802" y="205979"/>
            <a:ext cx="4868298" cy="857250"/>
          </a:xfrm>
        </p:spPr>
        <p:txBody>
          <a:bodyPr/>
          <a:lstStyle>
            <a:lvl1pPr algn="l">
              <a:defRPr/>
            </a:lvl1pPr>
          </a:lstStyle>
          <a:p>
            <a:r>
              <a:rPr lang="it-IT" dirty="0" smtClean="0"/>
              <a:t>Fare clic per modificare lo stile del titolo</a:t>
            </a:r>
            <a:endParaRPr lang="en-US" dirty="0"/>
          </a:p>
        </p:txBody>
      </p:sp>
      <p:sp>
        <p:nvSpPr>
          <p:cNvPr id="3" name="Content Placeholder 2"/>
          <p:cNvSpPr>
            <a:spLocks noGrp="1"/>
          </p:cNvSpPr>
          <p:nvPr>
            <p:ph idx="1"/>
          </p:nvPr>
        </p:nvSpPr>
        <p:spPr>
          <a:xfrm>
            <a:off x="1646802" y="1200151"/>
            <a:ext cx="4868298" cy="3394472"/>
          </a:xfrm>
        </p:spPr>
        <p:txBody>
          <a:bodyPr/>
          <a:lstStyle/>
          <a:p>
            <a:pPr lvl="0"/>
            <a:r>
              <a:rPr lang="it-IT" dirty="0" err="1" smtClean="0"/>
              <a:t>Fare clic per modificare stili del testo dello schema</a:t>
            </a:r>
          </a:p>
        </p:txBody>
      </p:sp>
      <p:sp>
        <p:nvSpPr>
          <p:cNvPr id="4" name="Date Placeholder 3"/>
          <p:cNvSpPr>
            <a:spLocks noGrp="1"/>
          </p:cNvSpPr>
          <p:nvPr>
            <p:ph type="dt" sz="half" idx="10"/>
          </p:nvPr>
        </p:nvSpPr>
        <p:spPr/>
        <p:txBody>
          <a:bodyPr/>
          <a:lstStyle>
            <a:lvl1pPr>
              <a:defRPr/>
            </a:lvl1pPr>
          </a:lstStyle>
          <a:p>
            <a:pPr>
              <a:defRPr/>
            </a:pPr>
            <a:fld id="{0A0DDDFB-9FC4-4C3E-99A7-417485327642}" type="datetimeFigureOut">
              <a:rPr lang="en-US"/>
              <a:pPr>
                <a:defRPr/>
              </a:pPr>
              <a:t>2/24/2016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AF2C3C-C244-4BF6-84B0-AC58D1464449}" type="slidenum">
              <a:rPr lang="en-US"/>
              <a:pPr>
                <a:defRPr/>
              </a:pPr>
              <a:t>‹N›</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 Templateswise.com">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627534"/>
            <a:ext cx="6172200" cy="857250"/>
          </a:xfrm>
        </p:spPr>
        <p:txBody>
          <a:bodyPr/>
          <a:lstStyle>
            <a:lvl1pPr>
              <a:defRPr/>
            </a:lvl1pPr>
          </a:lstStyle>
          <a:p>
            <a:r>
              <a:rPr lang="it-IT" dirty="0" smtClean="0"/>
              <a:t>Fare clic per modificare lo stile del titolo</a:t>
            </a:r>
            <a:endParaRPr lang="en-US" dirty="0"/>
          </a:p>
        </p:txBody>
      </p:sp>
      <p:sp>
        <p:nvSpPr>
          <p:cNvPr id="3" name="Content Placeholder 2"/>
          <p:cNvSpPr>
            <a:spLocks noGrp="1"/>
          </p:cNvSpPr>
          <p:nvPr>
            <p:ph idx="1"/>
          </p:nvPr>
        </p:nvSpPr>
        <p:spPr>
          <a:xfrm>
            <a:off x="342900" y="1491630"/>
            <a:ext cx="6172200" cy="3102993"/>
          </a:xfrm>
        </p:spPr>
        <p:txBody>
          <a:bodyPr/>
          <a:lstStyle>
            <a:lvl1pPr marL="0" indent="0" algn="ctr">
              <a:buNone/>
              <a:defRPr/>
            </a:lvl1pPr>
          </a:lstStyle>
          <a:p>
            <a:pPr lvl="0"/>
            <a:r>
              <a:rPr lang="it-IT" dirty="0" err="1" smtClean="0"/>
              <a:t>Fare clic per modificare stili del testo dello schema</a:t>
            </a:r>
          </a:p>
        </p:txBody>
      </p:sp>
      <p:sp>
        <p:nvSpPr>
          <p:cNvPr id="4" name="Date Placeholder 3"/>
          <p:cNvSpPr>
            <a:spLocks noGrp="1"/>
          </p:cNvSpPr>
          <p:nvPr>
            <p:ph type="dt" sz="half" idx="10"/>
          </p:nvPr>
        </p:nvSpPr>
        <p:spPr/>
        <p:txBody>
          <a:bodyPr/>
          <a:lstStyle>
            <a:lvl1pPr>
              <a:defRPr/>
            </a:lvl1pPr>
          </a:lstStyle>
          <a:p>
            <a:pPr>
              <a:defRPr/>
            </a:pPr>
            <a:fld id="{004CE608-3070-4A1B-8156-53E75BE6D832}" type="datetimeFigureOut">
              <a:rPr lang="en-US"/>
              <a:pPr>
                <a:defRPr/>
              </a:pPr>
              <a:t>2/24/2016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A9C34C-43FD-4F39-AD50-47DC2D7E753E}" type="slidenum">
              <a:rPr lang="en-US"/>
              <a:pPr>
                <a:defRPr/>
              </a:pPr>
              <a:t>‹N›</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206375"/>
            <a:ext cx="61722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endParaRPr lang="en-US" smtClean="0"/>
          </a:p>
        </p:txBody>
      </p:sp>
      <p:sp>
        <p:nvSpPr>
          <p:cNvPr id="1027" name="Text Placeholder 2"/>
          <p:cNvSpPr>
            <a:spLocks noGrp="1"/>
          </p:cNvSpPr>
          <p:nvPr>
            <p:ph type="body" idx="1"/>
          </p:nvPr>
        </p:nvSpPr>
        <p:spPr bwMode="auto">
          <a:xfrm>
            <a:off x="342900" y="1200150"/>
            <a:ext cx="61722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4" name="Date Placeholder 3"/>
          <p:cNvSpPr>
            <a:spLocks noGrp="1"/>
          </p:cNvSpPr>
          <p:nvPr>
            <p:ph type="dt" sz="half" idx="2"/>
          </p:nvPr>
        </p:nvSpPr>
        <p:spPr>
          <a:xfrm>
            <a:off x="342900" y="4767263"/>
            <a:ext cx="1600200" cy="274637"/>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mn-lt"/>
              </a:defRPr>
            </a:lvl1pPr>
          </a:lstStyle>
          <a:p>
            <a:pPr>
              <a:defRPr/>
            </a:pPr>
            <a:fld id="{B0A3DC28-F25E-4B8C-9A3A-27928289D1B3}" type="datetimeFigureOut">
              <a:rPr lang="en-US"/>
              <a:pPr>
                <a:defRPr/>
              </a:pPr>
              <a:t>2/24/2016</a:t>
            </a:fld>
            <a:endParaRPr lang="en-US" dirty="0"/>
          </a:p>
        </p:txBody>
      </p:sp>
      <p:sp>
        <p:nvSpPr>
          <p:cNvPr id="5" name="Footer Placeholder 4"/>
          <p:cNvSpPr>
            <a:spLocks noGrp="1"/>
          </p:cNvSpPr>
          <p:nvPr>
            <p:ph type="ftr" sz="quarter" idx="3"/>
          </p:nvPr>
        </p:nvSpPr>
        <p:spPr>
          <a:xfrm>
            <a:off x="2343150" y="4767263"/>
            <a:ext cx="2171700" cy="274637"/>
          </a:xfrm>
          <a:prstGeom prst="rect">
            <a:avLst/>
          </a:prstGeom>
        </p:spPr>
        <p:txBody>
          <a:bodyPr vert="horz" lIns="91440" tIns="45720" rIns="91440" bIns="45720" rtlCol="0" anchor="ctr"/>
          <a:lstStyle>
            <a:lvl1pPr algn="ctr" fontAlgn="auto">
              <a:spcBef>
                <a:spcPts val="0"/>
              </a:spcBef>
              <a:spcAft>
                <a:spcPts val="0"/>
              </a:spcAft>
              <a:defRPr sz="9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4914900" y="4767263"/>
            <a:ext cx="1600200" cy="274637"/>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defRPr>
            </a:lvl1pPr>
          </a:lstStyle>
          <a:p>
            <a:pPr>
              <a:defRPr/>
            </a:pPr>
            <a:fld id="{DCF6DDA4-42E3-4CF4-8C28-5A8AEE74BB35}" type="slidenum">
              <a:rPr lang="en-US"/>
              <a:pPr>
                <a:defRPr/>
              </a:pPr>
              <a:t>‹N›</a:t>
            </a:fld>
            <a:endParaRPr lang="en-US"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Lst>
  <p:timing>
    <p:tnLst>
      <p:par>
        <p:cTn id="1" dur="indefinite" restart="never" nodeType="tmRoot"/>
      </p:par>
    </p:tnLst>
  </p:timing>
  <p:txStyles>
    <p:titleStyle>
      <a:lvl1pPr algn="ctr" defTabSz="685800" rtl="0" fontAlgn="base">
        <a:spcBef>
          <a:spcPct val="0"/>
        </a:spcBef>
        <a:spcAft>
          <a:spcPct val="0"/>
        </a:spcAft>
        <a:defRPr sz="3300" kern="1200">
          <a:solidFill>
            <a:schemeClr val="tx1"/>
          </a:solidFill>
          <a:latin typeface="+mj-lt"/>
          <a:ea typeface="+mj-ea"/>
          <a:cs typeface="+mj-cs"/>
        </a:defRPr>
      </a:lvl1pPr>
      <a:lvl2pPr algn="ctr" defTabSz="685800" rtl="0" fontAlgn="base">
        <a:spcBef>
          <a:spcPct val="0"/>
        </a:spcBef>
        <a:spcAft>
          <a:spcPct val="0"/>
        </a:spcAft>
        <a:defRPr sz="3300">
          <a:solidFill>
            <a:schemeClr val="tx1"/>
          </a:solidFill>
          <a:latin typeface="Calibri" pitchFamily="34" charset="0"/>
        </a:defRPr>
      </a:lvl2pPr>
      <a:lvl3pPr algn="ctr" defTabSz="685800" rtl="0" fontAlgn="base">
        <a:spcBef>
          <a:spcPct val="0"/>
        </a:spcBef>
        <a:spcAft>
          <a:spcPct val="0"/>
        </a:spcAft>
        <a:defRPr sz="3300">
          <a:solidFill>
            <a:schemeClr val="tx1"/>
          </a:solidFill>
          <a:latin typeface="Calibri" pitchFamily="34" charset="0"/>
        </a:defRPr>
      </a:lvl3pPr>
      <a:lvl4pPr algn="ctr" defTabSz="685800" rtl="0" fontAlgn="base">
        <a:spcBef>
          <a:spcPct val="0"/>
        </a:spcBef>
        <a:spcAft>
          <a:spcPct val="0"/>
        </a:spcAft>
        <a:defRPr sz="3300">
          <a:solidFill>
            <a:schemeClr val="tx1"/>
          </a:solidFill>
          <a:latin typeface="Calibri" pitchFamily="34" charset="0"/>
        </a:defRPr>
      </a:lvl4pPr>
      <a:lvl5pPr algn="ctr" defTabSz="685800" rtl="0" fontAlgn="base">
        <a:spcBef>
          <a:spcPct val="0"/>
        </a:spcBef>
        <a:spcAft>
          <a:spcPct val="0"/>
        </a:spcAft>
        <a:defRPr sz="3300">
          <a:solidFill>
            <a:schemeClr val="tx1"/>
          </a:solidFill>
          <a:latin typeface="Calibri" pitchFamily="34" charset="0"/>
        </a:defRPr>
      </a:lvl5pPr>
      <a:lvl6pPr marL="457200" algn="ctr" defTabSz="685800" rtl="0" fontAlgn="base">
        <a:spcBef>
          <a:spcPct val="0"/>
        </a:spcBef>
        <a:spcAft>
          <a:spcPct val="0"/>
        </a:spcAft>
        <a:defRPr sz="3300">
          <a:solidFill>
            <a:schemeClr val="tx1"/>
          </a:solidFill>
          <a:latin typeface="Calibri" pitchFamily="34" charset="0"/>
        </a:defRPr>
      </a:lvl6pPr>
      <a:lvl7pPr marL="914400" algn="ctr" defTabSz="685800" rtl="0" fontAlgn="base">
        <a:spcBef>
          <a:spcPct val="0"/>
        </a:spcBef>
        <a:spcAft>
          <a:spcPct val="0"/>
        </a:spcAft>
        <a:defRPr sz="3300">
          <a:solidFill>
            <a:schemeClr val="tx1"/>
          </a:solidFill>
          <a:latin typeface="Calibri" pitchFamily="34" charset="0"/>
        </a:defRPr>
      </a:lvl7pPr>
      <a:lvl8pPr marL="1371600" algn="ctr" defTabSz="685800" rtl="0" fontAlgn="base">
        <a:spcBef>
          <a:spcPct val="0"/>
        </a:spcBef>
        <a:spcAft>
          <a:spcPct val="0"/>
        </a:spcAft>
        <a:defRPr sz="3300">
          <a:solidFill>
            <a:schemeClr val="tx1"/>
          </a:solidFill>
          <a:latin typeface="Calibri" pitchFamily="34" charset="0"/>
        </a:defRPr>
      </a:lvl8pPr>
      <a:lvl9pPr marL="1828800" algn="ctr" defTabSz="685800" rtl="0" fontAlgn="base">
        <a:spcBef>
          <a:spcPct val="0"/>
        </a:spcBef>
        <a:spcAft>
          <a:spcPct val="0"/>
        </a:spcAft>
        <a:defRPr sz="3300">
          <a:solidFill>
            <a:schemeClr val="tx1"/>
          </a:solidFill>
          <a:latin typeface="Calibri" pitchFamily="34" charset="0"/>
        </a:defRPr>
      </a:lvl9pPr>
    </p:titleStyle>
    <p:bodyStyle>
      <a:lvl1pPr marL="257175" indent="-257175" algn="l" defTabSz="685800" rtl="0" fontAlgn="base">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defTabSz="685800" rtl="0" fontAlgn="base">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defTabSz="685800" rtl="0" fontAlgn="base">
        <a:spcBef>
          <a:spcPct val="20000"/>
        </a:spcBef>
        <a:spcAft>
          <a:spcPct val="0"/>
        </a:spcAft>
        <a:buFont typeface="Arial" charset="0"/>
        <a:buChar char="•"/>
        <a:defRPr kern="1200">
          <a:solidFill>
            <a:schemeClr val="tx1"/>
          </a:solidFill>
          <a:latin typeface="+mn-lt"/>
          <a:ea typeface="+mn-ea"/>
          <a:cs typeface="+mn-cs"/>
        </a:defRPr>
      </a:lvl3pPr>
      <a:lvl4pPr marL="1200150" indent="-171450" algn="l" defTabSz="685800" rtl="0" fontAlgn="base">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defTabSz="685800" rtl="0" fontAlgn="base">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Formazione%20-%20Accompagnamento.JPG" TargetMode="External"/><Relationship Id="rId7" Type="http://schemas.openxmlformats.org/officeDocument/2006/relationships/hyperlink" Target="Formazione%20Giannini%20PNSD.fl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Formazione%20-%20Accompagnamento.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ischool.startupitalia.eu/wp-content/uploads/sites/8/2015/12/on-being-be-a-digital-marketer.jpg"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hyperlink" Target="TABELLA_2_PROFILO_ANIMATORE_DIGITALE.pdf"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ischool.startupitalia.eu/wp-content/uploads/sites/8/2015/10/22504284582_71262b2c5a.jp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Strumenti.JPG"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Strumenti%20Giannini%20PNSD.fl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Competenze%20e%20contenuti.JPG"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Strutture%20-%20ambienti%20Giannini%20PNSD.fl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219450"/>
            <a:ext cx="5829300" cy="514350"/>
          </a:xfrm>
        </p:spPr>
        <p:txBody>
          <a:bodyPr rtlCol="0">
            <a:normAutofit fontScale="90000"/>
          </a:bodyPr>
          <a:lstStyle/>
          <a:p>
            <a:pPr fontAlgn="auto">
              <a:spcAft>
                <a:spcPts val="0"/>
              </a:spcAft>
              <a:defRPr/>
            </a:pPr>
            <a:r>
              <a:rPr lang="en-US" sz="3675" dirty="0"/>
              <a:t>IL PNSD e l’Animatore </a:t>
            </a:r>
            <a:r>
              <a:rPr lang="en-US" sz="3675" dirty="0" err="1"/>
              <a:t>Digitale</a:t>
            </a:r>
            <a:r>
              <a:rPr lang="en-US" dirty="0" smtClean="0"/>
              <a:t/>
            </a:r>
            <a:br>
              <a:rPr lang="en-US" dirty="0" smtClean="0"/>
            </a:br>
            <a:endParaRPr lang="en-US" dirty="0"/>
          </a:p>
        </p:txBody>
      </p:sp>
      <p:sp>
        <p:nvSpPr>
          <p:cNvPr id="5122" name="Subtitle 2"/>
          <p:cNvSpPr>
            <a:spLocks noGrp="1"/>
          </p:cNvSpPr>
          <p:nvPr>
            <p:ph type="subTitle" idx="1"/>
          </p:nvPr>
        </p:nvSpPr>
        <p:spPr>
          <a:xfrm>
            <a:off x="1028700" y="3867150"/>
            <a:ext cx="4800600" cy="593725"/>
          </a:xfrm>
        </p:spPr>
        <p:txBody>
          <a:bodyPr/>
          <a:lstStyle/>
          <a:p>
            <a:endParaRPr lang="en-US" sz="1200" smtClean="0"/>
          </a:p>
          <a:p>
            <a:r>
              <a:rPr lang="en-US" sz="1200" smtClean="0"/>
              <a:t>Prof. Antonio Iannuzzi</a:t>
            </a:r>
          </a:p>
        </p:txBody>
      </p:sp>
      <p:sp>
        <p:nvSpPr>
          <p:cNvPr id="5123" name="CasellaDiTesto 4"/>
          <p:cNvSpPr txBox="1">
            <a:spLocks noChangeArrowheads="1"/>
          </p:cNvSpPr>
          <p:nvPr/>
        </p:nvSpPr>
        <p:spPr bwMode="auto">
          <a:xfrm>
            <a:off x="901700" y="1384300"/>
            <a:ext cx="4354513" cy="414338"/>
          </a:xfrm>
          <a:prstGeom prst="rect">
            <a:avLst/>
          </a:prstGeom>
          <a:noFill/>
          <a:ln w="9525">
            <a:noFill/>
            <a:miter lim="800000"/>
            <a:headEnd/>
            <a:tailEnd/>
          </a:ln>
        </p:spPr>
        <p:txBody>
          <a:bodyPr wrap="none">
            <a:spAutoFit/>
          </a:bodyPr>
          <a:lstStyle/>
          <a:p>
            <a:r>
              <a:rPr lang="it-IT" sz="2100" b="1">
                <a:solidFill>
                  <a:schemeClr val="bg1"/>
                </a:solidFill>
                <a:latin typeface="Calibri" pitchFamily="34" charset="0"/>
              </a:rPr>
              <a:t>Liceo Statale «P. E. Imbriani» Avellino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ccia in giù 7">
            <a:hlinkClick r:id="rId3" action="ppaction://hlinkfile"/>
          </p:cNvPr>
          <p:cNvSpPr/>
          <p:nvPr/>
        </p:nvSpPr>
        <p:spPr>
          <a:xfrm rot="2348370">
            <a:off x="5727700" y="2320925"/>
            <a:ext cx="144463" cy="7191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grpSp>
        <p:nvGrpSpPr>
          <p:cNvPr id="11" name="Gruppo 1"/>
          <p:cNvGrpSpPr>
            <a:grpSpLocks/>
          </p:cNvGrpSpPr>
          <p:nvPr/>
        </p:nvGrpSpPr>
        <p:grpSpPr bwMode="auto">
          <a:xfrm>
            <a:off x="1412776" y="51470"/>
            <a:ext cx="5328493" cy="4160837"/>
            <a:chOff x="1412776" y="627534"/>
            <a:chExt cx="5445224" cy="4160675"/>
          </a:xfrm>
        </p:grpSpPr>
        <p:pic>
          <p:nvPicPr>
            <p:cNvPr id="12" name="Immagine 4">
              <a:hlinkClick r:id="rId4" action="ppaction://hlinkfile"/>
            </p:cNvPr>
            <p:cNvPicPr>
              <a:picLocks noChangeAspect="1"/>
            </p:cNvPicPr>
            <p:nvPr/>
          </p:nvPicPr>
          <p:blipFill>
            <a:blip r:embed="rId5"/>
            <a:srcRect/>
            <a:stretch>
              <a:fillRect/>
            </a:stretch>
          </p:blipFill>
          <p:spPr bwMode="auto">
            <a:xfrm>
              <a:off x="1412776" y="627534"/>
              <a:ext cx="5445224" cy="1294460"/>
            </a:xfrm>
            <a:prstGeom prst="rect">
              <a:avLst/>
            </a:prstGeom>
            <a:noFill/>
            <a:ln w="9525">
              <a:noFill/>
              <a:miter lim="800000"/>
              <a:headEnd/>
              <a:tailEnd/>
            </a:ln>
          </p:spPr>
        </p:pic>
        <p:pic>
          <p:nvPicPr>
            <p:cNvPr id="13" name="Immagine 6">
              <a:hlinkClick r:id="rId4" action="ppaction://hlinkfile"/>
            </p:cNvPr>
            <p:cNvPicPr>
              <a:picLocks noChangeAspect="1"/>
            </p:cNvPicPr>
            <p:nvPr/>
          </p:nvPicPr>
          <p:blipFill>
            <a:blip r:embed="rId6"/>
            <a:srcRect/>
            <a:stretch>
              <a:fillRect/>
            </a:stretch>
          </p:blipFill>
          <p:spPr bwMode="auto">
            <a:xfrm>
              <a:off x="1412776" y="2859782"/>
              <a:ext cx="5445224" cy="1928427"/>
            </a:xfrm>
            <a:prstGeom prst="rect">
              <a:avLst/>
            </a:prstGeom>
            <a:noFill/>
            <a:ln w="9525">
              <a:noFill/>
              <a:miter lim="800000"/>
              <a:headEnd/>
              <a:tailEnd/>
            </a:ln>
          </p:spPr>
        </p:pic>
      </p:grpSp>
      <p:pic>
        <p:nvPicPr>
          <p:cNvPr id="14" name="Immagine 13">
            <a:hlinkClick r:id="rId7" action="ppaction://hlinkfile"/>
          </p:cNvPr>
          <p:cNvPicPr>
            <a:picLocks noChangeAspect="1"/>
          </p:cNvPicPr>
          <p:nvPr/>
        </p:nvPicPr>
        <p:blipFill>
          <a:blip r:embed="rId8"/>
          <a:stretch>
            <a:fillRect/>
          </a:stretch>
        </p:blipFill>
        <p:spPr>
          <a:xfrm>
            <a:off x="5902042" y="4198998"/>
            <a:ext cx="927547" cy="92754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Immagine 1" descr="on-being-be-a-digital-marketer">
            <a:hlinkClick r:id="rId2"/>
          </p:cNvPr>
          <p:cNvPicPr>
            <a:picLocks noChangeAspect="1" noChangeArrowheads="1"/>
          </p:cNvPicPr>
          <p:nvPr/>
        </p:nvPicPr>
        <p:blipFill>
          <a:blip r:embed="rId3"/>
          <a:srcRect/>
          <a:stretch>
            <a:fillRect/>
          </a:stretch>
        </p:blipFill>
        <p:spPr bwMode="auto">
          <a:xfrm>
            <a:off x="317500" y="1673225"/>
            <a:ext cx="5907088" cy="3470275"/>
          </a:xfrm>
          <a:prstGeom prst="rect">
            <a:avLst/>
          </a:prstGeom>
          <a:noFill/>
          <a:ln w="9525">
            <a:noFill/>
            <a:miter lim="800000"/>
            <a:headEnd/>
            <a:tailEnd/>
          </a:ln>
        </p:spPr>
      </p:pic>
      <p:sp>
        <p:nvSpPr>
          <p:cNvPr id="3" name="Rettangolo 2"/>
          <p:cNvSpPr/>
          <p:nvPr/>
        </p:nvSpPr>
        <p:spPr>
          <a:xfrm>
            <a:off x="1621579" y="555526"/>
            <a:ext cx="3299665" cy="1200329"/>
          </a:xfrm>
          <a:prstGeom prst="rect">
            <a:avLst/>
          </a:prstGeom>
          <a:noFill/>
        </p:spPr>
        <p:txBody>
          <a:bodyPr>
            <a:spAutoFit/>
          </a:bodyPr>
          <a:lstStyle/>
          <a:p>
            <a:pPr algn="ctr" fontAlgn="auto">
              <a:spcBef>
                <a:spcPts val="0"/>
              </a:spcBef>
              <a:spcAft>
                <a:spcPts val="0"/>
              </a:spcAft>
              <a:defRPr/>
            </a:pPr>
            <a:r>
              <a:rPr lang="it-IT"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n-lt"/>
              </a:rPr>
              <a:t>Animatore Digitale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Titolo 1"/>
          <p:cNvSpPr>
            <a:spLocks noGrp="1"/>
          </p:cNvSpPr>
          <p:nvPr>
            <p:ph type="title"/>
          </p:nvPr>
        </p:nvSpPr>
        <p:spPr>
          <a:xfrm>
            <a:off x="342900" y="627063"/>
            <a:ext cx="6172200" cy="857250"/>
          </a:xfrm>
        </p:spPr>
        <p:txBody>
          <a:bodyPr/>
          <a:lstStyle/>
          <a:p>
            <a:r>
              <a:rPr lang="it-IT" smtClean="0"/>
              <a:t>Cos'è l’A.D.</a:t>
            </a:r>
          </a:p>
        </p:txBody>
      </p:sp>
      <p:pic>
        <p:nvPicPr>
          <p:cNvPr id="13315" name="Segnaposto contenuto 5"/>
          <p:cNvPicPr>
            <a:picLocks noGrp="1" noChangeAspect="1"/>
          </p:cNvPicPr>
          <p:nvPr>
            <p:ph idx="1"/>
          </p:nvPr>
        </p:nvPicPr>
        <p:blipFill>
          <a:blip r:embed="rId3"/>
          <a:srcRect/>
          <a:stretch>
            <a:fillRect/>
          </a:stretch>
        </p:blipFill>
        <p:spPr>
          <a:xfrm>
            <a:off x="528638" y="1492250"/>
            <a:ext cx="5800725" cy="3101975"/>
          </a:xfrm>
        </p:spPr>
      </p:pic>
      <p:sp>
        <p:nvSpPr>
          <p:cNvPr id="3" name="Figura a mano libera 2"/>
          <p:cNvSpPr/>
          <p:nvPr/>
        </p:nvSpPr>
        <p:spPr>
          <a:xfrm>
            <a:off x="2247900" y="1231900"/>
            <a:ext cx="1771650" cy="615950"/>
          </a:xfrm>
          <a:custGeom>
            <a:avLst/>
            <a:gdLst>
              <a:gd name="connsiteX0" fmla="*/ 1140606 w 1772185"/>
              <a:gd name="connsiteY0" fmla="*/ 45032 h 617354"/>
              <a:gd name="connsiteX1" fmla="*/ 1140606 w 1772185"/>
              <a:gd name="connsiteY1" fmla="*/ 45032 h 617354"/>
              <a:gd name="connsiteX2" fmla="*/ 851156 w 1772185"/>
              <a:gd name="connsiteY2" fmla="*/ 31875 h 617354"/>
              <a:gd name="connsiteX3" fmla="*/ 311725 w 1772185"/>
              <a:gd name="connsiteY3" fmla="*/ 38454 h 617354"/>
              <a:gd name="connsiteX4" fmla="*/ 278833 w 1772185"/>
              <a:gd name="connsiteY4" fmla="*/ 45032 h 617354"/>
              <a:gd name="connsiteX5" fmla="*/ 252520 w 1772185"/>
              <a:gd name="connsiteY5" fmla="*/ 58189 h 617354"/>
              <a:gd name="connsiteX6" fmla="*/ 213049 w 1772185"/>
              <a:gd name="connsiteY6" fmla="*/ 64767 h 617354"/>
              <a:gd name="connsiteX7" fmla="*/ 193314 w 1772185"/>
              <a:gd name="connsiteY7" fmla="*/ 71346 h 617354"/>
              <a:gd name="connsiteX8" fmla="*/ 153843 w 1772185"/>
              <a:gd name="connsiteY8" fmla="*/ 97659 h 617354"/>
              <a:gd name="connsiteX9" fmla="*/ 134108 w 1772185"/>
              <a:gd name="connsiteY9" fmla="*/ 104238 h 617354"/>
              <a:gd name="connsiteX10" fmla="*/ 68324 w 1772185"/>
              <a:gd name="connsiteY10" fmla="*/ 163443 h 617354"/>
              <a:gd name="connsiteX11" fmla="*/ 48589 w 1772185"/>
              <a:gd name="connsiteY11" fmla="*/ 183179 h 617354"/>
              <a:gd name="connsiteX12" fmla="*/ 22275 w 1772185"/>
              <a:gd name="connsiteY12" fmla="*/ 222649 h 617354"/>
              <a:gd name="connsiteX13" fmla="*/ 9118 w 1772185"/>
              <a:gd name="connsiteY13" fmla="*/ 242384 h 617354"/>
              <a:gd name="connsiteX14" fmla="*/ 9118 w 1772185"/>
              <a:gd name="connsiteY14" fmla="*/ 400266 h 617354"/>
              <a:gd name="connsiteX15" fmla="*/ 22275 w 1772185"/>
              <a:gd name="connsiteY15" fmla="*/ 426580 h 617354"/>
              <a:gd name="connsiteX16" fmla="*/ 42010 w 1772185"/>
              <a:gd name="connsiteY16" fmla="*/ 439737 h 617354"/>
              <a:gd name="connsiteX17" fmla="*/ 88059 w 1772185"/>
              <a:gd name="connsiteY17" fmla="*/ 459472 h 617354"/>
              <a:gd name="connsiteX18" fmla="*/ 114373 w 1772185"/>
              <a:gd name="connsiteY18" fmla="*/ 472629 h 617354"/>
              <a:gd name="connsiteX19" fmla="*/ 134108 w 1772185"/>
              <a:gd name="connsiteY19" fmla="*/ 485786 h 617354"/>
              <a:gd name="connsiteX20" fmla="*/ 186735 w 1772185"/>
              <a:gd name="connsiteY20" fmla="*/ 498943 h 617354"/>
              <a:gd name="connsiteX21" fmla="*/ 252520 w 1772185"/>
              <a:gd name="connsiteY21" fmla="*/ 518678 h 617354"/>
              <a:gd name="connsiteX22" fmla="*/ 272255 w 1772185"/>
              <a:gd name="connsiteY22" fmla="*/ 525256 h 617354"/>
              <a:gd name="connsiteX23" fmla="*/ 298568 w 1772185"/>
              <a:gd name="connsiteY23" fmla="*/ 538413 h 617354"/>
              <a:gd name="connsiteX24" fmla="*/ 324882 w 1772185"/>
              <a:gd name="connsiteY24" fmla="*/ 544992 h 617354"/>
              <a:gd name="connsiteX25" fmla="*/ 403823 w 1772185"/>
              <a:gd name="connsiteY25" fmla="*/ 558148 h 617354"/>
              <a:gd name="connsiteX26" fmla="*/ 535392 w 1772185"/>
              <a:gd name="connsiteY26" fmla="*/ 571305 h 617354"/>
              <a:gd name="connsiteX27" fmla="*/ 634068 w 1772185"/>
              <a:gd name="connsiteY27" fmla="*/ 591041 h 617354"/>
              <a:gd name="connsiteX28" fmla="*/ 680117 w 1772185"/>
              <a:gd name="connsiteY28" fmla="*/ 597619 h 617354"/>
              <a:gd name="connsiteX29" fmla="*/ 765636 w 1772185"/>
              <a:gd name="connsiteY29" fmla="*/ 604197 h 617354"/>
              <a:gd name="connsiteX30" fmla="*/ 785371 w 1772185"/>
              <a:gd name="connsiteY30" fmla="*/ 610776 h 617354"/>
              <a:gd name="connsiteX31" fmla="*/ 818263 w 1772185"/>
              <a:gd name="connsiteY31" fmla="*/ 617354 h 617354"/>
              <a:gd name="connsiteX32" fmla="*/ 1436635 w 1772185"/>
              <a:gd name="connsiteY32" fmla="*/ 610776 h 617354"/>
              <a:gd name="connsiteX33" fmla="*/ 1469527 w 1772185"/>
              <a:gd name="connsiteY33" fmla="*/ 591041 h 617354"/>
              <a:gd name="connsiteX34" fmla="*/ 1495840 w 1772185"/>
              <a:gd name="connsiteY34" fmla="*/ 577884 h 617354"/>
              <a:gd name="connsiteX35" fmla="*/ 1508997 w 1772185"/>
              <a:gd name="connsiteY35" fmla="*/ 558148 h 617354"/>
              <a:gd name="connsiteX36" fmla="*/ 1535311 w 1772185"/>
              <a:gd name="connsiteY36" fmla="*/ 544992 h 617354"/>
              <a:gd name="connsiteX37" fmla="*/ 1581360 w 1772185"/>
              <a:gd name="connsiteY37" fmla="*/ 505521 h 617354"/>
              <a:gd name="connsiteX38" fmla="*/ 1633987 w 1772185"/>
              <a:gd name="connsiteY38" fmla="*/ 452894 h 617354"/>
              <a:gd name="connsiteX39" fmla="*/ 1653722 w 1772185"/>
              <a:gd name="connsiteY39" fmla="*/ 433159 h 617354"/>
              <a:gd name="connsiteX40" fmla="*/ 1693193 w 1772185"/>
              <a:gd name="connsiteY40" fmla="*/ 406845 h 617354"/>
              <a:gd name="connsiteX41" fmla="*/ 1719507 w 1772185"/>
              <a:gd name="connsiteY41" fmla="*/ 360796 h 617354"/>
              <a:gd name="connsiteX42" fmla="*/ 1732663 w 1772185"/>
              <a:gd name="connsiteY42" fmla="*/ 341061 h 617354"/>
              <a:gd name="connsiteX43" fmla="*/ 1752399 w 1772185"/>
              <a:gd name="connsiteY43" fmla="*/ 308169 h 617354"/>
              <a:gd name="connsiteX44" fmla="*/ 1772134 w 1772185"/>
              <a:gd name="connsiteY44" fmla="*/ 288433 h 617354"/>
              <a:gd name="connsiteX45" fmla="*/ 1752399 w 1772185"/>
              <a:gd name="connsiteY45" fmla="*/ 196336 h 617354"/>
              <a:gd name="connsiteX46" fmla="*/ 1726085 w 1772185"/>
              <a:gd name="connsiteY46" fmla="*/ 189757 h 617354"/>
              <a:gd name="connsiteX47" fmla="*/ 1686615 w 1772185"/>
              <a:gd name="connsiteY47" fmla="*/ 163443 h 617354"/>
              <a:gd name="connsiteX48" fmla="*/ 1647144 w 1772185"/>
              <a:gd name="connsiteY48" fmla="*/ 137130 h 617354"/>
              <a:gd name="connsiteX49" fmla="*/ 1614252 w 1772185"/>
              <a:gd name="connsiteY49" fmla="*/ 123973 h 617354"/>
              <a:gd name="connsiteX50" fmla="*/ 1594517 w 1772185"/>
              <a:gd name="connsiteY50" fmla="*/ 117395 h 617354"/>
              <a:gd name="connsiteX51" fmla="*/ 1541889 w 1772185"/>
              <a:gd name="connsiteY51" fmla="*/ 91081 h 617354"/>
              <a:gd name="connsiteX52" fmla="*/ 1515576 w 1772185"/>
              <a:gd name="connsiteY52" fmla="*/ 77924 h 617354"/>
              <a:gd name="connsiteX53" fmla="*/ 1462948 w 1772185"/>
              <a:gd name="connsiteY53" fmla="*/ 64767 h 617354"/>
              <a:gd name="connsiteX54" fmla="*/ 1443213 w 1772185"/>
              <a:gd name="connsiteY54" fmla="*/ 58189 h 617354"/>
              <a:gd name="connsiteX55" fmla="*/ 1410321 w 1772185"/>
              <a:gd name="connsiteY55" fmla="*/ 38454 h 617354"/>
              <a:gd name="connsiteX56" fmla="*/ 1377429 w 1772185"/>
              <a:gd name="connsiteY56" fmla="*/ 31875 h 617354"/>
              <a:gd name="connsiteX57" fmla="*/ 1324802 w 1772185"/>
              <a:gd name="connsiteY57" fmla="*/ 18718 h 617354"/>
              <a:gd name="connsiteX58" fmla="*/ 1298488 w 1772185"/>
              <a:gd name="connsiteY58" fmla="*/ 12140 h 617354"/>
              <a:gd name="connsiteX59" fmla="*/ 1245861 w 1772185"/>
              <a:gd name="connsiteY59" fmla="*/ 5561 h 617354"/>
              <a:gd name="connsiteX60" fmla="*/ 1055086 w 1772185"/>
              <a:gd name="connsiteY60" fmla="*/ 25297 h 617354"/>
              <a:gd name="connsiteX61" fmla="*/ 1041930 w 1772185"/>
              <a:gd name="connsiteY61" fmla="*/ 38454 h 617354"/>
              <a:gd name="connsiteX62" fmla="*/ 1061665 w 1772185"/>
              <a:gd name="connsiteY62" fmla="*/ 45032 h 61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772185" h="617354">
                <a:moveTo>
                  <a:pt x="1140606" y="45032"/>
                </a:moveTo>
                <a:lnTo>
                  <a:pt x="1140606" y="45032"/>
                </a:lnTo>
                <a:cubicBezTo>
                  <a:pt x="1021725" y="31824"/>
                  <a:pt x="1036929" y="31875"/>
                  <a:pt x="851156" y="31875"/>
                </a:cubicBezTo>
                <a:cubicBezTo>
                  <a:pt x="671332" y="31875"/>
                  <a:pt x="491535" y="36261"/>
                  <a:pt x="311725" y="38454"/>
                </a:cubicBezTo>
                <a:cubicBezTo>
                  <a:pt x="300761" y="40647"/>
                  <a:pt x="289440" y="41496"/>
                  <a:pt x="278833" y="45032"/>
                </a:cubicBezTo>
                <a:cubicBezTo>
                  <a:pt x="269530" y="48133"/>
                  <a:pt x="261913" y="55371"/>
                  <a:pt x="252520" y="58189"/>
                </a:cubicBezTo>
                <a:cubicBezTo>
                  <a:pt x="239744" y="62022"/>
                  <a:pt x="226206" y="62574"/>
                  <a:pt x="213049" y="64767"/>
                </a:cubicBezTo>
                <a:cubicBezTo>
                  <a:pt x="206471" y="66960"/>
                  <a:pt x="199376" y="67978"/>
                  <a:pt x="193314" y="71346"/>
                </a:cubicBezTo>
                <a:cubicBezTo>
                  <a:pt x="179491" y="79025"/>
                  <a:pt x="168844" y="92658"/>
                  <a:pt x="153843" y="97659"/>
                </a:cubicBezTo>
                <a:lnTo>
                  <a:pt x="134108" y="104238"/>
                </a:lnTo>
                <a:cubicBezTo>
                  <a:pt x="92911" y="135135"/>
                  <a:pt x="115544" y="116223"/>
                  <a:pt x="68324" y="163443"/>
                </a:cubicBezTo>
                <a:cubicBezTo>
                  <a:pt x="61746" y="170022"/>
                  <a:pt x="53750" y="175438"/>
                  <a:pt x="48589" y="183179"/>
                </a:cubicBezTo>
                <a:lnTo>
                  <a:pt x="22275" y="222649"/>
                </a:lnTo>
                <a:lnTo>
                  <a:pt x="9118" y="242384"/>
                </a:lnTo>
                <a:cubicBezTo>
                  <a:pt x="-1983" y="308995"/>
                  <a:pt x="-4054" y="303667"/>
                  <a:pt x="9118" y="400266"/>
                </a:cubicBezTo>
                <a:cubicBezTo>
                  <a:pt x="10443" y="409983"/>
                  <a:pt x="15997" y="419046"/>
                  <a:pt x="22275" y="426580"/>
                </a:cubicBezTo>
                <a:cubicBezTo>
                  <a:pt x="27336" y="432654"/>
                  <a:pt x="35145" y="435814"/>
                  <a:pt x="42010" y="439737"/>
                </a:cubicBezTo>
                <a:cubicBezTo>
                  <a:pt x="85647" y="464673"/>
                  <a:pt x="51157" y="443657"/>
                  <a:pt x="88059" y="459472"/>
                </a:cubicBezTo>
                <a:cubicBezTo>
                  <a:pt x="97073" y="463335"/>
                  <a:pt x="105858" y="467763"/>
                  <a:pt x="114373" y="472629"/>
                </a:cubicBezTo>
                <a:cubicBezTo>
                  <a:pt x="121238" y="476552"/>
                  <a:pt x="126678" y="483084"/>
                  <a:pt x="134108" y="485786"/>
                </a:cubicBezTo>
                <a:cubicBezTo>
                  <a:pt x="151102" y="491966"/>
                  <a:pt x="170562" y="490856"/>
                  <a:pt x="186735" y="498943"/>
                </a:cubicBezTo>
                <a:cubicBezTo>
                  <a:pt x="224979" y="518065"/>
                  <a:pt x="203376" y="510488"/>
                  <a:pt x="252520" y="518678"/>
                </a:cubicBezTo>
                <a:cubicBezTo>
                  <a:pt x="259098" y="520871"/>
                  <a:pt x="265882" y="522524"/>
                  <a:pt x="272255" y="525256"/>
                </a:cubicBezTo>
                <a:cubicBezTo>
                  <a:pt x="281268" y="529119"/>
                  <a:pt x="289386" y="534970"/>
                  <a:pt x="298568" y="538413"/>
                </a:cubicBezTo>
                <a:cubicBezTo>
                  <a:pt x="307034" y="541588"/>
                  <a:pt x="315996" y="543326"/>
                  <a:pt x="324882" y="544992"/>
                </a:cubicBezTo>
                <a:cubicBezTo>
                  <a:pt x="351102" y="549908"/>
                  <a:pt x="377552" y="553512"/>
                  <a:pt x="403823" y="558148"/>
                </a:cubicBezTo>
                <a:cubicBezTo>
                  <a:pt x="483027" y="572125"/>
                  <a:pt x="384321" y="561234"/>
                  <a:pt x="535392" y="571305"/>
                </a:cubicBezTo>
                <a:cubicBezTo>
                  <a:pt x="590720" y="583600"/>
                  <a:pt x="585805" y="583616"/>
                  <a:pt x="634068" y="591041"/>
                </a:cubicBezTo>
                <a:cubicBezTo>
                  <a:pt x="649393" y="593399"/>
                  <a:pt x="664688" y="596076"/>
                  <a:pt x="680117" y="597619"/>
                </a:cubicBezTo>
                <a:cubicBezTo>
                  <a:pt x="708566" y="600464"/>
                  <a:pt x="737130" y="602004"/>
                  <a:pt x="765636" y="604197"/>
                </a:cubicBezTo>
                <a:cubicBezTo>
                  <a:pt x="772214" y="606390"/>
                  <a:pt x="778644" y="609094"/>
                  <a:pt x="785371" y="610776"/>
                </a:cubicBezTo>
                <a:cubicBezTo>
                  <a:pt x="796218" y="613488"/>
                  <a:pt x="807082" y="617354"/>
                  <a:pt x="818263" y="617354"/>
                </a:cubicBezTo>
                <a:cubicBezTo>
                  <a:pt x="1024399" y="617354"/>
                  <a:pt x="1230511" y="612969"/>
                  <a:pt x="1436635" y="610776"/>
                </a:cubicBezTo>
                <a:cubicBezTo>
                  <a:pt x="1447599" y="604198"/>
                  <a:pt x="1458350" y="597251"/>
                  <a:pt x="1469527" y="591041"/>
                </a:cubicBezTo>
                <a:cubicBezTo>
                  <a:pt x="1478099" y="586279"/>
                  <a:pt x="1488307" y="584162"/>
                  <a:pt x="1495840" y="577884"/>
                </a:cubicBezTo>
                <a:cubicBezTo>
                  <a:pt x="1501914" y="572822"/>
                  <a:pt x="1502923" y="563210"/>
                  <a:pt x="1508997" y="558148"/>
                </a:cubicBezTo>
                <a:cubicBezTo>
                  <a:pt x="1516531" y="551870"/>
                  <a:pt x="1527380" y="550760"/>
                  <a:pt x="1535311" y="544992"/>
                </a:cubicBezTo>
                <a:cubicBezTo>
                  <a:pt x="1551661" y="533101"/>
                  <a:pt x="1566580" y="519315"/>
                  <a:pt x="1581360" y="505521"/>
                </a:cubicBezTo>
                <a:cubicBezTo>
                  <a:pt x="1599496" y="488594"/>
                  <a:pt x="1616445" y="470436"/>
                  <a:pt x="1633987" y="452894"/>
                </a:cubicBezTo>
                <a:cubicBezTo>
                  <a:pt x="1640565" y="446316"/>
                  <a:pt x="1645981" y="438319"/>
                  <a:pt x="1653722" y="433159"/>
                </a:cubicBezTo>
                <a:lnTo>
                  <a:pt x="1693193" y="406845"/>
                </a:lnTo>
                <a:cubicBezTo>
                  <a:pt x="1703868" y="374818"/>
                  <a:pt x="1694614" y="395646"/>
                  <a:pt x="1719507" y="360796"/>
                </a:cubicBezTo>
                <a:cubicBezTo>
                  <a:pt x="1724102" y="354363"/>
                  <a:pt x="1728473" y="347765"/>
                  <a:pt x="1732663" y="341061"/>
                </a:cubicBezTo>
                <a:cubicBezTo>
                  <a:pt x="1739440" y="330218"/>
                  <a:pt x="1744727" y="318398"/>
                  <a:pt x="1752399" y="308169"/>
                </a:cubicBezTo>
                <a:cubicBezTo>
                  <a:pt x="1757981" y="300726"/>
                  <a:pt x="1765556" y="295012"/>
                  <a:pt x="1772134" y="288433"/>
                </a:cubicBezTo>
                <a:cubicBezTo>
                  <a:pt x="1771409" y="280459"/>
                  <a:pt x="1776847" y="212635"/>
                  <a:pt x="1752399" y="196336"/>
                </a:cubicBezTo>
                <a:cubicBezTo>
                  <a:pt x="1744876" y="191321"/>
                  <a:pt x="1734856" y="191950"/>
                  <a:pt x="1726085" y="189757"/>
                </a:cubicBezTo>
                <a:cubicBezTo>
                  <a:pt x="1682291" y="145963"/>
                  <a:pt x="1729453" y="187242"/>
                  <a:pt x="1686615" y="163443"/>
                </a:cubicBezTo>
                <a:cubicBezTo>
                  <a:pt x="1672792" y="155764"/>
                  <a:pt x="1661826" y="143003"/>
                  <a:pt x="1647144" y="137130"/>
                </a:cubicBezTo>
                <a:cubicBezTo>
                  <a:pt x="1636180" y="132744"/>
                  <a:pt x="1625309" y="128119"/>
                  <a:pt x="1614252" y="123973"/>
                </a:cubicBezTo>
                <a:cubicBezTo>
                  <a:pt x="1607759" y="121538"/>
                  <a:pt x="1600830" y="120264"/>
                  <a:pt x="1594517" y="117395"/>
                </a:cubicBezTo>
                <a:cubicBezTo>
                  <a:pt x="1576662" y="109279"/>
                  <a:pt x="1559432" y="99852"/>
                  <a:pt x="1541889" y="91081"/>
                </a:cubicBezTo>
                <a:cubicBezTo>
                  <a:pt x="1533118" y="86695"/>
                  <a:pt x="1525090" y="80302"/>
                  <a:pt x="1515576" y="77924"/>
                </a:cubicBezTo>
                <a:cubicBezTo>
                  <a:pt x="1498033" y="73538"/>
                  <a:pt x="1480103" y="70485"/>
                  <a:pt x="1462948" y="64767"/>
                </a:cubicBezTo>
                <a:cubicBezTo>
                  <a:pt x="1456370" y="62574"/>
                  <a:pt x="1449415" y="61290"/>
                  <a:pt x="1443213" y="58189"/>
                </a:cubicBezTo>
                <a:cubicBezTo>
                  <a:pt x="1431777" y="52471"/>
                  <a:pt x="1422193" y="43203"/>
                  <a:pt x="1410321" y="38454"/>
                </a:cubicBezTo>
                <a:cubicBezTo>
                  <a:pt x="1399940" y="34301"/>
                  <a:pt x="1388324" y="34389"/>
                  <a:pt x="1377429" y="31875"/>
                </a:cubicBezTo>
                <a:cubicBezTo>
                  <a:pt x="1359810" y="27809"/>
                  <a:pt x="1342344" y="23104"/>
                  <a:pt x="1324802" y="18718"/>
                </a:cubicBezTo>
                <a:cubicBezTo>
                  <a:pt x="1316031" y="16525"/>
                  <a:pt x="1307459" y="13262"/>
                  <a:pt x="1298488" y="12140"/>
                </a:cubicBezTo>
                <a:lnTo>
                  <a:pt x="1245861" y="5561"/>
                </a:lnTo>
                <a:cubicBezTo>
                  <a:pt x="1151854" y="9177"/>
                  <a:pt x="1110525" y="-19055"/>
                  <a:pt x="1055086" y="25297"/>
                </a:cubicBezTo>
                <a:cubicBezTo>
                  <a:pt x="1050243" y="29171"/>
                  <a:pt x="1046315" y="34068"/>
                  <a:pt x="1041930" y="38454"/>
                </a:cubicBezTo>
                <a:lnTo>
                  <a:pt x="1061665" y="4503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asellaDiTesto 1"/>
          <p:cNvSpPr txBox="1">
            <a:spLocks noChangeArrowheads="1"/>
          </p:cNvSpPr>
          <p:nvPr/>
        </p:nvSpPr>
        <p:spPr bwMode="auto">
          <a:xfrm>
            <a:off x="44450" y="1563688"/>
            <a:ext cx="6813550" cy="3138487"/>
          </a:xfrm>
          <a:prstGeom prst="rect">
            <a:avLst/>
          </a:prstGeom>
          <a:noFill/>
          <a:ln w="9525">
            <a:noFill/>
            <a:miter lim="800000"/>
            <a:headEnd/>
            <a:tailEnd/>
          </a:ln>
        </p:spPr>
        <p:txBody>
          <a:bodyPr>
            <a:spAutoFit/>
          </a:bodyPr>
          <a:lstStyle/>
          <a:p>
            <a:r>
              <a:rPr lang="it-IT">
                <a:latin typeface="Calibri" pitchFamily="34" charset="0"/>
              </a:rPr>
              <a:t>Il PNSD prevede l’assegnazione di mille euro a scuola per aiutare a finanziare alcune progettualità in ambito digitale. (ACCOMPAGNAMENTO)</a:t>
            </a:r>
          </a:p>
          <a:p>
            <a:endParaRPr lang="it-IT">
              <a:latin typeface="Calibri" pitchFamily="34" charset="0"/>
            </a:endParaRPr>
          </a:p>
          <a:p>
            <a:r>
              <a:rPr lang="it-IT" b="1">
                <a:latin typeface="Calibri" pitchFamily="34" charset="0"/>
              </a:rPr>
              <a:t>A che serve questa figura e cosa vi ha spinto a “inventarla”?</a:t>
            </a:r>
            <a:endParaRPr lang="it-IT">
              <a:latin typeface="Calibri" pitchFamily="34" charset="0"/>
            </a:endParaRPr>
          </a:p>
          <a:p>
            <a:r>
              <a:rPr lang="it-IT" b="1">
                <a:latin typeface="Calibri" pitchFamily="34" charset="0"/>
              </a:rPr>
              <a:t>Donatella:</a:t>
            </a:r>
            <a:r>
              <a:rPr lang="it-IT">
                <a:latin typeface="Calibri" pitchFamily="34" charset="0"/>
              </a:rPr>
              <a:t> «Il motivo principale è che vogliamo far circolare meglio le informazioni. Abbiamo tante scuole, e non ci possiamo permettere che alcune siano di frontiera, nel senso dell’innovazione, ed altri non si sentano sollecitati. Quindi stiamo individuando degli «ambasciatori», delle persone che in ogni scuola sostengano l’attuazione del Pnsd.»</a:t>
            </a:r>
          </a:p>
          <a:p>
            <a:endParaRPr lang="it-IT">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egnaposto contenuto 2"/>
          <p:cNvSpPr>
            <a:spLocks noGrp="1"/>
          </p:cNvSpPr>
          <p:nvPr>
            <p:ph idx="1"/>
          </p:nvPr>
        </p:nvSpPr>
        <p:spPr>
          <a:xfrm>
            <a:off x="342900" y="1492250"/>
            <a:ext cx="6172200" cy="3101975"/>
          </a:xfrm>
        </p:spPr>
        <p:txBody>
          <a:bodyPr/>
          <a:lstStyle/>
          <a:p>
            <a:pPr algn="just"/>
            <a:r>
              <a:rPr lang="it-IT" b="1" smtClean="0"/>
              <a:t>Damien:</a:t>
            </a:r>
            <a:r>
              <a:rPr lang="it-IT" smtClean="0"/>
              <a:t> «… prima chi voleva fare innovazione lo faceva senza guida, al buio, e chi non voleva fare innovazione aveva tutte le scuse del mondo per non farla...».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42900" y="1492250"/>
            <a:ext cx="6172200" cy="3101975"/>
          </a:xfrm>
        </p:spPr>
        <p:txBody>
          <a:bodyPr rtlCol="0">
            <a:normAutofit fontScale="70000" lnSpcReduction="20000"/>
          </a:bodyPr>
          <a:lstStyle/>
          <a:p>
            <a:pPr algn="just" fontAlgn="auto">
              <a:lnSpc>
                <a:spcPct val="150000"/>
              </a:lnSpc>
              <a:spcAft>
                <a:spcPts val="0"/>
              </a:spcAft>
              <a:buFont typeface="Arial" panose="020B0604020202020204" pitchFamily="34" charset="0"/>
              <a:buNone/>
              <a:defRPr/>
            </a:pPr>
            <a:r>
              <a:rPr lang="it-IT" dirty="0" smtClean="0"/>
              <a:t>…. L’Animatore </a:t>
            </a:r>
            <a:r>
              <a:rPr lang="it-IT" dirty="0"/>
              <a:t>digitale dovrà  attivare tutte quelle azioni che possano  facilitare  la trasformazione degli studenti  seppur «nativi-digitali» da «fruitori passivi»  in </a:t>
            </a:r>
            <a:r>
              <a:rPr lang="it-IT" u="sng" dirty="0"/>
              <a:t>utenti consapevoli di ambienti e strumenti digitali</a:t>
            </a:r>
            <a:r>
              <a:rPr lang="it-IT" dirty="0"/>
              <a:t>, ma anche in produttori, creatori, progettisti.</a:t>
            </a:r>
          </a:p>
          <a:p>
            <a:pPr algn="just" fontAlgn="auto">
              <a:lnSpc>
                <a:spcPct val="150000"/>
              </a:lnSpc>
              <a:spcAft>
                <a:spcPts val="0"/>
              </a:spcAft>
              <a:buFont typeface="Arial" panose="020B0604020202020204" pitchFamily="34" charset="0"/>
              <a:buNone/>
              <a:defRPr/>
            </a:pPr>
            <a:r>
              <a:rPr lang="it-IT" dirty="0"/>
              <a:t>E i docenti, dalla loro parte e in particolare per quanto riguarda le competenze  digitali, dovranno essere messi nelle giuste  condizioni per agire come facilitatori di </a:t>
            </a:r>
            <a:r>
              <a:rPr lang="it-IT" u="sng" dirty="0"/>
              <a:t>percorsi didattici innovativi </a:t>
            </a:r>
            <a:r>
              <a:rPr lang="it-IT" dirty="0"/>
              <a:t>basati su contenuti  o strumenti che siano «più familiari» ai loro studenti.</a:t>
            </a:r>
          </a:p>
          <a:p>
            <a:pPr fontAlgn="auto">
              <a:spcAft>
                <a:spcPts val="0"/>
              </a:spcAft>
              <a:buFont typeface="Arial" panose="020B0604020202020204" pitchFamily="34" charset="0"/>
              <a:buNone/>
              <a:defRPr/>
            </a:pPr>
            <a:endParaRPr lang="it-IT" dirty="0"/>
          </a:p>
        </p:txBody>
      </p:sp>
      <p:pic>
        <p:nvPicPr>
          <p:cNvPr id="1026" name="Picture 2" descr="C:\Program Files\Microsoft Office\MEDIA\CAGCAT10\j0299125.wmf">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5304" y="4191397"/>
            <a:ext cx="550069" cy="902495"/>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3068960" y="4595156"/>
            <a:ext cx="2952328" cy="307777"/>
          </a:xfrm>
          <a:prstGeom prst="rect">
            <a:avLst/>
          </a:prstGeom>
          <a:noFill/>
        </p:spPr>
        <p:txBody>
          <a:bodyPr wrap="square" rtlCol="0">
            <a:spAutoFit/>
          </a:bodyPr>
          <a:lstStyle/>
          <a:p>
            <a:r>
              <a:rPr lang="it-IT" sz="1400" dirty="0" smtClean="0"/>
              <a:t>Attività AD per ambiti ed Azioni</a:t>
            </a:r>
            <a:endParaRPr lang="it-IT"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asellaDiTesto 8"/>
          <p:cNvSpPr txBox="1">
            <a:spLocks noChangeArrowheads="1"/>
          </p:cNvSpPr>
          <p:nvPr/>
        </p:nvSpPr>
        <p:spPr bwMode="auto">
          <a:xfrm>
            <a:off x="476250" y="1419225"/>
            <a:ext cx="5616575" cy="2586038"/>
          </a:xfrm>
          <a:prstGeom prst="rect">
            <a:avLst/>
          </a:prstGeom>
          <a:noFill/>
          <a:ln w="9525">
            <a:noFill/>
            <a:miter lim="800000"/>
            <a:headEnd/>
            <a:tailEnd/>
          </a:ln>
        </p:spPr>
        <p:txBody>
          <a:bodyPr>
            <a:spAutoFit/>
          </a:bodyPr>
          <a:lstStyle/>
          <a:p>
            <a:r>
              <a:rPr lang="it-IT">
                <a:latin typeface="Calibri" pitchFamily="34" charset="0"/>
              </a:rPr>
              <a:t>Il MIUR ha rilasciato un documento che individua i primi 5 «passi» che l’animatore digitale può compiere in attesa della formazione.</a:t>
            </a:r>
          </a:p>
          <a:p>
            <a:endParaRPr lang="it-IT">
              <a:latin typeface="Calibri" pitchFamily="34" charset="0"/>
            </a:endParaRPr>
          </a:p>
          <a:p>
            <a:r>
              <a:rPr lang="it-IT" b="1">
                <a:latin typeface="Calibri" pitchFamily="34" charset="0"/>
              </a:rPr>
              <a:t>1 PUBBLICAZIONE</a:t>
            </a:r>
            <a:r>
              <a:rPr lang="it-IT">
                <a:latin typeface="Calibri" pitchFamily="34" charset="0"/>
              </a:rPr>
              <a:t>. Occorre rendere pubblico nel proprio istituto il PIANO NAZIONALE SCUOLA DIGITALE, il che significa non solo e non tanto caricarne una versione pdf nel sito della scuola, quanto avviare una seria riflessione sul merito…………..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asellaDiTesto 5"/>
          <p:cNvSpPr txBox="1">
            <a:spLocks noChangeArrowheads="1"/>
          </p:cNvSpPr>
          <p:nvPr/>
        </p:nvSpPr>
        <p:spPr bwMode="auto">
          <a:xfrm>
            <a:off x="620713" y="1779588"/>
            <a:ext cx="5400675" cy="2308225"/>
          </a:xfrm>
          <a:prstGeom prst="rect">
            <a:avLst/>
          </a:prstGeom>
          <a:noFill/>
          <a:ln w="9525">
            <a:noFill/>
            <a:miter lim="800000"/>
            <a:headEnd/>
            <a:tailEnd/>
          </a:ln>
        </p:spPr>
        <p:txBody>
          <a:bodyPr>
            <a:spAutoFit/>
          </a:bodyPr>
          <a:lstStyle/>
          <a:p>
            <a:pPr algn="just"/>
            <a:r>
              <a:rPr lang="it-IT" b="1">
                <a:latin typeface="Calibri" pitchFamily="34" charset="0"/>
              </a:rPr>
              <a:t>2 RICOGNIZIONE.</a:t>
            </a:r>
            <a:r>
              <a:rPr lang="it-IT">
                <a:latin typeface="Calibri" pitchFamily="34" charset="0"/>
              </a:rPr>
              <a:t> Il secondo passo necessario è fare una ricognizione puntuale di tutte le “buone pratiche” (digitali e non) che nel proprio istituto vengono già attuate, magari da anni, senza la giusta visibilità. </a:t>
            </a:r>
          </a:p>
          <a:p>
            <a:r>
              <a:rPr lang="it-IT">
                <a:latin typeface="Calibri" pitchFamily="34" charset="0"/>
              </a:rPr>
              <a:t>L’AD non deve infatti soltanto promuovere la novità (digitale o non) a tutti i costi, ma rendere pubbliche pratiche efficaci che non sempre sono all’attenzione dell’intero collegio dei docenti………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42900" y="1492250"/>
            <a:ext cx="6172200" cy="3101975"/>
          </a:xfrm>
        </p:spPr>
        <p:txBody>
          <a:bodyPr rtlCol="0">
            <a:normAutofit fontScale="92500" lnSpcReduction="10000"/>
          </a:bodyPr>
          <a:lstStyle/>
          <a:p>
            <a:pPr algn="just" fontAlgn="auto">
              <a:spcAft>
                <a:spcPts val="0"/>
              </a:spcAft>
              <a:buFont typeface="Arial" panose="020B0604020202020204" pitchFamily="34" charset="0"/>
              <a:buNone/>
              <a:defRPr/>
            </a:pPr>
            <a:r>
              <a:rPr lang="it-IT" b="1" dirty="0" smtClean="0"/>
              <a:t>3 ANALISI </a:t>
            </a:r>
            <a:r>
              <a:rPr lang="it-IT" b="1" dirty="0"/>
              <a:t>DEI BISOGNI e PEDAGOGIE</a:t>
            </a:r>
            <a:r>
              <a:rPr lang="it-IT" dirty="0"/>
              <a:t>. Dopo la ricognizione è opportuno capire di cosa abbia bisogno l’istituto. </a:t>
            </a:r>
            <a:endParaRPr lang="it-IT" dirty="0" smtClean="0"/>
          </a:p>
          <a:p>
            <a:pPr algn="just" fontAlgn="auto">
              <a:spcAft>
                <a:spcPts val="0"/>
              </a:spcAft>
              <a:buFont typeface="Arial" panose="020B0604020202020204" pitchFamily="34" charset="0"/>
              <a:buNone/>
              <a:defRPr/>
            </a:pPr>
            <a:r>
              <a:rPr lang="it-IT" dirty="0" smtClean="0"/>
              <a:t>In </a:t>
            </a:r>
            <a:r>
              <a:rPr lang="it-IT" dirty="0"/>
              <a:t>tale fase l’AD dovrebbe capire, grazie alla ricognizione e </a:t>
            </a:r>
            <a:r>
              <a:rPr lang="it-IT" dirty="0" smtClean="0"/>
              <a:t>al RAV, </a:t>
            </a:r>
            <a:r>
              <a:rPr lang="it-IT" dirty="0"/>
              <a:t>i punti di forza e debolezza della didattica del proprio istituto (didattica digitale e non). Occorre capire, e questo è l’aspetto tra tutti più importante, cosa si vuol fare di innovativo (con le </a:t>
            </a:r>
            <a:r>
              <a:rPr lang="it-IT" dirty="0" smtClean="0"/>
              <a:t>tecnologie </a:t>
            </a:r>
            <a:r>
              <a:rPr lang="it-IT" dirty="0"/>
              <a:t>ma non solo) nei prossimi tre </a:t>
            </a:r>
            <a:r>
              <a:rPr lang="it-IT" dirty="0" smtClean="0"/>
              <a:t>anni…….</a:t>
            </a:r>
            <a:endParaRPr lang="it-I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egnaposto contenuto 2"/>
          <p:cNvSpPr>
            <a:spLocks noGrp="1"/>
          </p:cNvSpPr>
          <p:nvPr>
            <p:ph idx="1"/>
          </p:nvPr>
        </p:nvSpPr>
        <p:spPr>
          <a:xfrm>
            <a:off x="342900" y="1492250"/>
            <a:ext cx="6172200" cy="3101975"/>
          </a:xfrm>
        </p:spPr>
        <p:txBody>
          <a:bodyPr/>
          <a:lstStyle/>
          <a:p>
            <a:pPr algn="l"/>
            <a:r>
              <a:rPr lang="it-IT" b="1" smtClean="0"/>
              <a:t>4 INTERVENTI AD HOC</a:t>
            </a:r>
            <a:r>
              <a:rPr lang="it-IT" smtClean="0"/>
              <a:t>. Chiarite le “pedagogie” che si vogliono perseguire e i mezzi idonei a farlo, l’AD dovrà progettare gli interventi di formazione in sinergia con altre figure.</a:t>
            </a:r>
          </a:p>
          <a:p>
            <a:pPr algn="l"/>
            <a:r>
              <a:rPr lang="it-IT" b="1" smtClean="0"/>
              <a:t>5 VALUTAZIONE e AUTOVALUTAZIONE</a:t>
            </a:r>
            <a:r>
              <a:rPr lang="it-IT" smtClean="0"/>
              <a:t>. Al termine dell’anno scolastico l’AD potrà già elaborare alcune preliminari conclusioni sui primi interventi ed approcci da lui coordinati.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Immagine 3" descr="22504284582_71262b2c5a">
            <a:hlinkClick r:id="rId2"/>
          </p:cNvPr>
          <p:cNvPicPr>
            <a:picLocks noChangeAspect="1" noChangeArrowheads="1"/>
          </p:cNvPicPr>
          <p:nvPr/>
        </p:nvPicPr>
        <p:blipFill>
          <a:blip r:embed="rId3"/>
          <a:srcRect/>
          <a:stretch>
            <a:fillRect/>
          </a:stretch>
        </p:blipFill>
        <p:spPr bwMode="auto">
          <a:xfrm>
            <a:off x="1700213" y="1131888"/>
            <a:ext cx="4760912" cy="3568700"/>
          </a:xfrm>
          <a:prstGeom prst="rect">
            <a:avLst/>
          </a:prstGeom>
          <a:noFill/>
          <a:ln w="9525">
            <a:noFill/>
            <a:miter lim="800000"/>
            <a:headEnd/>
            <a:tailEnd/>
          </a:ln>
        </p:spPr>
      </p:pic>
      <p:sp>
        <p:nvSpPr>
          <p:cNvPr id="6146" name="CasellaDiTesto 4"/>
          <p:cNvSpPr txBox="1">
            <a:spLocks noChangeArrowheads="1"/>
          </p:cNvSpPr>
          <p:nvPr/>
        </p:nvSpPr>
        <p:spPr bwMode="auto">
          <a:xfrm>
            <a:off x="1773238" y="339725"/>
            <a:ext cx="4824412" cy="646113"/>
          </a:xfrm>
          <a:prstGeom prst="rect">
            <a:avLst/>
          </a:prstGeom>
          <a:noFill/>
          <a:ln w="9525">
            <a:noFill/>
            <a:miter lim="800000"/>
            <a:headEnd/>
            <a:tailEnd/>
          </a:ln>
        </p:spPr>
        <p:txBody>
          <a:bodyPr>
            <a:spAutoFit/>
          </a:bodyPr>
          <a:lstStyle/>
          <a:p>
            <a:r>
              <a:rPr lang="it-IT">
                <a:latin typeface="Calibri" pitchFamily="34" charset="0"/>
              </a:rPr>
              <a:t>Martedì, </a:t>
            </a:r>
            <a:r>
              <a:rPr lang="it-IT" b="1">
                <a:latin typeface="Calibri" pitchFamily="34" charset="0"/>
              </a:rPr>
              <a:t>27 ott 2015 </a:t>
            </a:r>
            <a:r>
              <a:rPr lang="it-IT">
                <a:latin typeface="Calibri" pitchFamily="34" charset="0"/>
              </a:rPr>
              <a:t>il Ministro Stefania Giannini ha presentato il Piano Nazionale Scuola Digitale.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nvGraphicFramePr>
        <p:xfrm>
          <a:off x="188913" y="1492250"/>
          <a:ext cx="6120680" cy="3546788"/>
        </p:xfrm>
        <a:graphic>
          <a:graphicData uri="http://schemas.openxmlformats.org/drawingml/2006/table">
            <a:tbl>
              <a:tblPr firstRow="1" bandRow="1">
                <a:tableStyleId>{616DA210-FB5B-4158-B5E0-FEB733F419BA}</a:tableStyleId>
              </a:tblPr>
              <a:tblGrid>
                <a:gridCol w="1296144"/>
                <a:gridCol w="1764196"/>
                <a:gridCol w="1530170"/>
                <a:gridCol w="1530170"/>
              </a:tblGrid>
              <a:tr h="291066">
                <a:tc>
                  <a:txBody>
                    <a:bodyPr/>
                    <a:lstStyle/>
                    <a:p>
                      <a:pPr algn="ctr"/>
                      <a:r>
                        <a:rPr lang="it-IT" dirty="0" smtClean="0">
                          <a:solidFill>
                            <a:schemeClr val="tx1"/>
                          </a:solidFill>
                        </a:rPr>
                        <a:t>Ambito</a:t>
                      </a:r>
                      <a:endParaRPr lang="it-IT" dirty="0">
                        <a:solidFill>
                          <a:schemeClr val="tx1"/>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a:r>
                        <a:rPr lang="it-IT" dirty="0" smtClean="0">
                          <a:solidFill>
                            <a:schemeClr val="tx1"/>
                          </a:solidFill>
                        </a:rPr>
                        <a:t>Obiettivi</a:t>
                      </a:r>
                      <a:endParaRPr lang="it-IT" dirty="0">
                        <a:solidFill>
                          <a:schemeClr val="tx1"/>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a:r>
                        <a:rPr lang="it-IT" dirty="0" smtClean="0">
                          <a:solidFill>
                            <a:schemeClr val="tx1"/>
                          </a:solidFill>
                        </a:rPr>
                        <a:t>Azioni PNSD</a:t>
                      </a:r>
                      <a:endParaRPr lang="it-IT" dirty="0">
                        <a:solidFill>
                          <a:schemeClr val="tx1"/>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a:r>
                        <a:rPr lang="it-IT" dirty="0" smtClean="0">
                          <a:solidFill>
                            <a:schemeClr val="tx1"/>
                          </a:solidFill>
                        </a:rPr>
                        <a:t>Strumenti</a:t>
                      </a:r>
                      <a:endParaRPr lang="it-IT" dirty="0">
                        <a:solidFill>
                          <a:schemeClr val="tx1"/>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r>
              <a:tr h="784232">
                <a:tc>
                  <a:txBody>
                    <a:bodyPr/>
                    <a:lstStyle/>
                    <a:p>
                      <a:pPr algn="just"/>
                      <a:r>
                        <a:rPr lang="it-IT" sz="1200" b="1" dirty="0" smtClean="0">
                          <a:solidFill>
                            <a:schemeClr val="tx1"/>
                          </a:solidFill>
                        </a:rPr>
                        <a:t>Accesso</a:t>
                      </a:r>
                      <a:endParaRPr lang="it-IT" sz="1200" b="1" dirty="0">
                        <a:solidFill>
                          <a:schemeClr val="tx1"/>
                        </a:solidFill>
                      </a:endParaRPr>
                    </a:p>
                  </a:txBody>
                  <a:tcPr>
                    <a:solidFill>
                      <a:schemeClr val="accent1">
                        <a:alpha val="20000"/>
                      </a:schemeClr>
                    </a:solidFill>
                  </a:tcPr>
                </a:tc>
                <a:tc>
                  <a:txBody>
                    <a:bodyPr/>
                    <a:lstStyle/>
                    <a:p>
                      <a:pPr algn="just"/>
                      <a:r>
                        <a:rPr lang="it-IT" sz="1200" b="1" dirty="0" smtClean="0">
                          <a:solidFill>
                            <a:schemeClr val="tx1"/>
                          </a:solidFill>
                        </a:rPr>
                        <a:t>Diritto</a:t>
                      </a:r>
                      <a:r>
                        <a:rPr lang="it-IT" sz="1200" b="1" baseline="0" dirty="0" smtClean="0">
                          <a:solidFill>
                            <a:schemeClr val="tx1"/>
                          </a:solidFill>
                        </a:rPr>
                        <a:t> a internet diventi una realtà a partire dalla scuola</a:t>
                      </a:r>
                      <a:endParaRPr lang="it-IT" sz="1200" b="1" dirty="0">
                        <a:solidFill>
                          <a:schemeClr val="tx1"/>
                        </a:solidFill>
                      </a:endParaRPr>
                    </a:p>
                  </a:txBody>
                  <a:tcPr>
                    <a:solidFill>
                      <a:schemeClr val="accent1">
                        <a:alpha val="20000"/>
                      </a:schemeClr>
                    </a:solidFill>
                  </a:tcPr>
                </a:tc>
                <a:tc>
                  <a:txBody>
                    <a:bodyPr/>
                    <a:lstStyle/>
                    <a:p>
                      <a:pPr algn="just"/>
                      <a:r>
                        <a:rPr lang="it-IT" sz="1200" b="1" dirty="0" smtClean="0">
                          <a:solidFill>
                            <a:schemeClr val="tx1"/>
                          </a:solidFill>
                        </a:rPr>
                        <a:t>Azioni 1-2-3-</a:t>
                      </a:r>
                      <a:endParaRPr lang="it-IT" sz="1200" b="1" dirty="0">
                        <a:solidFill>
                          <a:schemeClr val="tx1"/>
                        </a:solidFill>
                      </a:endParaRPr>
                    </a:p>
                  </a:txBody>
                  <a:tcPr>
                    <a:solidFill>
                      <a:schemeClr val="accent1">
                        <a:alpha val="20000"/>
                      </a:schemeClr>
                    </a:solidFill>
                  </a:tcPr>
                </a:tc>
                <a:tc>
                  <a:txBody>
                    <a:bodyPr/>
                    <a:lstStyle/>
                    <a:p>
                      <a:pPr algn="ctr"/>
                      <a:r>
                        <a:rPr lang="it-IT" sz="1100" b="1" dirty="0" smtClean="0"/>
                        <a:t>Potenziamento e razionalizzazione connessione </a:t>
                      </a:r>
                      <a:r>
                        <a:rPr lang="it-IT" sz="1100" b="1" dirty="0" err="1" smtClean="0"/>
                        <a:t>wi</a:t>
                      </a:r>
                      <a:r>
                        <a:rPr lang="it-IT" sz="1100" b="1" dirty="0" smtClean="0"/>
                        <a:t> fi e banda</a:t>
                      </a:r>
                      <a:endParaRPr lang="it-IT" sz="1100" b="1" dirty="0"/>
                    </a:p>
                  </a:txBody>
                  <a:tcPr>
                    <a:solidFill>
                      <a:schemeClr val="accent1">
                        <a:alpha val="20000"/>
                      </a:schemeClr>
                    </a:solidFill>
                  </a:tcPr>
                </a:tc>
              </a:tr>
              <a:tr h="492424">
                <a:tc>
                  <a:txBody>
                    <a:bodyPr/>
                    <a:lstStyle/>
                    <a:p>
                      <a:r>
                        <a:rPr lang="it-IT" sz="1200" b="1" dirty="0" smtClean="0">
                          <a:solidFill>
                            <a:schemeClr val="tx1"/>
                          </a:solidFill>
                        </a:rPr>
                        <a:t>Ambienti per l’apprendimento</a:t>
                      </a:r>
                      <a:endParaRPr lang="it-IT" sz="1200" b="1" dirty="0">
                        <a:solidFill>
                          <a:schemeClr val="tx1"/>
                        </a:solidFill>
                      </a:endParaRPr>
                    </a:p>
                  </a:txBody>
                  <a:tcPr>
                    <a:solidFill>
                      <a:schemeClr val="accent1">
                        <a:lumMod val="60000"/>
                        <a:lumOff val="40000"/>
                      </a:schemeClr>
                    </a:solidFill>
                  </a:tcPr>
                </a:tc>
                <a:tc>
                  <a:txBody>
                    <a:bodyPr/>
                    <a:lstStyle/>
                    <a:p>
                      <a:pPr algn="just"/>
                      <a:r>
                        <a:rPr lang="it-IT" sz="1200" b="1" dirty="0" smtClean="0">
                          <a:solidFill>
                            <a:schemeClr val="tx1"/>
                          </a:solidFill>
                        </a:rPr>
                        <a:t>Creazione</a:t>
                      </a:r>
                      <a:r>
                        <a:rPr lang="it-IT" sz="1200" b="1" baseline="0" dirty="0" smtClean="0">
                          <a:solidFill>
                            <a:schemeClr val="tx1"/>
                          </a:solidFill>
                        </a:rPr>
                        <a:t> di ambienti digitali flessibili</a:t>
                      </a:r>
                      <a:endParaRPr lang="it-IT" sz="1200" b="1" dirty="0">
                        <a:solidFill>
                          <a:schemeClr val="tx1"/>
                        </a:solidFill>
                      </a:endParaRPr>
                    </a:p>
                  </a:txBody>
                  <a:tcPr>
                    <a:solidFill>
                      <a:schemeClr val="accent1">
                        <a:lumMod val="60000"/>
                        <a:lumOff val="40000"/>
                      </a:schemeClr>
                    </a:solidFill>
                  </a:tcPr>
                </a:tc>
                <a:tc>
                  <a:txBody>
                    <a:bodyPr/>
                    <a:lstStyle/>
                    <a:p>
                      <a:r>
                        <a:rPr lang="it-IT" sz="1200" b="1" dirty="0" smtClean="0">
                          <a:solidFill>
                            <a:schemeClr val="tx1"/>
                          </a:solidFill>
                        </a:rPr>
                        <a:t>Azione 4 e 6</a:t>
                      </a:r>
                    </a:p>
                  </a:txBody>
                  <a:tcPr>
                    <a:solidFill>
                      <a:schemeClr val="accent1">
                        <a:lumMod val="60000"/>
                        <a:lumOff val="40000"/>
                      </a:schemeClr>
                    </a:solidFill>
                  </a:tcPr>
                </a:tc>
                <a:tc>
                  <a:txBody>
                    <a:bodyPr/>
                    <a:lstStyle/>
                    <a:p>
                      <a:r>
                        <a:rPr lang="it-IT" sz="1100" b="1" baseline="0" dirty="0" smtClean="0">
                          <a:solidFill>
                            <a:schemeClr val="tx1"/>
                          </a:solidFill>
                        </a:rPr>
                        <a:t>bandi MIUR e PON</a:t>
                      </a:r>
                    </a:p>
                    <a:p>
                      <a:r>
                        <a:rPr lang="it-IT" sz="1100" b="1" baseline="0" dirty="0" smtClean="0">
                          <a:solidFill>
                            <a:schemeClr val="tx1"/>
                          </a:solidFill>
                        </a:rPr>
                        <a:t>Fondi recuperati D.S.</a:t>
                      </a:r>
                      <a:endParaRPr lang="it-IT" sz="1100" b="1" dirty="0">
                        <a:solidFill>
                          <a:schemeClr val="tx1"/>
                        </a:solidFill>
                      </a:endParaRPr>
                    </a:p>
                  </a:txBody>
                  <a:tcPr>
                    <a:solidFill>
                      <a:schemeClr val="accent1">
                        <a:lumMod val="60000"/>
                        <a:lumOff val="40000"/>
                      </a:schemeClr>
                    </a:solidFill>
                  </a:tcPr>
                </a:tc>
              </a:tr>
              <a:tr h="784232">
                <a:tc>
                  <a:txBody>
                    <a:bodyPr/>
                    <a:lstStyle/>
                    <a:p>
                      <a:r>
                        <a:rPr lang="it-IT" sz="1200" b="1" dirty="0" smtClean="0">
                          <a:solidFill>
                            <a:schemeClr val="tx1"/>
                          </a:solidFill>
                        </a:rPr>
                        <a:t>Identità</a:t>
                      </a:r>
                      <a:r>
                        <a:rPr lang="it-IT" sz="1200" b="1" baseline="0" dirty="0" smtClean="0">
                          <a:solidFill>
                            <a:schemeClr val="tx1"/>
                          </a:solidFill>
                        </a:rPr>
                        <a:t> digitale</a:t>
                      </a:r>
                      <a:endParaRPr lang="it-IT" sz="1200" b="1" dirty="0">
                        <a:solidFill>
                          <a:schemeClr val="tx1"/>
                        </a:solidFill>
                      </a:endParaRPr>
                    </a:p>
                  </a:txBody>
                  <a:tcPr>
                    <a:solidFill>
                      <a:schemeClr val="accent1">
                        <a:alpha val="20000"/>
                      </a:schemeClr>
                    </a:solidFill>
                  </a:tcPr>
                </a:tc>
                <a:tc>
                  <a:txBody>
                    <a:bodyPr/>
                    <a:lstStyle/>
                    <a:p>
                      <a:pPr algn="just"/>
                      <a:r>
                        <a:rPr lang="it-IT" sz="1200" b="1" dirty="0" smtClean="0">
                          <a:solidFill>
                            <a:schemeClr val="tx1"/>
                          </a:solidFill>
                        </a:rPr>
                        <a:t>Associare</a:t>
                      </a:r>
                      <a:r>
                        <a:rPr lang="it-IT" sz="1200" b="1" baseline="0" dirty="0" smtClean="0">
                          <a:solidFill>
                            <a:schemeClr val="tx1"/>
                          </a:solidFill>
                        </a:rPr>
                        <a:t> un profilo digitale unico ad ogni persona della scuola</a:t>
                      </a:r>
                      <a:endParaRPr lang="it-IT" sz="1200" b="1" dirty="0">
                        <a:solidFill>
                          <a:schemeClr val="tx1"/>
                        </a:solidFill>
                      </a:endParaRPr>
                    </a:p>
                  </a:txBody>
                  <a:tcPr>
                    <a:solidFill>
                      <a:schemeClr val="accent1">
                        <a:alpha val="20000"/>
                      </a:schemeClr>
                    </a:solidFill>
                  </a:tcPr>
                </a:tc>
                <a:tc>
                  <a:txBody>
                    <a:bodyPr/>
                    <a:lstStyle/>
                    <a:p>
                      <a:r>
                        <a:rPr lang="it-IT" sz="1200" b="1" dirty="0" smtClean="0">
                          <a:solidFill>
                            <a:schemeClr val="tx1"/>
                          </a:solidFill>
                        </a:rPr>
                        <a:t>Azioni 8-9-10</a:t>
                      </a:r>
                      <a:endParaRPr lang="it-IT" sz="1200" b="1" dirty="0">
                        <a:solidFill>
                          <a:schemeClr val="tx1"/>
                        </a:solidFill>
                      </a:endParaRPr>
                    </a:p>
                  </a:txBody>
                  <a:tcPr>
                    <a:solidFill>
                      <a:schemeClr val="accent1">
                        <a:alpha val="20000"/>
                      </a:schemeClr>
                    </a:solidFill>
                  </a:tcPr>
                </a:tc>
                <a:tc>
                  <a:txBody>
                    <a:bodyPr/>
                    <a:lstStyle/>
                    <a:p>
                      <a:r>
                        <a:rPr lang="it-IT" sz="1100" b="1" dirty="0" smtClean="0">
                          <a:solidFill>
                            <a:schemeClr val="tx1"/>
                          </a:solidFill>
                        </a:rPr>
                        <a:t>SCUOLANEXT</a:t>
                      </a:r>
                      <a:endParaRPr lang="it-IT" sz="1100" b="1" dirty="0">
                        <a:solidFill>
                          <a:schemeClr val="tx1"/>
                        </a:solidFill>
                      </a:endParaRPr>
                    </a:p>
                  </a:txBody>
                  <a:tcPr>
                    <a:solidFill>
                      <a:schemeClr val="accent1">
                        <a:alpha val="20000"/>
                      </a:schemeClr>
                    </a:solidFill>
                  </a:tcPr>
                </a:tc>
              </a:tr>
              <a:tr h="1076039">
                <a:tc>
                  <a:txBody>
                    <a:bodyPr/>
                    <a:lstStyle/>
                    <a:p>
                      <a:r>
                        <a:rPr lang="it-IT" sz="1200" b="1" dirty="0" smtClean="0">
                          <a:solidFill>
                            <a:schemeClr val="tx1"/>
                          </a:solidFill>
                        </a:rPr>
                        <a:t>Amministrazione digitale</a:t>
                      </a:r>
                      <a:endParaRPr lang="it-IT" sz="1200" b="1" dirty="0">
                        <a:solidFill>
                          <a:schemeClr val="tx1"/>
                        </a:solidFill>
                      </a:endParaRPr>
                    </a:p>
                  </a:txBody>
                  <a:tcPr>
                    <a:solidFill>
                      <a:schemeClr val="accent1">
                        <a:lumMod val="60000"/>
                        <a:lumOff val="40000"/>
                      </a:schemeClr>
                    </a:solidFill>
                  </a:tcPr>
                </a:tc>
                <a:tc>
                  <a:txBody>
                    <a:bodyPr/>
                    <a:lstStyle/>
                    <a:p>
                      <a:pPr algn="l"/>
                      <a:r>
                        <a:rPr lang="it-IT" sz="1200" b="1" dirty="0" smtClean="0">
                          <a:solidFill>
                            <a:schemeClr val="tx1"/>
                          </a:solidFill>
                        </a:rPr>
                        <a:t>Potenziamento e adeguamento alle normative dei servizi </a:t>
                      </a:r>
                      <a:r>
                        <a:rPr lang="it-IT" sz="1200" b="1" baseline="0" dirty="0" smtClean="0">
                          <a:solidFill>
                            <a:schemeClr val="tx1"/>
                          </a:solidFill>
                        </a:rPr>
                        <a:t>digitali amministrativi e di comunicazione scuola-famiglia</a:t>
                      </a:r>
                      <a:endParaRPr lang="it-IT" sz="1200" b="1" dirty="0">
                        <a:solidFill>
                          <a:schemeClr val="tx1"/>
                        </a:solidFill>
                      </a:endParaRPr>
                    </a:p>
                  </a:txBody>
                  <a:tcPr>
                    <a:solidFill>
                      <a:schemeClr val="accent1">
                        <a:lumMod val="60000"/>
                        <a:lumOff val="40000"/>
                      </a:schemeClr>
                    </a:solidFill>
                  </a:tcPr>
                </a:tc>
                <a:tc>
                  <a:txBody>
                    <a:bodyPr/>
                    <a:lstStyle/>
                    <a:p>
                      <a:r>
                        <a:rPr lang="it-IT" sz="1200" b="1" dirty="0" smtClean="0">
                          <a:solidFill>
                            <a:schemeClr val="tx1"/>
                          </a:solidFill>
                        </a:rPr>
                        <a:t>Azioni 11-12-13</a:t>
                      </a:r>
                      <a:endParaRPr lang="it-IT" sz="1200" b="1" dirty="0">
                        <a:solidFill>
                          <a:schemeClr val="tx1"/>
                        </a:solidFill>
                      </a:endParaRPr>
                    </a:p>
                  </a:txBody>
                  <a:tcPr>
                    <a:solidFill>
                      <a:schemeClr val="accent1">
                        <a:lumMod val="60000"/>
                        <a:lumOff val="40000"/>
                      </a:schemeClr>
                    </a:solidFill>
                  </a:tcPr>
                </a:tc>
                <a:tc>
                  <a:txBody>
                    <a:bodyPr/>
                    <a:lstStyle/>
                    <a:p>
                      <a:r>
                        <a:rPr lang="it-IT" sz="1100" b="1" dirty="0" smtClean="0">
                          <a:solidFill>
                            <a:schemeClr val="tx1"/>
                          </a:solidFill>
                        </a:rPr>
                        <a:t>SCUOLANEXT</a:t>
                      </a:r>
                    </a:p>
                    <a:p>
                      <a:r>
                        <a:rPr lang="it-IT" sz="1100" b="1" dirty="0" smtClean="0">
                          <a:solidFill>
                            <a:schemeClr val="tx1"/>
                          </a:solidFill>
                        </a:rPr>
                        <a:t>ALBO PRETORIO</a:t>
                      </a:r>
                    </a:p>
                    <a:p>
                      <a:r>
                        <a:rPr lang="it-IT" sz="1100" b="1" dirty="0" smtClean="0">
                          <a:solidFill>
                            <a:schemeClr val="tx1"/>
                          </a:solidFill>
                        </a:rPr>
                        <a:t>SITO WEB lato uffici</a:t>
                      </a:r>
                      <a:endParaRPr lang="it-IT" sz="1100" b="1" dirty="0">
                        <a:solidFill>
                          <a:schemeClr val="tx1"/>
                        </a:solidFill>
                      </a:endParaRPr>
                    </a:p>
                  </a:txBody>
                  <a:tcPr>
                    <a:solidFill>
                      <a:schemeClr val="accent1">
                        <a:lumMod val="60000"/>
                        <a:lumOff val="40000"/>
                      </a:schemeClr>
                    </a:solidFill>
                  </a:tcPr>
                </a:tc>
              </a:tr>
            </a:tbl>
          </a:graphicData>
        </a:graphic>
      </p:graphicFrame>
      <p:sp>
        <p:nvSpPr>
          <p:cNvPr id="21537" name="CasellaDiTesto 4"/>
          <p:cNvSpPr txBox="1">
            <a:spLocks noChangeArrowheads="1"/>
          </p:cNvSpPr>
          <p:nvPr/>
        </p:nvSpPr>
        <p:spPr bwMode="auto">
          <a:xfrm>
            <a:off x="1844675" y="915988"/>
            <a:ext cx="3097213" cy="368300"/>
          </a:xfrm>
          <a:prstGeom prst="rect">
            <a:avLst/>
          </a:prstGeom>
          <a:noFill/>
          <a:ln w="9525">
            <a:noFill/>
            <a:miter lim="800000"/>
            <a:headEnd/>
            <a:tailEnd/>
          </a:ln>
        </p:spPr>
        <p:txBody>
          <a:bodyPr>
            <a:spAutoFit/>
          </a:bodyPr>
          <a:lstStyle/>
          <a:p>
            <a:r>
              <a:rPr lang="it-IT" b="1">
                <a:latin typeface="Calibri" pitchFamily="34" charset="0"/>
              </a:rPr>
              <a:t>Attività con avvio immediato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4"/>
          <p:cNvGraphicFramePr>
            <a:graphicFrameLocks noGrp="1"/>
          </p:cNvGraphicFramePr>
          <p:nvPr>
            <p:ph idx="1"/>
          </p:nvPr>
        </p:nvGraphicFramePr>
        <p:xfrm>
          <a:off x="333375" y="1419225"/>
          <a:ext cx="5852120" cy="3227916"/>
        </p:xfrm>
        <a:graphic>
          <a:graphicData uri="http://schemas.openxmlformats.org/drawingml/2006/table">
            <a:tbl>
              <a:tblPr firstRow="1" bandRow="1">
                <a:tableStyleId>{616DA210-FB5B-4158-B5E0-FEB733F419BA}</a:tableStyleId>
              </a:tblPr>
              <a:tblGrid>
                <a:gridCol w="1368152"/>
                <a:gridCol w="1557908"/>
                <a:gridCol w="1034380"/>
                <a:gridCol w="1891680"/>
              </a:tblGrid>
              <a:tr h="347556">
                <a:tc>
                  <a:txBody>
                    <a:bodyPr/>
                    <a:lstStyle/>
                    <a:p>
                      <a:pPr algn="ctr"/>
                      <a:r>
                        <a:rPr lang="it-IT" sz="1100" dirty="0" smtClean="0">
                          <a:solidFill>
                            <a:schemeClr val="tx1"/>
                          </a:solidFill>
                        </a:rPr>
                        <a:t>Ambiti</a:t>
                      </a:r>
                      <a:endParaRPr lang="it-IT" sz="1100" dirty="0">
                        <a:solidFill>
                          <a:schemeClr val="tx1"/>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a:r>
                        <a:rPr lang="it-IT" sz="1100" dirty="0" smtClean="0">
                          <a:solidFill>
                            <a:schemeClr val="tx1"/>
                          </a:solidFill>
                        </a:rPr>
                        <a:t>Obiettivi</a:t>
                      </a:r>
                      <a:endParaRPr lang="it-IT" sz="1100" dirty="0">
                        <a:solidFill>
                          <a:schemeClr val="tx1"/>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a:r>
                        <a:rPr lang="it-IT" sz="1100" dirty="0" smtClean="0">
                          <a:solidFill>
                            <a:schemeClr val="tx1"/>
                          </a:solidFill>
                        </a:rPr>
                        <a:t>Azioni PNSD</a:t>
                      </a:r>
                      <a:endParaRPr lang="it-IT" sz="1100" dirty="0">
                        <a:solidFill>
                          <a:schemeClr val="tx1"/>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a:r>
                        <a:rPr lang="it-IT" sz="1100" dirty="0" smtClean="0">
                          <a:solidFill>
                            <a:schemeClr val="tx1"/>
                          </a:solidFill>
                        </a:rPr>
                        <a:t>Strumenti</a:t>
                      </a:r>
                      <a:endParaRPr lang="it-IT" sz="1100" dirty="0">
                        <a:solidFill>
                          <a:schemeClr val="tx1"/>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r>
              <a:tr h="755484">
                <a:tc>
                  <a:txBody>
                    <a:bodyPr/>
                    <a:lstStyle/>
                    <a:p>
                      <a:pPr algn="just"/>
                      <a:r>
                        <a:rPr lang="it-IT" sz="1200" b="1" dirty="0" smtClean="0">
                          <a:solidFill>
                            <a:schemeClr val="tx1"/>
                          </a:solidFill>
                        </a:rPr>
                        <a:t>Formazione del personale</a:t>
                      </a:r>
                      <a:endParaRPr lang="it-IT" sz="1200" b="1" dirty="0">
                        <a:solidFill>
                          <a:schemeClr val="tx1"/>
                        </a:solidFill>
                      </a:endParaRPr>
                    </a:p>
                  </a:txBody>
                  <a:tcPr>
                    <a:solidFill>
                      <a:schemeClr val="accent1">
                        <a:lumMod val="60000"/>
                        <a:lumOff val="40000"/>
                        <a:alpha val="20000"/>
                      </a:schemeClr>
                    </a:solidFill>
                  </a:tcPr>
                </a:tc>
                <a:tc>
                  <a:txBody>
                    <a:bodyPr/>
                    <a:lstStyle/>
                    <a:p>
                      <a:pPr algn="just"/>
                      <a:r>
                        <a:rPr lang="it-IT" sz="1200" b="1" dirty="0" smtClean="0">
                          <a:solidFill>
                            <a:schemeClr val="tx1"/>
                          </a:solidFill>
                        </a:rPr>
                        <a:t>Formazione all’innovazione digitale</a:t>
                      </a:r>
                      <a:endParaRPr lang="it-IT" sz="1200" b="1" dirty="0">
                        <a:solidFill>
                          <a:schemeClr val="tx1"/>
                        </a:solidFill>
                      </a:endParaRPr>
                    </a:p>
                  </a:txBody>
                  <a:tcPr>
                    <a:solidFill>
                      <a:schemeClr val="accent1">
                        <a:lumMod val="60000"/>
                        <a:lumOff val="40000"/>
                        <a:alpha val="20000"/>
                      </a:schemeClr>
                    </a:solidFill>
                  </a:tcPr>
                </a:tc>
                <a:tc>
                  <a:txBody>
                    <a:bodyPr/>
                    <a:lstStyle/>
                    <a:p>
                      <a:pPr algn="just"/>
                      <a:r>
                        <a:rPr lang="it-IT" sz="1200" b="1" dirty="0" smtClean="0">
                          <a:solidFill>
                            <a:schemeClr val="tx1"/>
                          </a:solidFill>
                        </a:rPr>
                        <a:t>Azioni  25</a:t>
                      </a:r>
                      <a:endParaRPr lang="it-IT" sz="1200" b="1" dirty="0">
                        <a:solidFill>
                          <a:schemeClr val="tx1"/>
                        </a:solidFill>
                      </a:endParaRPr>
                    </a:p>
                  </a:txBody>
                  <a:tcPr>
                    <a:solidFill>
                      <a:schemeClr val="accent1">
                        <a:lumMod val="60000"/>
                        <a:lumOff val="40000"/>
                        <a:alpha val="20000"/>
                      </a:schemeClr>
                    </a:solidFill>
                  </a:tcPr>
                </a:tc>
                <a:tc>
                  <a:txBody>
                    <a:bodyPr/>
                    <a:lstStyle/>
                    <a:p>
                      <a:pPr algn="l">
                        <a:buFont typeface="Arial" pitchFamily="34" charset="0"/>
                        <a:buChar char="•"/>
                      </a:pPr>
                      <a:r>
                        <a:rPr lang="it-IT" sz="1100" b="1" baseline="0" dirty="0" smtClean="0">
                          <a:solidFill>
                            <a:schemeClr val="tx1"/>
                          </a:solidFill>
                        </a:rPr>
                        <a:t>Corsi di formazione in presenza, on </a:t>
                      </a:r>
                      <a:r>
                        <a:rPr lang="it-IT" sz="1100" b="1" baseline="0" dirty="0" err="1" smtClean="0">
                          <a:solidFill>
                            <a:schemeClr val="tx1"/>
                          </a:solidFill>
                        </a:rPr>
                        <a:t>line</a:t>
                      </a:r>
                      <a:endParaRPr lang="it-IT" sz="1100" b="1" baseline="0" dirty="0" smtClean="0">
                        <a:solidFill>
                          <a:schemeClr val="tx1"/>
                        </a:solidFill>
                      </a:endParaRPr>
                    </a:p>
                    <a:p>
                      <a:pPr algn="l">
                        <a:buFont typeface="Arial" pitchFamily="34" charset="0"/>
                        <a:buChar char="•"/>
                      </a:pPr>
                      <a:r>
                        <a:rPr lang="it-IT" sz="1100" b="1" baseline="0" dirty="0" smtClean="0">
                          <a:solidFill>
                            <a:schemeClr val="tx1"/>
                          </a:solidFill>
                        </a:rPr>
                        <a:t>Creazione di un REPOSITORY di  materiali per autoformazione</a:t>
                      </a:r>
                    </a:p>
                  </a:txBody>
                  <a:tcPr>
                    <a:solidFill>
                      <a:schemeClr val="accent1">
                        <a:lumMod val="60000"/>
                        <a:lumOff val="40000"/>
                        <a:alpha val="20000"/>
                      </a:schemeClr>
                    </a:solidFill>
                  </a:tcPr>
                </a:tc>
              </a:tr>
              <a:tr h="735361">
                <a:tc>
                  <a:txBody>
                    <a:bodyPr/>
                    <a:lstStyle/>
                    <a:p>
                      <a:pPr algn="just"/>
                      <a:r>
                        <a:rPr lang="it-IT" sz="1200" b="1" dirty="0" smtClean="0">
                          <a:solidFill>
                            <a:schemeClr val="tx1"/>
                          </a:solidFill>
                        </a:rPr>
                        <a:t>Competenze</a:t>
                      </a:r>
                      <a:r>
                        <a:rPr lang="it-IT" sz="1200" b="1" baseline="0" dirty="0" smtClean="0">
                          <a:solidFill>
                            <a:schemeClr val="tx1"/>
                          </a:solidFill>
                        </a:rPr>
                        <a:t> degli studenti</a:t>
                      </a:r>
                      <a:endParaRPr lang="it-IT" sz="1200" b="1" dirty="0">
                        <a:solidFill>
                          <a:schemeClr val="tx1"/>
                        </a:solidFill>
                      </a:endParaRPr>
                    </a:p>
                  </a:txBody>
                  <a:tcPr>
                    <a:solidFill>
                      <a:schemeClr val="tx2">
                        <a:lumMod val="40000"/>
                        <a:lumOff val="60000"/>
                      </a:schemeClr>
                    </a:solidFill>
                  </a:tcPr>
                </a:tc>
                <a:tc>
                  <a:txBody>
                    <a:bodyPr/>
                    <a:lstStyle/>
                    <a:p>
                      <a:pPr algn="just"/>
                      <a:r>
                        <a:rPr lang="it-IT" sz="1200" b="1" dirty="0" smtClean="0">
                          <a:solidFill>
                            <a:schemeClr val="tx1"/>
                          </a:solidFill>
                        </a:rPr>
                        <a:t>Introdurre attività di </a:t>
                      </a:r>
                      <a:r>
                        <a:rPr lang="it-IT" sz="1200" b="1" dirty="0" err="1" smtClean="0">
                          <a:solidFill>
                            <a:schemeClr val="tx1"/>
                          </a:solidFill>
                        </a:rPr>
                        <a:t>coding</a:t>
                      </a:r>
                      <a:r>
                        <a:rPr lang="it-IT" sz="1200" b="1" baseline="0" dirty="0" smtClean="0">
                          <a:solidFill>
                            <a:schemeClr val="tx1"/>
                          </a:solidFill>
                        </a:rPr>
                        <a:t>, lavorare per competenze, rendere i docenti e </a:t>
                      </a:r>
                      <a:r>
                        <a:rPr lang="it-IT" sz="1200" b="1" baseline="0" dirty="0" smtClean="0">
                          <a:solidFill>
                            <a:srgbClr val="FF0000"/>
                          </a:solidFill>
                        </a:rPr>
                        <a:t>gli ALUNNI </a:t>
                      </a:r>
                      <a:r>
                        <a:rPr lang="it-IT" sz="1200" b="1" baseline="0" dirty="0" smtClean="0">
                          <a:solidFill>
                            <a:schemeClr val="tx1"/>
                          </a:solidFill>
                        </a:rPr>
                        <a:t>facilitatori di percorsi formativi innovativi.</a:t>
                      </a:r>
                      <a:endParaRPr lang="it-IT" sz="1200" b="1" dirty="0">
                        <a:solidFill>
                          <a:schemeClr val="tx1"/>
                        </a:solidFill>
                      </a:endParaRPr>
                    </a:p>
                  </a:txBody>
                  <a:tcPr>
                    <a:solidFill>
                      <a:schemeClr val="tx2">
                        <a:lumMod val="40000"/>
                        <a:lumOff val="60000"/>
                      </a:schemeClr>
                    </a:solidFill>
                  </a:tcPr>
                </a:tc>
                <a:tc>
                  <a:txBody>
                    <a:bodyPr/>
                    <a:lstStyle/>
                    <a:p>
                      <a:pPr algn="just"/>
                      <a:r>
                        <a:rPr lang="it-IT" sz="1200" b="1" dirty="0" smtClean="0">
                          <a:solidFill>
                            <a:schemeClr val="tx1"/>
                          </a:solidFill>
                        </a:rPr>
                        <a:t>Azioni 14-15</a:t>
                      </a:r>
                      <a:endParaRPr lang="it-IT" sz="1200" b="1" dirty="0">
                        <a:solidFill>
                          <a:schemeClr val="tx1"/>
                        </a:solidFill>
                      </a:endParaRPr>
                    </a:p>
                  </a:txBody>
                  <a:tcPr>
                    <a:solidFill>
                      <a:schemeClr val="tx2">
                        <a:lumMod val="40000"/>
                        <a:lumOff val="60000"/>
                      </a:schemeClr>
                    </a:solidFill>
                  </a:tcPr>
                </a:tc>
                <a:tc>
                  <a:txBody>
                    <a:bodyPr/>
                    <a:lstStyle/>
                    <a:p>
                      <a:pPr algn="l">
                        <a:buFont typeface="Arial" pitchFamily="34" charset="0"/>
                        <a:buChar char="•"/>
                      </a:pPr>
                      <a:r>
                        <a:rPr lang="it-IT" sz="1100" b="1" baseline="0" dirty="0" smtClean="0">
                          <a:solidFill>
                            <a:schemeClr val="tx1"/>
                          </a:solidFill>
                        </a:rPr>
                        <a:t> Lab Java per </a:t>
                      </a:r>
                      <a:r>
                        <a:rPr lang="it-IT" sz="1100" b="1" baseline="0" dirty="0" err="1" smtClean="0">
                          <a:solidFill>
                            <a:schemeClr val="tx1"/>
                          </a:solidFill>
                        </a:rPr>
                        <a:t>App</a:t>
                      </a:r>
                      <a:r>
                        <a:rPr lang="it-IT" sz="1100" b="1" baseline="0" dirty="0" smtClean="0">
                          <a:solidFill>
                            <a:schemeClr val="tx1"/>
                          </a:solidFill>
                        </a:rPr>
                        <a:t> / Arduino</a:t>
                      </a:r>
                    </a:p>
                    <a:p>
                      <a:pPr algn="l">
                        <a:buFont typeface="Arial" pitchFamily="34" charset="0"/>
                        <a:buChar char="•"/>
                      </a:pPr>
                      <a:r>
                        <a:rPr lang="it-IT" sz="1100" b="1" baseline="0" dirty="0" smtClean="0">
                          <a:solidFill>
                            <a:schemeClr val="tx1"/>
                          </a:solidFill>
                        </a:rPr>
                        <a:t> Attività di programmazione dei dipartimenti (nei prossimi anni scolastici ?)</a:t>
                      </a:r>
                    </a:p>
                    <a:p>
                      <a:pPr algn="l">
                        <a:buFont typeface="Arial" pitchFamily="34" charset="0"/>
                        <a:buChar char="•"/>
                      </a:pPr>
                      <a:r>
                        <a:rPr lang="it-IT" sz="1100" b="1" baseline="0" dirty="0" err="1" smtClean="0">
                          <a:solidFill>
                            <a:schemeClr val="tx1"/>
                          </a:solidFill>
                        </a:rPr>
                        <a:t>Flipped</a:t>
                      </a:r>
                      <a:r>
                        <a:rPr lang="it-IT" sz="1100" b="1" baseline="0" dirty="0" smtClean="0">
                          <a:solidFill>
                            <a:schemeClr val="tx1"/>
                          </a:solidFill>
                        </a:rPr>
                        <a:t> </a:t>
                      </a:r>
                      <a:r>
                        <a:rPr lang="it-IT" sz="1100" b="1" baseline="0" dirty="0" err="1" smtClean="0">
                          <a:solidFill>
                            <a:schemeClr val="tx1"/>
                          </a:solidFill>
                        </a:rPr>
                        <a:t>Classroom</a:t>
                      </a:r>
                      <a:endParaRPr lang="it-IT" sz="1100" b="1" baseline="0" dirty="0" smtClean="0">
                        <a:solidFill>
                          <a:schemeClr val="tx1"/>
                        </a:solidFill>
                      </a:endParaRPr>
                    </a:p>
                  </a:txBody>
                  <a:tcPr>
                    <a:solidFill>
                      <a:schemeClr val="tx2">
                        <a:lumMod val="40000"/>
                        <a:lumOff val="60000"/>
                      </a:schemeClr>
                    </a:solidFill>
                  </a:tcPr>
                </a:tc>
              </a:tr>
              <a:tr h="737084">
                <a:tc>
                  <a:txBody>
                    <a:bodyPr/>
                    <a:lstStyle/>
                    <a:p>
                      <a:r>
                        <a:rPr lang="it-IT" sz="1200" b="1" baseline="0" dirty="0" smtClean="0">
                          <a:solidFill>
                            <a:schemeClr val="tx1"/>
                          </a:solidFill>
                        </a:rPr>
                        <a:t>Contenuti digitali</a:t>
                      </a:r>
                      <a:endParaRPr lang="it-IT" sz="1200" b="1" dirty="0">
                        <a:solidFill>
                          <a:schemeClr val="tx1"/>
                        </a:solidFill>
                      </a:endParaRPr>
                    </a:p>
                  </a:txBody>
                  <a:tcPr>
                    <a:solidFill>
                      <a:schemeClr val="accent1">
                        <a:lumMod val="60000"/>
                        <a:lumOff val="40000"/>
                        <a:alpha val="20000"/>
                      </a:schemeClr>
                    </a:solidFill>
                  </a:tcPr>
                </a:tc>
                <a:tc>
                  <a:txBody>
                    <a:bodyPr/>
                    <a:lstStyle/>
                    <a:p>
                      <a:pPr algn="just"/>
                      <a:r>
                        <a:rPr lang="it-IT" sz="1200" b="1" dirty="0" smtClean="0">
                          <a:solidFill>
                            <a:schemeClr val="tx1"/>
                          </a:solidFill>
                        </a:rPr>
                        <a:t>Incentivare utilizzo di contenuti digitali di qualità </a:t>
                      </a:r>
                      <a:endParaRPr lang="it-IT" sz="1200" b="1" dirty="0">
                        <a:solidFill>
                          <a:schemeClr val="tx1"/>
                        </a:solidFill>
                      </a:endParaRPr>
                    </a:p>
                  </a:txBody>
                  <a:tcPr>
                    <a:solidFill>
                      <a:schemeClr val="accent1">
                        <a:lumMod val="60000"/>
                        <a:lumOff val="40000"/>
                        <a:alpha val="20000"/>
                      </a:schemeClr>
                    </a:solidFill>
                  </a:tcPr>
                </a:tc>
                <a:tc>
                  <a:txBody>
                    <a:bodyPr/>
                    <a:lstStyle/>
                    <a:p>
                      <a:r>
                        <a:rPr lang="it-IT" sz="1200" b="1" dirty="0" smtClean="0">
                          <a:solidFill>
                            <a:schemeClr val="tx1"/>
                          </a:solidFill>
                        </a:rPr>
                        <a:t>Azioni  22-23-24</a:t>
                      </a:r>
                      <a:endParaRPr lang="it-IT" sz="1200" b="1" dirty="0">
                        <a:solidFill>
                          <a:schemeClr val="tx1"/>
                        </a:solidFill>
                      </a:endParaRPr>
                    </a:p>
                  </a:txBody>
                  <a:tcPr>
                    <a:solidFill>
                      <a:schemeClr val="accent1">
                        <a:lumMod val="60000"/>
                        <a:lumOff val="40000"/>
                        <a:alpha val="20000"/>
                      </a:schemeClr>
                    </a:solidFill>
                  </a:tcPr>
                </a:tc>
                <a:tc>
                  <a:txBody>
                    <a:bodyPr/>
                    <a:lstStyle/>
                    <a:p>
                      <a:pPr>
                        <a:buFont typeface="Arial" pitchFamily="34" charset="0"/>
                        <a:buChar char="•"/>
                      </a:pPr>
                      <a:r>
                        <a:rPr lang="it-IT" sz="1100" b="1" dirty="0" smtClean="0">
                          <a:solidFill>
                            <a:schemeClr val="tx1"/>
                          </a:solidFill>
                        </a:rPr>
                        <a:t>Corsi di formazione</a:t>
                      </a:r>
                    </a:p>
                    <a:p>
                      <a:pPr>
                        <a:buFont typeface="Arial" pitchFamily="34" charset="0"/>
                        <a:buChar char="•"/>
                      </a:pPr>
                      <a:r>
                        <a:rPr lang="it-IT" sz="1100" b="1" dirty="0" smtClean="0">
                          <a:solidFill>
                            <a:schemeClr val="tx1"/>
                          </a:solidFill>
                        </a:rPr>
                        <a:t>Uso</a:t>
                      </a:r>
                      <a:r>
                        <a:rPr lang="it-IT" sz="1100" b="1" baseline="0" dirty="0" smtClean="0">
                          <a:solidFill>
                            <a:schemeClr val="tx1"/>
                          </a:solidFill>
                        </a:rPr>
                        <a:t> di piattaforme specifiche</a:t>
                      </a:r>
                    </a:p>
                    <a:p>
                      <a:pPr>
                        <a:buFont typeface="Arial" pitchFamily="34" charset="0"/>
                        <a:buChar char="•"/>
                      </a:pPr>
                      <a:r>
                        <a:rPr lang="it-IT" sz="1100" b="1" baseline="0" dirty="0" smtClean="0">
                          <a:solidFill>
                            <a:schemeClr val="tx1"/>
                          </a:solidFill>
                        </a:rPr>
                        <a:t>LIM</a:t>
                      </a:r>
                      <a:endParaRPr lang="it-IT" sz="1100" b="1" dirty="0">
                        <a:solidFill>
                          <a:schemeClr val="tx1"/>
                        </a:solidFill>
                      </a:endParaRPr>
                    </a:p>
                  </a:txBody>
                  <a:tcPr>
                    <a:solidFill>
                      <a:schemeClr val="accent1">
                        <a:lumMod val="60000"/>
                        <a:lumOff val="40000"/>
                        <a:alpha val="20000"/>
                      </a:schemeClr>
                    </a:solidFill>
                  </a:tcPr>
                </a:tc>
              </a:tr>
            </a:tbl>
          </a:graphicData>
        </a:graphic>
      </p:graphicFrame>
      <p:sp>
        <p:nvSpPr>
          <p:cNvPr id="22556" name="CasellaDiTesto 4"/>
          <p:cNvSpPr txBox="1">
            <a:spLocks noChangeArrowheads="1"/>
          </p:cNvSpPr>
          <p:nvPr/>
        </p:nvSpPr>
        <p:spPr bwMode="auto">
          <a:xfrm>
            <a:off x="1844675" y="842963"/>
            <a:ext cx="3097213" cy="369887"/>
          </a:xfrm>
          <a:prstGeom prst="rect">
            <a:avLst/>
          </a:prstGeom>
          <a:noFill/>
          <a:ln w="9525">
            <a:noFill/>
            <a:miter lim="800000"/>
            <a:headEnd/>
            <a:tailEnd/>
          </a:ln>
        </p:spPr>
        <p:txBody>
          <a:bodyPr>
            <a:spAutoFit/>
          </a:bodyPr>
          <a:lstStyle/>
          <a:p>
            <a:r>
              <a:rPr lang="it-IT" b="1">
                <a:latin typeface="Calibri" pitchFamily="34" charset="0"/>
              </a:rPr>
              <a:t>Attività con avvio immediato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egnaposto contenuto 2"/>
          <p:cNvSpPr>
            <a:spLocks noGrp="1"/>
          </p:cNvSpPr>
          <p:nvPr>
            <p:ph idx="1"/>
          </p:nvPr>
        </p:nvSpPr>
        <p:spPr>
          <a:xfrm>
            <a:off x="44450" y="1276350"/>
            <a:ext cx="6399213" cy="3651250"/>
          </a:xfrm>
        </p:spPr>
        <p:txBody>
          <a:bodyPr/>
          <a:lstStyle/>
          <a:p>
            <a:pPr algn="l"/>
            <a:r>
              <a:rPr lang="it-IT" smtClean="0"/>
              <a:t>Pagina sul sito della scuola con links a documenti, iniziative, bandi ecc..</a:t>
            </a:r>
          </a:p>
          <a:p>
            <a:pPr algn="l"/>
            <a:endParaRPr lang="it-IT" smtClean="0"/>
          </a:p>
        </p:txBody>
      </p:sp>
      <p:pic>
        <p:nvPicPr>
          <p:cNvPr id="23554" name="Immagine 5"/>
          <p:cNvPicPr>
            <a:picLocks noChangeAspect="1"/>
          </p:cNvPicPr>
          <p:nvPr/>
        </p:nvPicPr>
        <p:blipFill>
          <a:blip r:embed="rId2"/>
          <a:srcRect/>
          <a:stretch>
            <a:fillRect/>
          </a:stretch>
        </p:blipFill>
        <p:spPr bwMode="auto">
          <a:xfrm>
            <a:off x="476250" y="2355850"/>
            <a:ext cx="4248150" cy="254793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779588"/>
            <a:ext cx="6858000" cy="3103562"/>
          </a:xfrm>
        </p:spPr>
        <p:txBody>
          <a:bodyPr rtlCol="0">
            <a:normAutofit/>
          </a:bodyPr>
          <a:lstStyle/>
          <a:p>
            <a:pPr algn="l" fontAlgn="auto">
              <a:spcAft>
                <a:spcPts val="0"/>
              </a:spcAft>
              <a:buFont typeface="Arial" panose="020B0604020202020204" pitchFamily="34" charset="0"/>
              <a:buNone/>
              <a:defRPr/>
            </a:pPr>
            <a:r>
              <a:rPr lang="it-IT" sz="2800" dirty="0" smtClean="0">
                <a:solidFill>
                  <a:schemeClr val="accent1">
                    <a:lumMod val="50000"/>
                  </a:schemeClr>
                </a:solidFill>
              </a:rPr>
              <a:t>Sono necessari e graditissimi i contributi di tutti coloro che vogliano collaborare alla realizzazione di quanto esposto e arricchire, con la propria esperienza e professionalità, le modalità di fruizione delle opportunità offerte dal PNSD nella nostra scuola.</a:t>
            </a:r>
            <a:endParaRPr lang="it-IT" sz="2800" dirty="0">
              <a:solidFill>
                <a:schemeClr val="accent1">
                  <a:lumMod val="50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42900" y="1492250"/>
            <a:ext cx="6172200" cy="3101975"/>
          </a:xfrm>
        </p:spPr>
        <p:txBody>
          <a:bodyPr rtlCol="0">
            <a:normAutofit/>
          </a:bodyPr>
          <a:lstStyle/>
          <a:p>
            <a:pPr fontAlgn="auto">
              <a:spcAft>
                <a:spcPts val="0"/>
              </a:spcAft>
              <a:buFont typeface="Arial" panose="020B0604020202020204" pitchFamily="34" charset="0"/>
              <a:buNone/>
              <a:defRPr/>
            </a:pPr>
            <a:r>
              <a:rPr lang="it-IT" sz="4400" dirty="0" smtClean="0">
                <a:solidFill>
                  <a:schemeClr val="accent1">
                    <a:lumMod val="50000"/>
                  </a:schemeClr>
                </a:solidFill>
              </a:rPr>
              <a:t>GRAZIE PER L’ATTENZIONE</a:t>
            </a:r>
          </a:p>
          <a:p>
            <a:pPr fontAlgn="auto">
              <a:spcAft>
                <a:spcPts val="0"/>
              </a:spcAft>
              <a:buFont typeface="Arial" panose="020B0604020202020204" pitchFamily="34" charset="0"/>
              <a:buNone/>
              <a:defRPr/>
            </a:pPr>
            <a:endParaRPr lang="it-IT" sz="4400" dirty="0">
              <a:solidFill>
                <a:schemeClr val="accent1">
                  <a:lumMod val="50000"/>
                </a:schemeClr>
              </a:solidFill>
            </a:endParaRPr>
          </a:p>
          <a:p>
            <a:pPr fontAlgn="auto">
              <a:spcAft>
                <a:spcPts val="0"/>
              </a:spcAft>
              <a:buFont typeface="Arial" panose="020B0604020202020204" pitchFamily="34" charset="0"/>
              <a:buNone/>
              <a:defRPr/>
            </a:pPr>
            <a:r>
              <a:rPr lang="it-IT" sz="4400" dirty="0" smtClean="0">
                <a:solidFill>
                  <a:schemeClr val="accent1">
                    <a:lumMod val="50000"/>
                  </a:schemeClr>
                </a:solidFill>
              </a:rPr>
              <a:t>C I A O!</a:t>
            </a:r>
            <a:endParaRPr lang="it-IT" sz="4400" dirty="0">
              <a:solidFill>
                <a:schemeClr val="accent1">
                  <a:lumMod val="5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1557338" y="195263"/>
            <a:ext cx="4967287" cy="4524375"/>
          </a:xfrm>
          <a:prstGeom prst="rect">
            <a:avLst/>
          </a:prstGeom>
          <a:noFill/>
        </p:spPr>
        <p:txBody>
          <a:bodyPr>
            <a:spAutoFit/>
          </a:bodyPr>
          <a:lstStyle/>
          <a:p>
            <a:pPr fontAlgn="auto">
              <a:spcBef>
                <a:spcPts val="0"/>
              </a:spcBef>
              <a:spcAft>
                <a:spcPts val="0"/>
              </a:spcAft>
              <a:defRPr/>
            </a:pPr>
            <a:r>
              <a:rPr lang="it-IT" b="1" dirty="0">
                <a:latin typeface="+mn-lt"/>
              </a:rPr>
              <a:t>Piano Nazionale per la Scuola Digitale (PNSD)</a:t>
            </a:r>
            <a:endParaRPr lang="it-IT" dirty="0">
              <a:latin typeface="+mn-lt"/>
            </a:endParaRPr>
          </a:p>
          <a:p>
            <a:pPr fontAlgn="auto">
              <a:spcBef>
                <a:spcPts val="0"/>
              </a:spcBef>
              <a:spcAft>
                <a:spcPts val="0"/>
              </a:spcAft>
              <a:defRPr/>
            </a:pPr>
            <a:endParaRPr lang="it-IT" dirty="0">
              <a:latin typeface="+mn-lt"/>
            </a:endParaRPr>
          </a:p>
          <a:p>
            <a:pPr fontAlgn="auto">
              <a:spcBef>
                <a:spcPts val="0"/>
              </a:spcBef>
              <a:spcAft>
                <a:spcPts val="0"/>
              </a:spcAft>
              <a:defRPr/>
            </a:pPr>
            <a:r>
              <a:rPr lang="it-IT" dirty="0">
                <a:latin typeface="+mn-lt"/>
              </a:rPr>
              <a:t>E’ un documento pensato per </a:t>
            </a:r>
            <a:r>
              <a:rPr lang="it-IT" b="1" dirty="0">
                <a:latin typeface="+mn-lt"/>
              </a:rPr>
              <a:t>guidare le scuole in un percorso di innovazione e digitalizzazione</a:t>
            </a:r>
            <a:r>
              <a:rPr lang="it-IT" dirty="0">
                <a:latin typeface="+mn-lt"/>
              </a:rPr>
              <a:t>, come previsto nella riforma della legge 107/2015</a:t>
            </a:r>
          </a:p>
          <a:p>
            <a:pPr fontAlgn="auto">
              <a:spcBef>
                <a:spcPts val="0"/>
              </a:spcBef>
              <a:spcAft>
                <a:spcPts val="0"/>
              </a:spcAft>
              <a:defRPr/>
            </a:pPr>
            <a:endParaRPr lang="it-IT" dirty="0">
              <a:latin typeface="+mn-lt"/>
            </a:endParaRPr>
          </a:p>
          <a:p>
            <a:pPr fontAlgn="auto">
              <a:spcBef>
                <a:spcPts val="0"/>
              </a:spcBef>
              <a:spcAft>
                <a:spcPts val="0"/>
              </a:spcAft>
              <a:defRPr/>
            </a:pPr>
            <a:r>
              <a:rPr lang="it-IT" dirty="0">
                <a:latin typeface="+mn-lt"/>
              </a:rPr>
              <a:t>Esso punta a </a:t>
            </a:r>
          </a:p>
          <a:p>
            <a:pPr marL="285750" indent="-285750" fontAlgn="auto">
              <a:spcBef>
                <a:spcPts val="0"/>
              </a:spcBef>
              <a:spcAft>
                <a:spcPts val="0"/>
              </a:spcAft>
              <a:buFont typeface="Arial" panose="020B0604020202020204" pitchFamily="34" charset="0"/>
              <a:buChar char="•"/>
              <a:defRPr/>
            </a:pPr>
            <a:r>
              <a:rPr lang="it-IT" b="1" dirty="0">
                <a:latin typeface="+mn-lt"/>
              </a:rPr>
              <a:t>introdurre le nuove tecnologie nelle scuole </a:t>
            </a:r>
            <a:r>
              <a:rPr lang="it-IT" b="1" dirty="0">
                <a:solidFill>
                  <a:schemeClr val="accent6">
                    <a:lumMod val="75000"/>
                  </a:schemeClr>
                </a:solidFill>
                <a:latin typeface="+mn-lt"/>
              </a:rPr>
              <a:t>(?)</a:t>
            </a:r>
          </a:p>
          <a:p>
            <a:pPr marL="285750" indent="-285750" fontAlgn="auto">
              <a:spcBef>
                <a:spcPts val="0"/>
              </a:spcBef>
              <a:spcAft>
                <a:spcPts val="0"/>
              </a:spcAft>
              <a:buFont typeface="Arial" panose="020B0604020202020204" pitchFamily="34" charset="0"/>
              <a:buChar char="•"/>
              <a:defRPr/>
            </a:pPr>
            <a:r>
              <a:rPr lang="it-IT" b="1" dirty="0">
                <a:latin typeface="+mn-lt"/>
              </a:rPr>
              <a:t>diffondere l’idea di apprendimento permanente (life-long </a:t>
            </a:r>
            <a:r>
              <a:rPr lang="it-IT" b="1" dirty="0" err="1">
                <a:latin typeface="+mn-lt"/>
              </a:rPr>
              <a:t>learning</a:t>
            </a:r>
            <a:r>
              <a:rPr lang="it-IT" b="1" dirty="0">
                <a:latin typeface="+mn-lt"/>
              </a:rPr>
              <a:t>) </a:t>
            </a:r>
          </a:p>
          <a:p>
            <a:pPr marL="285750" indent="-285750" fontAlgn="auto">
              <a:spcBef>
                <a:spcPts val="0"/>
              </a:spcBef>
              <a:spcAft>
                <a:spcPts val="0"/>
              </a:spcAft>
              <a:buFont typeface="Arial" panose="020B0604020202020204" pitchFamily="34" charset="0"/>
              <a:buChar char="•"/>
              <a:defRPr/>
            </a:pPr>
            <a:r>
              <a:rPr lang="it-IT" b="1" dirty="0">
                <a:latin typeface="+mn-lt"/>
              </a:rPr>
              <a:t>estendere il concetto di scuola dal luogo fisico a spazi di apprendimento virtuali.</a:t>
            </a:r>
          </a:p>
          <a:p>
            <a:pPr fontAlgn="auto">
              <a:spcBef>
                <a:spcPts val="0"/>
              </a:spcBef>
              <a:spcAft>
                <a:spcPts val="0"/>
              </a:spcAft>
              <a:defRPr/>
            </a:pPr>
            <a:endParaRPr lang="it-IT" b="1" dirty="0">
              <a:latin typeface="+mn-lt"/>
            </a:endParaRPr>
          </a:p>
          <a:p>
            <a:pPr fontAlgn="auto">
              <a:spcBef>
                <a:spcPts val="0"/>
              </a:spcBef>
              <a:spcAft>
                <a:spcPts val="0"/>
              </a:spcAft>
              <a:defRPr/>
            </a:pPr>
            <a:r>
              <a:rPr lang="it-IT" dirty="0">
                <a:latin typeface="+mn-lt"/>
              </a:rPr>
              <a:t>Le azioni previste, </a:t>
            </a:r>
            <a:r>
              <a:rPr lang="it-IT" b="1" dirty="0">
                <a:latin typeface="+mn-lt"/>
              </a:rPr>
              <a:t>(35 punti),</a:t>
            </a:r>
            <a:r>
              <a:rPr lang="it-IT" dirty="0">
                <a:latin typeface="+mn-lt"/>
              </a:rPr>
              <a:t> sono state già finanziate </a:t>
            </a:r>
            <a:r>
              <a:rPr lang="it-IT" b="1" dirty="0">
                <a:latin typeface="+mn-lt"/>
              </a:rPr>
              <a:t>per un totale di un miliardo di euro.</a:t>
            </a:r>
            <a:r>
              <a:rPr lang="it-IT" dirty="0">
                <a:latin typeface="+mn-lt"/>
              </a:rPr>
              <a:t> </a:t>
            </a:r>
          </a:p>
          <a:p>
            <a:pPr fontAlgn="auto">
              <a:spcBef>
                <a:spcPts val="0"/>
              </a:spcBef>
              <a:spcAft>
                <a:spcPts val="0"/>
              </a:spcAft>
              <a:defRPr/>
            </a:pPr>
            <a:r>
              <a:rPr lang="it-IT" dirty="0">
                <a:latin typeface="+mn-lt"/>
              </a:rPr>
              <a:t>Il Piano sarà attuato</a:t>
            </a:r>
            <a:r>
              <a:rPr lang="it-IT" b="1" dirty="0">
                <a:latin typeface="+mn-lt"/>
              </a:rPr>
              <a:t> da qui al 2020</a:t>
            </a:r>
            <a:r>
              <a:rPr lang="it-IT" dirty="0">
                <a:latin typeface="+mn-lt"/>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Vision</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647" y="987574"/>
            <a:ext cx="5423345" cy="4104456"/>
          </a:xfrm>
          <a:prstGeom prst="rect">
            <a:avLst/>
          </a:prstGeom>
        </p:spPr>
      </p:pic>
    </p:spTree>
    <p:extLst>
      <p:ext uri="{BB962C8B-B14F-4D97-AF65-F5344CB8AC3E}">
        <p14:creationId xmlns:p14="http://schemas.microsoft.com/office/powerpoint/2010/main" val="1792731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Vision</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470" y="987574"/>
            <a:ext cx="5425097" cy="3888432"/>
          </a:xfrm>
          <a:prstGeom prst="rect">
            <a:avLst/>
          </a:prstGeom>
        </p:spPr>
      </p:pic>
    </p:spTree>
    <p:extLst>
      <p:ext uri="{BB962C8B-B14F-4D97-AF65-F5344CB8AC3E}">
        <p14:creationId xmlns:p14="http://schemas.microsoft.com/office/powerpoint/2010/main" val="75906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Vision</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718" y="1063228"/>
            <a:ext cx="5491282" cy="4016771"/>
          </a:xfrm>
          <a:prstGeom prst="rect">
            <a:avLst/>
          </a:prstGeom>
        </p:spPr>
      </p:pic>
    </p:spTree>
    <p:extLst>
      <p:ext uri="{BB962C8B-B14F-4D97-AF65-F5344CB8AC3E}">
        <p14:creationId xmlns:p14="http://schemas.microsoft.com/office/powerpoint/2010/main" val="131410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olo 1"/>
          <p:cNvSpPr>
            <a:spLocks noGrp="1"/>
          </p:cNvSpPr>
          <p:nvPr>
            <p:ph type="title"/>
          </p:nvPr>
        </p:nvSpPr>
        <p:spPr>
          <a:xfrm>
            <a:off x="1646238" y="206375"/>
            <a:ext cx="4868862" cy="857250"/>
          </a:xfrm>
        </p:spPr>
        <p:txBody>
          <a:bodyPr/>
          <a:lstStyle/>
          <a:p>
            <a:pPr algn="ctr"/>
            <a:r>
              <a:rPr lang="it-IT" smtClean="0"/>
              <a:t>Gli ambiti di intervento</a:t>
            </a:r>
          </a:p>
        </p:txBody>
      </p:sp>
      <p:graphicFrame>
        <p:nvGraphicFramePr>
          <p:cNvPr id="5" name="Diagramma 4"/>
          <p:cNvGraphicFramePr/>
          <p:nvPr/>
        </p:nvGraphicFramePr>
        <p:xfrm>
          <a:off x="1484784" y="915566"/>
          <a:ext cx="5256584"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Immagine 4">
            <a:hlinkClick r:id="rId2" action="ppaction://hlinkfile"/>
          </p:cNvPr>
          <p:cNvPicPr>
            <a:picLocks noChangeAspect="1"/>
          </p:cNvPicPr>
          <p:nvPr/>
        </p:nvPicPr>
        <p:blipFill>
          <a:blip r:embed="rId3"/>
          <a:srcRect/>
          <a:stretch>
            <a:fillRect/>
          </a:stretch>
        </p:blipFill>
        <p:spPr bwMode="auto">
          <a:xfrm>
            <a:off x="1428750" y="484188"/>
            <a:ext cx="5418138" cy="3930650"/>
          </a:xfrm>
          <a:prstGeom prst="rect">
            <a:avLst/>
          </a:prstGeom>
          <a:noFill/>
          <a:ln w="9525">
            <a:noFill/>
            <a:miter lim="800000"/>
            <a:headEnd/>
            <a:tailEnd/>
          </a:ln>
        </p:spPr>
      </p:pic>
      <p:pic>
        <p:nvPicPr>
          <p:cNvPr id="2" name="Immagine 1">
            <a:hlinkClick r:id="rId4" action="ppaction://hlinkfile"/>
          </p:cNvPr>
          <p:cNvPicPr>
            <a:picLocks noChangeAspect="1"/>
          </p:cNvPicPr>
          <p:nvPr/>
        </p:nvPicPr>
        <p:blipFill>
          <a:blip r:embed="rId5"/>
          <a:stretch>
            <a:fillRect/>
          </a:stretch>
        </p:blipFill>
        <p:spPr>
          <a:xfrm>
            <a:off x="5902042" y="4198998"/>
            <a:ext cx="927547" cy="92754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Immagine 3">
            <a:hlinkClick r:id="rId2" action="ppaction://hlinkfile"/>
          </p:cNvPr>
          <p:cNvPicPr>
            <a:picLocks noChangeAspect="1"/>
          </p:cNvPicPr>
          <p:nvPr/>
        </p:nvPicPr>
        <p:blipFill>
          <a:blip r:embed="rId3"/>
          <a:srcRect/>
          <a:stretch>
            <a:fillRect/>
          </a:stretch>
        </p:blipFill>
        <p:spPr bwMode="auto">
          <a:xfrm>
            <a:off x="1412875" y="1058863"/>
            <a:ext cx="5319713" cy="2592387"/>
          </a:xfrm>
          <a:prstGeom prst="rect">
            <a:avLst/>
          </a:prstGeom>
          <a:noFill/>
          <a:ln w="9525">
            <a:noFill/>
            <a:miter lim="800000"/>
            <a:headEnd/>
            <a:tailEnd/>
          </a:ln>
        </p:spPr>
      </p:pic>
      <p:pic>
        <p:nvPicPr>
          <p:cNvPr id="4" name="Immagine 3">
            <a:hlinkClick r:id="rId4" action="ppaction://hlinkfile"/>
          </p:cNvPr>
          <p:cNvPicPr>
            <a:picLocks noChangeAspect="1"/>
          </p:cNvPicPr>
          <p:nvPr/>
        </p:nvPicPr>
        <p:blipFill>
          <a:blip r:embed="rId5"/>
          <a:stretch>
            <a:fillRect/>
          </a:stretch>
        </p:blipFill>
        <p:spPr>
          <a:xfrm>
            <a:off x="5902042" y="4198998"/>
            <a:ext cx="927547" cy="927547"/>
          </a:xfrm>
          <a:prstGeom prst="rect">
            <a:avLst/>
          </a:prstGeom>
        </p:spPr>
      </p:pic>
      <p:cxnSp>
        <p:nvCxnSpPr>
          <p:cNvPr id="5" name="Connettore 2 4"/>
          <p:cNvCxnSpPr/>
          <p:nvPr/>
        </p:nvCxnSpPr>
        <p:spPr>
          <a:xfrm flipH="1" flipV="1">
            <a:off x="5109954" y="3147814"/>
            <a:ext cx="792088" cy="1296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22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226</Template>
  <TotalTime>288</TotalTime>
  <Words>820</Words>
  <Application>Microsoft Office PowerPoint</Application>
  <PresentationFormat>Personalizzato</PresentationFormat>
  <Paragraphs>96</Paragraphs>
  <Slides>24</Slides>
  <Notes>1</Notes>
  <HiddenSlides>0</HiddenSlides>
  <MMClips>0</MMClips>
  <ScaleCrop>false</ScaleCrop>
  <HeadingPairs>
    <vt:vector size="4" baseType="variant">
      <vt:variant>
        <vt:lpstr>Tema</vt:lpstr>
      </vt:variant>
      <vt:variant>
        <vt:i4>1</vt:i4>
      </vt:variant>
      <vt:variant>
        <vt:lpstr>Titoli diapositive</vt:lpstr>
      </vt:variant>
      <vt:variant>
        <vt:i4>24</vt:i4>
      </vt:variant>
    </vt:vector>
  </HeadingPairs>
  <TitlesOfParts>
    <vt:vector size="25" baseType="lpstr">
      <vt:lpstr>226</vt:lpstr>
      <vt:lpstr>IL PNSD e l’Animatore Digitale </vt:lpstr>
      <vt:lpstr>Presentazione standard di PowerPoint</vt:lpstr>
      <vt:lpstr>Presentazione standard di PowerPoint</vt:lpstr>
      <vt:lpstr>Vision</vt:lpstr>
      <vt:lpstr>Vision</vt:lpstr>
      <vt:lpstr>Vision</vt:lpstr>
      <vt:lpstr>Gli ambiti di intervento</vt:lpstr>
      <vt:lpstr>Presentazione standard di PowerPoint</vt:lpstr>
      <vt:lpstr>Presentazione standard di PowerPoint</vt:lpstr>
      <vt:lpstr>Presentazione standard di PowerPoint</vt:lpstr>
      <vt:lpstr>Presentazione standard di PowerPoint</vt:lpstr>
      <vt:lpstr>Cos'è l’A.D.</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PNSD e l’Animatore Digitale</dc:title>
  <dc:creator>Iannuzzi</dc:creator>
  <cp:lastModifiedBy>Utente</cp:lastModifiedBy>
  <cp:revision>31</cp:revision>
  <dcterms:created xsi:type="dcterms:W3CDTF">2016-02-08T19:46:13Z</dcterms:created>
  <dcterms:modified xsi:type="dcterms:W3CDTF">2016-02-24T07:54:05Z</dcterms:modified>
</cp:coreProperties>
</file>