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01" r:id="rId2"/>
    <p:sldId id="256" r:id="rId3"/>
    <p:sldId id="257" r:id="rId4"/>
    <p:sldId id="270" r:id="rId5"/>
    <p:sldId id="260" r:id="rId6"/>
    <p:sldId id="273" r:id="rId7"/>
    <p:sldId id="299" r:id="rId8"/>
    <p:sldId id="300" r:id="rId9"/>
    <p:sldId id="290" r:id="rId10"/>
    <p:sldId id="291" r:id="rId11"/>
    <p:sldId id="263" r:id="rId12"/>
    <p:sldId id="262" r:id="rId13"/>
    <p:sldId id="271" r:id="rId14"/>
    <p:sldId id="283" r:id="rId15"/>
    <p:sldId id="272" r:id="rId16"/>
    <p:sldId id="284" r:id="rId17"/>
    <p:sldId id="285" r:id="rId18"/>
    <p:sldId id="286" r:id="rId19"/>
    <p:sldId id="287" r:id="rId20"/>
    <p:sldId id="288" r:id="rId21"/>
    <p:sldId id="289" r:id="rId22"/>
    <p:sldId id="275" r:id="rId23"/>
    <p:sldId id="274" r:id="rId24"/>
    <p:sldId id="276" r:id="rId25"/>
    <p:sldId id="277" r:id="rId26"/>
    <p:sldId id="279" r:id="rId27"/>
    <p:sldId id="280" r:id="rId28"/>
    <p:sldId id="293" r:id="rId29"/>
    <p:sldId id="295" r:id="rId30"/>
    <p:sldId id="297" r:id="rId31"/>
    <p:sldId id="298" r:id="rId32"/>
    <p:sldId id="294" r:id="rId33"/>
    <p:sldId id="296" r:id="rId34"/>
    <p:sldId id="281" r:id="rId35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599" autoAdjust="0"/>
  </p:normalViewPr>
  <p:slideViewPr>
    <p:cSldViewPr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98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7F2705-E656-4786-A776-A7DBCF120BFF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62593E-48E8-4A78-BBF9-B0B31497B875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239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3675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2399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pPr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4261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pPr rtl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1177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256" name="linea" descr="Elemento grafico line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igura a mano libera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8" name="Figura a mano libera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9" name="Figura a mano libera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0" name="Figura a mano libera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1" name="Figura a mano libera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2" name="Figura a mano libera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3" name="Figura a mano libera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4" name="Figura a mano libera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5" name="Figura a mano libera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6" name="Figura a mano libera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7" name="Figura a mano libera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8" name="Figura a mano libera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9" name="Figura a mano libera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0" name="Figura a mano libera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1" name="Figura a mano libera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2" name="Figura a mano libera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3" name="Figura a mano libera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4" name="Figura a mano libera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5" name="Figura a mano libera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6" name="Figura a mano libera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7" name="Figura a mano libera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8" name="Figura a mano libera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9" name="Figura a mano libera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0" name="Figura a mano libera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1" name="Figura a mano libera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2" name="Figura a mano libera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3" name="Figura a mano libera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4" name="Figura a mano libera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5" name="Figura a mano libera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6" name="Figura a mano libera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7" name="Figura a mano libera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8" name="Figura a mano libera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9" name="Figura a mano libera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0" name="Figura a mano libera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1" name="Figura a mano libera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2" name="Figura a mano libera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3" name="Figura a mano libera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4" name="Figura a mano libera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5" name="Figura a mano libera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6" name="Figura a mano libera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7" name="Figura a mano libera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8" name="Figura a mano libera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9" name="Figura a mano libera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0" name="Figura a mano libera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1" name="Figura a mano libera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2" name="Figura a mano libera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3" name="Figura a mano libera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4" name="Figura a mano libera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5" name="Figura a mano libera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6" name="Figura a mano libera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7" name="Figura a mano libera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8" name="Figura a mano libera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9" name="Figura a mano libera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0" name="Figura a mano libera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1" name="Figura a mano libera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2" name="Figura a mano libera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3" name="Figura a mano libera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4" name="Figura a mano libera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5" name="Figura a mano libera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6" name="Figura a mano libera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7" name="Figura a mano libera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8" name="Figura a mano libera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9" name="Figura a mano libera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0" name="Figura a mano libera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1" name="Figura a mano libera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2" name="Figura a mano libera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3" name="Figura a mano libera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4" name="Figura a mano libera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5" name="Figura a mano libera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6" name="Figura a mano libera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7" name="Figura a mano libera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8" name="Figura a mano libera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9" name="Figura a mano libera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0" name="Figura a mano libera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1" name="Figura a mano libera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2" name="Figura a mano libera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3" name="Figura a mano libera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4" name="Figura a mano libera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5" name="Figura a mano libera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6" name="Figura a mano libera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7" name="Figura a mano libera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8" name="Figura a mano libera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9" name="Figura a mano libera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0" name="Figura a mano libera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1" name="Figura a mano libera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2" name="Figura a mano libera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3" name="Figura a mano libera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4" name="Figura a mano libera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5" name="Figura a mano libera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6" name="Figura a mano libera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7" name="Figura a mano libera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8" name="Figura a mano libera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9" name="Figura a mano libera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0" name="Figura a mano libera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1" name="Figura a mano libera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2" name="Figura a mano libera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3" name="Figura a mano libera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4" name="Figura a mano libera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5" name="Figura a mano libera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6" name="Figura a mano libera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7" name="Figura a mano libera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8" name="Figura a mano libera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9" name="Figura a mano libera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0" name="Figura a mano libera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1" name="Figura a mano libera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2" name="Figura a mano libera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3" name="Figura a mano libera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4" name="Figura a mano libera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5" name="Figura a mano libera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6" name="Figura a mano libera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7" name="Figura a mano libera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8" name="Figura a mano libera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9" name="Figura a mano libera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0" name="Figura a mano libera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1" name="Figura a mano libera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2" name="Figura a mano libera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3" name="Figura a mano libera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4" name="Figura a mano libera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5" name="Figura a mano libera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6" name="Figura a mano libera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7" name="Figura a mano libera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8" name="Figura a mano libera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9" name="Figura a mano libera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7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igura a mano libera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9" name="Figura a mano libera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0" name="Figura a mano libera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1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2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3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4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5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6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7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8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9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0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1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2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3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4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5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6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7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8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9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0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1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2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3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4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5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6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7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8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9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0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1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2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3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4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5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6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7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8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9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0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1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2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3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4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5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6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7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8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9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0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1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2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3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4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5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6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7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8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9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0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1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812DCB-13CC-4BA8-AC92-DC8283ABE320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7" name="linea" descr="Elemento grafico line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9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0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1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2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3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4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5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6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7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8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9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0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1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2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3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4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5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6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7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8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9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0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1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2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3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4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5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6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7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8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9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0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1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2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3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4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5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6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7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8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9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0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1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2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3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4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5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6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7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8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9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0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1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2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3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4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5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6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7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8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9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0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1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C6AC3-A024-4ECA-B42E-7BC52F31A7CF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167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1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2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3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4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5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6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7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8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9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0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1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2EEAC-C6C8-403B-9501-61F2E6F99A74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255" name="linea" descr="Elemento grafico line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igura a mano libera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7" name="Figura a mano libera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8" name="Figura a mano libera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9" name="Figura a mano libera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0" name="Figura a mano libera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1" name="Figura a mano libera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2" name="Figura a mano libera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3" name="Figura a mano libera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4" name="Figura a mano libera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5" name="Figura a mano libera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6" name="Figura a mano libera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7" name="Figura a mano libera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8" name="Figura a mano libera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9" name="Figura a mano libera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0" name="Figura a mano libera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1" name="Figura a mano libera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2" name="Figura a mano libera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3" name="Figura a mano libera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4" name="Figura a mano libera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5" name="Figura a mano libera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6" name="Figura a mano libera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7" name="Figura a mano libera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8" name="Figura a mano libera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9" name="Figura a mano libera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0" name="Figura a mano libera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1" name="Figura a mano libera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2" name="Figura a mano libera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3" name="Figura a mano libera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4" name="Figura a mano libera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5" name="Figura a mano libera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6" name="Figura a mano libera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7" name="Figura a mano libera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8" name="Figura a mano libera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9" name="Figura a mano libera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0" name="Figura a mano libera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1" name="Figura a mano libera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2" name="Figura a mano libera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3" name="Figura a mano libera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4" name="Figura a mano libera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5" name="Figura a mano libera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6" name="Figura a mano libera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7" name="Figura a mano libera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8" name="Figura a mano libera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9" name="Figura a mano libera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0" name="Figura a mano libera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1" name="Figura a mano libera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2" name="Figura a mano libera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3" name="Figura a mano libera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4" name="Figura a mano libera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5" name="Figura a mano libera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6" name="Figura a mano libera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7" name="Figura a mano libera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8" name="Figura a mano libera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9" name="Figura a mano libera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0" name="Figura a mano libera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1" name="Figura a mano libera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2" name="Figura a mano libera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3" name="Figura a mano libera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4" name="Figura a mano libera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5" name="Figura a mano libera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6" name="Figura a mano libera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7" name="Figura a mano libera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8" name="Figura a mano libera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9" name="Figura a mano libera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0" name="Figura a mano libera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1" name="Figura a mano libera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2" name="Figura a mano libera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3" name="Figura a mano libera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4" name="Figura a mano libera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5" name="Figura a mano libera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6" name="Figura a mano libera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7" name="Figura a mano libera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8" name="Figura a mano libera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9" name="Figura a mano libera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0" name="Figura a mano libera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1" name="Figura a mano libera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2" name="Figura a mano libera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3" name="Figura a mano libera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4" name="Figura a mano libera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5" name="Figura a mano libera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6" name="Figura a mano libera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7" name="Figura a mano libera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8" name="Figura a mano libera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9" name="Figura a mano libera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0" name="Figura a mano libera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1" name="Figura a mano libera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2" name="Figura a mano libera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3" name="Figura a mano libera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4" name="Figura a mano libera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5" name="Figura a mano libera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6" name="Figura a mano libera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7" name="Figura a mano libera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8" name="Figura a mano libera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9" name="Figura a mano libera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0" name="Figura a mano libera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1" name="Figura a mano libera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2" name="Figura a mano libera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3" name="Figura a mano libera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4" name="Figura a mano libera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5" name="Figura a mano libera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6" name="Figura a mano libera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7" name="Figura a mano libera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8" name="Figura a mano libera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9" name="Figura a mano libera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0" name="Figura a mano libera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1" name="Figura a mano libera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2" name="Figura a mano libera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3" name="Figura a mano libera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4" name="Figura a mano libera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5" name="Figura a mano libera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6" name="Figura a mano libera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7" name="Figura a mano libera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8" name="Figura a mano libera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9" name="Figura a mano libera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0" name="Figura a mano libera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1" name="Figura a mano libera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2" name="Figura a mano libera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3" name="Figura a mano libera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4" name="Figura a mano libera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5" name="Figura a mano libera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6" name="Figura a mano libera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7" name="Figura a mano libera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8" name="Figura a mano libera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5B7593-7344-4804-B1F7-4D6E3D57FD22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158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0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1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2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3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4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5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6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7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8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1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2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15938-F2B5-4C3A-8F80-A5F06BB3C4D6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160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igura a mano libera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2" name="Figura a mano libera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3" name="Figura a mano libera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4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5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6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7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8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1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2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3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4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188F6-4358-4B59-8D53-DB71264C9325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5" name="Segnaposto contenut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grpSp>
        <p:nvGrpSpPr>
          <p:cNvPr id="156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8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9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0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1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2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3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4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5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6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7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8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4BA44-79B0-459D-A931-40A416E3AABF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6B0899-3B81-4955-8184-211BEE128D75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grpSp>
        <p:nvGrpSpPr>
          <p:cNvPr id="615" name="cornice" descr="Elemento grafico casell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igura a mano libera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igura a mano libera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igura a mano libera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igura a mano libera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igura a mano libera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igura a mano libera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igura a mano libera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igura a mano libera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igura a mano libera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igura a mano libera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igura a mano libera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igura a mano libera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008412-227E-4B4A-B883-726E67A2A05D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614" name="cornice" descr="Elemento grafico casell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igura a mano libera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igura a mano libera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igura a mano libera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igura a mano libera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igura a mano libera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igura a mano libera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igura a mano libera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igura a mano libera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igura a mano libera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igura a mano libera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igura a mano libera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igura a mano libera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igura a mano libera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igura a mano libera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igura a mano libera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igura a mano libera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igura a mano libera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igura a mano libera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igura a mano libera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igura a mano libera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igura a mano libera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igura a mano libera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igura a mano libera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igura a mano libera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igura a mano libera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igura a mano libera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igura a mano libera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igura a mano libera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igura a mano libera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igura a mano libera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igura a mano libera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igura a mano libera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igura a mano libera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igura a mano libera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igura a mano libera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igura a mano libera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igura a mano libera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igura a mano libera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igura a mano libera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igura a mano libera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igura a mano libera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igura a mano libera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igura a mano libera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igura a mano libera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igura a mano libera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igura a mano libera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igura a mano libera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igura a mano libera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igura a mano libera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igura a mano libera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igura a mano libera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igura a mano libera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igura a mano libera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igura a mano libera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igura a mano libera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igura a mano libera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igura a mano libera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igura a mano libera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igura a mano libera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igura a mano libera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igura a mano libera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igura a mano libera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igura a mano libera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igura a mano libera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igura a mano libera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igura a mano libera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igura a mano libera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igura a mano libera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igura a mano libera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igura a mano libera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igura a mano libera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igura a mano libera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igura a mano libera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igura a mano libera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igura a mano libera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igura a mano libera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igura a mano libera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igura a mano libera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igura a mano libera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igura a mano libera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igura a mano libera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igura a mano libera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igura a mano libera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742B24-F30D-4E7C-93B5-C744ACB2FB1B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C3AD8FC-EAA1-4B24-804B-21C98F7AE93D}" type="datetime1">
              <a:rPr lang="it-IT" smtClean="0"/>
              <a:pPr rtl="0"/>
              <a:t>05/10/2017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2D8A5379-0034-4DC0-A9C4-7A0DD279D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2604" y="3793640"/>
            <a:ext cx="3877085" cy="2365908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2000" dirty="0" smtClean="0"/>
              <a:t>Gruppo GLI</a:t>
            </a:r>
          </a:p>
          <a:p>
            <a:r>
              <a:rPr lang="it-IT" dirty="0" smtClean="0"/>
              <a:t>Dirigente scolastico: prof.ssa Ester Andreola</a:t>
            </a:r>
          </a:p>
          <a:p>
            <a:r>
              <a:rPr lang="it-IT" dirty="0" smtClean="0"/>
              <a:t>Referente: prof.ssa Maria Di Lieto</a:t>
            </a:r>
          </a:p>
          <a:p>
            <a:r>
              <a:rPr lang="it-IT" dirty="0" smtClean="0"/>
              <a:t>Docenti: prof.ssa </a:t>
            </a:r>
            <a:r>
              <a:rPr lang="it-IT" dirty="0" err="1" smtClean="0"/>
              <a:t>MariaConsiglia</a:t>
            </a:r>
            <a:r>
              <a:rPr lang="it-IT" dirty="0" smtClean="0"/>
              <a:t> Alvino</a:t>
            </a:r>
          </a:p>
          <a:p>
            <a:r>
              <a:rPr lang="it-IT" dirty="0" smtClean="0"/>
              <a:t>                   prof.ssa Carmela Pizzo</a:t>
            </a:r>
          </a:p>
          <a:p>
            <a:r>
              <a:rPr lang="it-IT" dirty="0" smtClean="0"/>
              <a:t>                   prof.ssa </a:t>
            </a:r>
            <a:r>
              <a:rPr lang="it-IT" dirty="0" err="1" smtClean="0"/>
              <a:t>Paolangela</a:t>
            </a:r>
            <a:r>
              <a:rPr lang="it-IT" dirty="0" smtClean="0"/>
              <a:t> Trotta</a:t>
            </a:r>
            <a:endParaRPr lang="it-IT" dirty="0"/>
          </a:p>
        </p:txBody>
      </p:sp>
      <p:pic>
        <p:nvPicPr>
          <p:cNvPr id="7" name="Segnaposto immagine 6" descr="http://www.liceoartisticosabatinimenna.gov.it/img/logo.gif">
            <a:extLst>
              <a:ext uri="{FF2B5EF4-FFF2-40B4-BE49-F238E27FC236}">
                <a16:creationId xmlns="" xmlns:a16="http://schemas.microsoft.com/office/drawing/2014/main" id="{1782123B-38F0-40DA-AEA7-E5C085F19909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01" b="10301"/>
          <a:stretch>
            <a:fillRect/>
          </a:stretch>
        </p:blipFill>
        <p:spPr bwMode="auto">
          <a:xfrm>
            <a:off x="1341884" y="1772816"/>
            <a:ext cx="5669280" cy="404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771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4AD27C6-FFCF-41AC-B7BC-CB66410A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+mn-lt"/>
              </a:rPr>
              <a:t>Legge 170/2010 - Diagnosi</a:t>
            </a:r>
            <a:endParaRPr lang="it-IT" sz="4800" dirty="0">
              <a:latin typeface="+mn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174D2447-BE54-4D00-913D-FC8D8231A182}"/>
              </a:ext>
            </a:extLst>
          </p:cNvPr>
          <p:cNvSpPr/>
          <p:nvPr/>
        </p:nvSpPr>
        <p:spPr>
          <a:xfrm>
            <a:off x="1413892" y="1700808"/>
            <a:ext cx="9793088" cy="496751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sz="3200" dirty="0">
                <a:solidFill>
                  <a:srgbClr val="FF0000"/>
                </a:solidFill>
              </a:rPr>
              <a:t>Art. 3</a:t>
            </a:r>
            <a:r>
              <a:rPr lang="it-IT" sz="3200" dirty="0"/>
              <a:t>: …Per gli studenti che, nonostante adeguate attività di recupero didattico mirato, presentano persistenti difficoltà, la scuola trasmette apposita comunicazione alla famiglia.</a:t>
            </a:r>
          </a:p>
          <a:p>
            <a:pPr algn="just">
              <a:lnSpc>
                <a:spcPct val="90000"/>
              </a:lnSpc>
            </a:pPr>
            <a:endParaRPr lang="it-IT" sz="3200" dirty="0"/>
          </a:p>
          <a:p>
            <a:pPr algn="just">
              <a:lnSpc>
                <a:spcPct val="90000"/>
              </a:lnSpc>
            </a:pPr>
            <a:r>
              <a:rPr lang="it-IT" sz="3200" dirty="0"/>
              <a:t>…E’ compito delle scuole di ogni ordine e grado, comprese le scuole dell’Infanzia, attivare, previa apposita comunicazione alle famiglie interessate, interventi tempestivi, idonei ad individuare i casi sospetti di DSA. L’esito di tali attività non costituisce, comunque, una diagnosi di DSA.</a:t>
            </a:r>
          </a:p>
        </p:txBody>
      </p:sp>
    </p:spTree>
    <p:extLst>
      <p:ext uri="{BB962C8B-B14F-4D97-AF65-F5344CB8AC3E}">
        <p14:creationId xmlns:p14="http://schemas.microsoft.com/office/powerpoint/2010/main" xmlns="" val="401168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z="4400" dirty="0">
                <a:latin typeface="+mn-lt"/>
              </a:rPr>
              <a:t>Caratteristiche dei DSA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7788" y="2420888"/>
            <a:ext cx="3960440" cy="3096344"/>
          </a:xfrm>
        </p:spPr>
        <p:txBody>
          <a:bodyPr rtlCol="0">
            <a:normAutofit/>
          </a:bodyPr>
          <a:lstStyle/>
          <a:p>
            <a:r>
              <a:rPr lang="it-IT" sz="2000" b="1" dirty="0">
                <a:solidFill>
                  <a:srgbClr val="FFFF00"/>
                </a:solidFill>
              </a:rPr>
              <a:t>Disturbo specifico </a:t>
            </a:r>
          </a:p>
          <a:p>
            <a:r>
              <a:rPr lang="it-IT" sz="2000" dirty="0"/>
              <a:t>Isolato rispetto alle altre funzioni cognitive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Di supposta origine costituzionale </a:t>
            </a:r>
          </a:p>
          <a:p>
            <a:r>
              <a:rPr lang="it-IT" sz="2000" dirty="0"/>
              <a:t>In soggetti senza lesioni cerebrali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Presenza dalla nascita </a:t>
            </a:r>
          </a:p>
          <a:p>
            <a:r>
              <a:rPr lang="it-IT" sz="2000" dirty="0"/>
              <a:t>Anche se le manifestazioni compaiono con la scolarizzazione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438228" y="1628800"/>
            <a:ext cx="6424950" cy="4692352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it-IT" sz="2800" dirty="0"/>
              <a:t>La principale caratteristica di definizione di questa “categoria nosografica” è quella della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rgbClr val="FFFF00"/>
                </a:solidFill>
              </a:rPr>
              <a:t> SPECIFICITA’ </a:t>
            </a:r>
          </a:p>
          <a:p>
            <a:pPr marL="0" indent="0" algn="ctr">
              <a:buNone/>
            </a:pPr>
            <a:r>
              <a:rPr lang="it-IT" sz="2800" dirty="0"/>
              <a:t>Intesa come un disturbo che interessa uno specifico dominio di abilità in modo significativo e circoscritto, lasciando 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rgbClr val="FFFF00"/>
                </a:solidFill>
              </a:rPr>
              <a:t>INTATTO</a:t>
            </a:r>
          </a:p>
          <a:p>
            <a:pPr marL="0" indent="0" algn="ctr">
              <a:buNone/>
            </a:pPr>
            <a:r>
              <a:rPr lang="it-IT" sz="2800" dirty="0"/>
              <a:t> il funzionamento intellettivo generale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973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7057A646-782B-48C5-976E-1F3473A1B712}"/>
              </a:ext>
            </a:extLst>
          </p:cNvPr>
          <p:cNvSpPr/>
          <p:nvPr/>
        </p:nvSpPr>
        <p:spPr>
          <a:xfrm>
            <a:off x="1125860" y="404664"/>
            <a:ext cx="97930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DISTURBI SPECIFICI DELL’APPRENDIMENTO (DSA) </a:t>
            </a:r>
          </a:p>
          <a:p>
            <a:pPr algn="ctr"/>
            <a:r>
              <a:rPr lang="it-IT" sz="5400" dirty="0"/>
              <a:t>DISLESSIA </a:t>
            </a:r>
          </a:p>
          <a:p>
            <a:pPr algn="ctr"/>
            <a:r>
              <a:rPr lang="it-IT" sz="5400" dirty="0"/>
              <a:t>DISGRAFIA </a:t>
            </a:r>
          </a:p>
          <a:p>
            <a:pPr algn="ctr"/>
            <a:r>
              <a:rPr lang="it-IT" sz="5400" dirty="0"/>
              <a:t>DISORTOGRAFIA</a:t>
            </a:r>
          </a:p>
          <a:p>
            <a:pPr algn="ctr"/>
            <a:r>
              <a:rPr lang="it-IT" sz="5400" dirty="0"/>
              <a:t> DISCALCULIA</a:t>
            </a:r>
          </a:p>
        </p:txBody>
      </p:sp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9" descr="https://4.bp.blogspot.com/-168pWvQVCkI/V2sDvyHj8WI/AAAAAAAAEYw/AzacdpjBg4sYCOH6WFTc8FZvncNa57IHACLcB/s1600/DSA%2Bwww.mappe-scuola.com.jpg">
            <a:extLst>
              <a:ext uri="{FF2B5EF4-FFF2-40B4-BE49-F238E27FC236}">
                <a16:creationId xmlns="" xmlns:a16="http://schemas.microsoft.com/office/drawing/2014/main" id="{8312D0E0-F156-4FC9-9F5C-048CE768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88" y="620688"/>
            <a:ext cx="1129467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="" xmlns:a16="http://schemas.microsoft.com/office/drawing/2014/main" id="{94E704B6-975A-413D-A570-11DFF74ABAAE}"/>
              </a:ext>
            </a:extLst>
          </p:cNvPr>
          <p:cNvSpPr/>
          <p:nvPr/>
        </p:nvSpPr>
        <p:spPr>
          <a:xfrm>
            <a:off x="9406780" y="908720"/>
            <a:ext cx="180020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134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3DAD262-745B-4AD1-B8D1-CB6FF3FE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latin typeface="+mn-lt"/>
              </a:rPr>
              <a:t>DISLESSIA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C9239A8-8ACD-44BA-BD59-0B2E70C93F5A}"/>
              </a:ext>
            </a:extLst>
          </p:cNvPr>
          <p:cNvSpPr txBox="1"/>
          <p:nvPr/>
        </p:nvSpPr>
        <p:spPr>
          <a:xfrm>
            <a:off x="6886500" y="1695603"/>
            <a:ext cx="4320480" cy="7571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dirty="0"/>
              <a:t>Lettura lenta e/o scorretta rispetto alla media per età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E107C621-ECF4-4855-9A4F-50C32155AD9D}"/>
              </a:ext>
            </a:extLst>
          </p:cNvPr>
          <p:cNvSpPr txBox="1"/>
          <p:nvPr/>
        </p:nvSpPr>
        <p:spPr>
          <a:xfrm>
            <a:off x="981844" y="2852936"/>
            <a:ext cx="5544616" cy="2751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3200" b="1" dirty="0">
                <a:solidFill>
                  <a:srgbClr val="FF0000"/>
                </a:solidFill>
              </a:rPr>
              <a:t>TEMPI DI LETTURA 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2400" dirty="0"/>
              <a:t>Bambino normodotato di V: 3,5 </a:t>
            </a:r>
            <a:r>
              <a:rPr lang="it-IT" sz="2400" dirty="0" err="1"/>
              <a:t>sill</a:t>
            </a:r>
            <a:r>
              <a:rPr lang="it-IT" sz="2400" dirty="0"/>
              <a:t>/sec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2400" dirty="0"/>
              <a:t> Normodotato 3ª media : 5-6 </a:t>
            </a:r>
            <a:r>
              <a:rPr lang="it-IT" sz="2400" dirty="0" err="1"/>
              <a:t>sill</a:t>
            </a:r>
            <a:r>
              <a:rPr lang="it-IT" sz="2400" dirty="0"/>
              <a:t>/sec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2400" dirty="0"/>
              <a:t> Dislessico medio lieve 3ª m. 3 </a:t>
            </a:r>
            <a:r>
              <a:rPr lang="it-IT" sz="2400" dirty="0" err="1"/>
              <a:t>sill</a:t>
            </a:r>
            <a:r>
              <a:rPr lang="it-IT" sz="2400" dirty="0"/>
              <a:t>/sec 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2400" dirty="0"/>
              <a:t> Dislessico severo 3ª media: 1-1,5 </a:t>
            </a:r>
            <a:r>
              <a:rPr lang="it-IT" sz="2400" dirty="0" err="1"/>
              <a:t>sill</a:t>
            </a:r>
            <a:r>
              <a:rPr lang="it-IT" sz="2400" dirty="0"/>
              <a:t>/sec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9D43E66-145F-4AE9-8367-585FFA7156E5}"/>
              </a:ext>
            </a:extLst>
          </p:cNvPr>
          <p:cNvSpPr txBox="1"/>
          <p:nvPr/>
        </p:nvSpPr>
        <p:spPr>
          <a:xfrm>
            <a:off x="6814492" y="2854626"/>
            <a:ext cx="4392488" cy="2751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È più facile ridurre gli errori che migliorare i tempi !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 I tempi di lettura migliorano fino ai 13-14 anni (3ª media) ! 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u="sng" dirty="0"/>
              <a:t>Il tempo minimo per una lettura efficace è di 3 </a:t>
            </a:r>
            <a:r>
              <a:rPr lang="it-IT" sz="2400" u="sng" dirty="0" err="1"/>
              <a:t>sill</a:t>
            </a:r>
            <a:r>
              <a:rPr lang="it-IT" sz="2400" u="sng" dirty="0"/>
              <a:t>/sec</a:t>
            </a:r>
          </a:p>
        </p:txBody>
      </p:sp>
    </p:spTree>
    <p:extLst>
      <p:ext uri="{BB962C8B-B14F-4D97-AF65-F5344CB8AC3E}">
        <p14:creationId xmlns:p14="http://schemas.microsoft.com/office/powerpoint/2010/main" xmlns="" val="349451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7" descr="https://2.bp.blogspot.com/-hORpyz5Oyx8/V_AQhpAOUAI/AAAAAAAAEmA/VF7CAPX4NYMNnVaCSJTr0yt54O8W5H_SwCLcB/s1600/DISLESSIA%2Bwww.mappe.scuola.com%2Bluigi.jpg">
            <a:extLst>
              <a:ext uri="{FF2B5EF4-FFF2-40B4-BE49-F238E27FC236}">
                <a16:creationId xmlns="" xmlns:a16="http://schemas.microsoft.com/office/drawing/2014/main" id="{DFC5E365-2672-4D2F-8F73-1E711CE0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32656"/>
            <a:ext cx="9721080" cy="61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64367A20-11E9-486D-899C-2940FC91A5FA}"/>
              </a:ext>
            </a:extLst>
          </p:cNvPr>
          <p:cNvSpPr/>
          <p:nvPr/>
        </p:nvSpPr>
        <p:spPr>
          <a:xfrm>
            <a:off x="9334772" y="5445224"/>
            <a:ext cx="1368152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880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F290D92-AE1F-4F32-8FC7-06CB8047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DISORTOGRAFIA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3B9BFBA-92D6-4D74-BB1D-566D2AE4BBD2}"/>
              </a:ext>
            </a:extLst>
          </p:cNvPr>
          <p:cNvSpPr txBox="1"/>
          <p:nvPr/>
        </p:nvSpPr>
        <p:spPr>
          <a:xfrm>
            <a:off x="1509332" y="1628800"/>
            <a:ext cx="9793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/>
              <a:t>La disortografia è una difficoltà ortografica. </a:t>
            </a:r>
          </a:p>
          <a:p>
            <a:pPr algn="just">
              <a:lnSpc>
                <a:spcPct val="150000"/>
              </a:lnSpc>
            </a:pPr>
            <a:r>
              <a:rPr lang="it-IT" sz="3200" dirty="0"/>
              <a:t>In genere si riscontrano difficoltà nello scrivere le parole usando tutti i segni alfabetici e a collocarli al posto giusto e/o rispettare le regole ortografiche (accenti, apostrofi, </a:t>
            </a:r>
            <a:r>
              <a:rPr lang="it-IT" sz="3200" dirty="0" err="1"/>
              <a:t>ecc</a:t>
            </a:r>
            <a:r>
              <a:rPr lang="it-IT" sz="3200" dirty="0"/>
              <a:t>…). Per la disortografia è condiviso il parametro di valutazione della correttezza, costituito dal numero di errori commessi </a:t>
            </a:r>
          </a:p>
        </p:txBody>
      </p:sp>
    </p:spTree>
    <p:extLst>
      <p:ext uri="{BB962C8B-B14F-4D97-AF65-F5344CB8AC3E}">
        <p14:creationId xmlns:p14="http://schemas.microsoft.com/office/powerpoint/2010/main" xmlns="" val="419534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295A6E2-92F3-445F-8BC0-26E9DF7C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DISORTOGRAFIA</a:t>
            </a:r>
            <a:endParaRPr lang="it-IT" sz="3600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5D126602-4A16-4349-9BF4-D6989D36683B}"/>
              </a:ext>
            </a:extLst>
          </p:cNvPr>
          <p:cNvSpPr txBox="1"/>
          <p:nvPr/>
        </p:nvSpPr>
        <p:spPr>
          <a:xfrm>
            <a:off x="2494012" y="3212976"/>
            <a:ext cx="7416824" cy="326121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3600" b="1" dirty="0">
                <a:solidFill>
                  <a:srgbClr val="00B0F0"/>
                </a:solidFill>
              </a:rPr>
              <a:t>MANCATA AUTOMATIZZAZIONE DELLE REGOLE ORTOGRAFICHE</a:t>
            </a:r>
          </a:p>
          <a:p>
            <a:pPr algn="ctr">
              <a:lnSpc>
                <a:spcPct val="200000"/>
              </a:lnSpc>
            </a:pPr>
            <a:endParaRPr lang="it-IT" sz="3600" b="1" dirty="0">
              <a:solidFill>
                <a:srgbClr val="00B0F0"/>
              </a:solidFill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="" xmlns:a16="http://schemas.microsoft.com/office/drawing/2014/main" id="{997B111A-73A0-4E23-9EF7-027802FBABE2}"/>
              </a:ext>
            </a:extLst>
          </p:cNvPr>
          <p:cNvSpPr/>
          <p:nvPr/>
        </p:nvSpPr>
        <p:spPr>
          <a:xfrm>
            <a:off x="5554353" y="1844824"/>
            <a:ext cx="1080120" cy="1152128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43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E6811E0-3908-49FC-9975-8ED175C1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DISGRAFIA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5E382FF2-AF1B-40F0-A9EB-ADE70150BA6E}"/>
              </a:ext>
            </a:extLst>
          </p:cNvPr>
          <p:cNvSpPr txBox="1"/>
          <p:nvPr/>
        </p:nvSpPr>
        <p:spPr>
          <a:xfrm>
            <a:off x="1701924" y="2636912"/>
            <a:ext cx="9289032" cy="4031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Il disturbo della Scrittura riguarda la riproduzione dei segni alfabetici e numerici con tracciato incerto, irregolare. </a:t>
            </a:r>
          </a:p>
          <a:p>
            <a:pPr algn="just"/>
            <a:r>
              <a:rPr lang="it-IT" sz="3200" dirty="0"/>
              <a:t>Riguarda la </a:t>
            </a:r>
            <a:r>
              <a:rPr lang="it-IT" sz="3200" b="1" dirty="0">
                <a:solidFill>
                  <a:srgbClr val="FF0000"/>
                </a:solidFill>
              </a:rPr>
              <a:t>FORMA </a:t>
            </a:r>
            <a:r>
              <a:rPr lang="it-IT" sz="3200" dirty="0"/>
              <a:t>e non il contenuto. </a:t>
            </a:r>
          </a:p>
          <a:p>
            <a:pPr algn="just"/>
            <a:r>
              <a:rPr lang="it-IT" sz="3200" dirty="0"/>
              <a:t>Deficit nei processi di realizzazione grafica.</a:t>
            </a:r>
          </a:p>
          <a:p>
            <a:pPr algn="just"/>
            <a:r>
              <a:rPr lang="it-IT" sz="3200" dirty="0"/>
              <a:t> Per la disgrafia, i principali parametri di valutazione riguardano la </a:t>
            </a:r>
            <a:r>
              <a:rPr lang="it-IT" sz="3200" dirty="0" err="1"/>
              <a:t>fluenza</a:t>
            </a:r>
            <a:r>
              <a:rPr lang="it-IT" sz="3200" dirty="0"/>
              <a:t> e l’analisi qualitativa delle caratteristiche del segno grafico.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B1F1643F-4830-4D10-BB7C-3B4D8786AEE8}"/>
              </a:ext>
            </a:extLst>
          </p:cNvPr>
          <p:cNvSpPr txBox="1"/>
          <p:nvPr/>
        </p:nvSpPr>
        <p:spPr>
          <a:xfrm>
            <a:off x="5878388" y="1772816"/>
            <a:ext cx="5976664" cy="5355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3200" dirty="0"/>
              <a:t>Difficoltà a livello grafo-esecutivo</a:t>
            </a:r>
          </a:p>
        </p:txBody>
      </p:sp>
    </p:spTree>
    <p:extLst>
      <p:ext uri="{BB962C8B-B14F-4D97-AF65-F5344CB8AC3E}">
        <p14:creationId xmlns:p14="http://schemas.microsoft.com/office/powerpoint/2010/main" xmlns="" val="373081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58D2623-0DE8-4CBF-A2BF-EE1BEA6B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DISGRAFIA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70BC8108-7234-4EAD-9EEC-92507AB4428E}"/>
              </a:ext>
            </a:extLst>
          </p:cNvPr>
          <p:cNvSpPr txBox="1"/>
          <p:nvPr/>
        </p:nvSpPr>
        <p:spPr>
          <a:xfrm>
            <a:off x="1845941" y="3429000"/>
            <a:ext cx="8496943" cy="20867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it-IT" sz="3600" dirty="0"/>
          </a:p>
          <a:p>
            <a:pPr algn="ctr">
              <a:lnSpc>
                <a:spcPct val="90000"/>
              </a:lnSpc>
            </a:pPr>
            <a:r>
              <a:rPr lang="it-IT" sz="3600" dirty="0"/>
              <a:t>DIFFICOLTA’ A RIPRODURRE SIA I SEGNI ALFABETICI SIA I SEGNI NUMERICI</a:t>
            </a:r>
          </a:p>
          <a:p>
            <a:pPr algn="ctr">
              <a:lnSpc>
                <a:spcPct val="90000"/>
              </a:lnSpc>
            </a:pPr>
            <a:endParaRPr lang="it-IT" sz="3600" dirty="0"/>
          </a:p>
        </p:txBody>
      </p:sp>
      <p:sp>
        <p:nvSpPr>
          <p:cNvPr id="4" name="Freccia in giù 3">
            <a:extLst>
              <a:ext uri="{FF2B5EF4-FFF2-40B4-BE49-F238E27FC236}">
                <a16:creationId xmlns="" xmlns:a16="http://schemas.microsoft.com/office/drawing/2014/main" id="{08967B31-C25C-441C-A334-BD0022234ADC}"/>
              </a:ext>
            </a:extLst>
          </p:cNvPr>
          <p:cNvSpPr/>
          <p:nvPr/>
        </p:nvSpPr>
        <p:spPr>
          <a:xfrm>
            <a:off x="5554353" y="1786136"/>
            <a:ext cx="1080120" cy="1152128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20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it-IT" dirty="0"/>
              <a:t>BES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10476655" cy="1066800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Vademecum - guida </a:t>
            </a:r>
            <a:r>
              <a:rPr lang="it-IT" dirty="0" smtClean="0"/>
              <a:t>operativa</a:t>
            </a:r>
            <a:endParaRPr lang="it-IT" dirty="0"/>
          </a:p>
        </p:txBody>
      </p:sp>
      <p:pic>
        <p:nvPicPr>
          <p:cNvPr id="1026" name="Immagine 24" descr="https://www.iisfalcone-righi.gov.it/wp-content/uploads/2013/11/BES.jpg">
            <a:extLst>
              <a:ext uri="{FF2B5EF4-FFF2-40B4-BE49-F238E27FC236}">
                <a16:creationId xmlns="" xmlns:a16="http://schemas.microsoft.com/office/drawing/2014/main" id="{DA3680B4-1451-4D65-AB3A-5DDCCDEA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092953"/>
            <a:ext cx="2664296" cy="253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8573A5B-415A-40F2-B0D8-196ADE039A6F}"/>
              </a:ext>
            </a:extLst>
          </p:cNvPr>
          <p:cNvSpPr txBox="1"/>
          <p:nvPr/>
        </p:nvSpPr>
        <p:spPr>
          <a:xfrm>
            <a:off x="1341884" y="980728"/>
            <a:ext cx="9649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it-IT" sz="4000" dirty="0"/>
          </a:p>
          <a:p>
            <a:pPr algn="ctr">
              <a:lnSpc>
                <a:spcPct val="90000"/>
              </a:lnSpc>
            </a:pPr>
            <a:r>
              <a:rPr lang="it-IT" sz="4000" dirty="0"/>
              <a:t>Disgrafia: legata al tratto </a:t>
            </a:r>
          </a:p>
          <a:p>
            <a:pPr algn="ctr">
              <a:lnSpc>
                <a:spcPct val="90000"/>
              </a:lnSpc>
            </a:pPr>
            <a:endParaRPr lang="it-IT" sz="4000" dirty="0"/>
          </a:p>
          <a:p>
            <a:pPr algn="ctr">
              <a:lnSpc>
                <a:spcPct val="90000"/>
              </a:lnSpc>
            </a:pPr>
            <a:endParaRPr lang="it-IT" sz="4000" dirty="0"/>
          </a:p>
          <a:p>
            <a:pPr algn="ctr">
              <a:lnSpc>
                <a:spcPct val="90000"/>
              </a:lnSpc>
            </a:pPr>
            <a:endParaRPr lang="it-IT" sz="4000" dirty="0"/>
          </a:p>
          <a:p>
            <a:pPr algn="ctr">
              <a:lnSpc>
                <a:spcPct val="90000"/>
              </a:lnSpc>
            </a:pPr>
            <a:endParaRPr lang="it-IT" sz="4000" dirty="0"/>
          </a:p>
          <a:p>
            <a:pPr algn="ctr">
              <a:lnSpc>
                <a:spcPct val="90000"/>
              </a:lnSpc>
            </a:pPr>
            <a:endParaRPr lang="it-IT" sz="4000" dirty="0"/>
          </a:p>
          <a:p>
            <a:pPr algn="ctr">
              <a:lnSpc>
                <a:spcPct val="90000"/>
              </a:lnSpc>
            </a:pPr>
            <a:r>
              <a:rPr lang="it-IT" sz="4000" dirty="0"/>
              <a:t>Disortografia: legata alla transcodifica </a:t>
            </a:r>
          </a:p>
          <a:p>
            <a:pPr algn="ctr">
              <a:lnSpc>
                <a:spcPct val="90000"/>
              </a:lnSpc>
            </a:pPr>
            <a:r>
              <a:rPr lang="it-IT" sz="4000" dirty="0"/>
              <a:t>(da suono a segno)</a:t>
            </a:r>
          </a:p>
        </p:txBody>
      </p:sp>
      <p:sp>
        <p:nvSpPr>
          <p:cNvPr id="4" name="Freccia bidirezionale verticale 3">
            <a:extLst>
              <a:ext uri="{FF2B5EF4-FFF2-40B4-BE49-F238E27FC236}">
                <a16:creationId xmlns="" xmlns:a16="http://schemas.microsoft.com/office/drawing/2014/main" id="{E0FC5528-BC3B-452C-ADC4-5696D80FD714}"/>
              </a:ext>
            </a:extLst>
          </p:cNvPr>
          <p:cNvSpPr/>
          <p:nvPr/>
        </p:nvSpPr>
        <p:spPr>
          <a:xfrm>
            <a:off x="5770376" y="2691792"/>
            <a:ext cx="792088" cy="1656184"/>
          </a:xfrm>
          <a:prstGeom prst="upDownArrow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644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7B294E6-ADB0-4D15-BFD4-8399703C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DISCALCULIA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CA528494-C61B-494C-8648-47E2EE405EA0}"/>
              </a:ext>
            </a:extLst>
          </p:cNvPr>
          <p:cNvSpPr txBox="1"/>
          <p:nvPr/>
        </p:nvSpPr>
        <p:spPr>
          <a:xfrm>
            <a:off x="765820" y="2204864"/>
            <a:ext cx="11089232" cy="358251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it-IT" sz="3600" dirty="0"/>
          </a:p>
          <a:p>
            <a:pPr algn="ctr">
              <a:lnSpc>
                <a:spcPct val="90000"/>
              </a:lnSpc>
            </a:pPr>
            <a:r>
              <a:rPr lang="it-IT" sz="3600" dirty="0"/>
              <a:t>DIFFICOLTA’ NEL SISTEMA DEI NUMERI: </a:t>
            </a:r>
          </a:p>
          <a:p>
            <a:pPr algn="ctr">
              <a:lnSpc>
                <a:spcPct val="90000"/>
              </a:lnSpc>
            </a:pPr>
            <a:r>
              <a:rPr lang="it-IT" sz="3600" dirty="0"/>
              <a:t>lettura, scrittura, enumerazioni, valore posizionale</a:t>
            </a:r>
          </a:p>
          <a:p>
            <a:pPr>
              <a:lnSpc>
                <a:spcPct val="90000"/>
              </a:lnSpc>
            </a:pPr>
            <a:endParaRPr lang="it-IT" sz="3600" dirty="0"/>
          </a:p>
          <a:p>
            <a:pPr algn="ctr">
              <a:lnSpc>
                <a:spcPct val="90000"/>
              </a:lnSpc>
            </a:pPr>
            <a:r>
              <a:rPr lang="it-IT" sz="3600" dirty="0"/>
              <a:t> DIFFICOLTA’ NEL SISTEMA DEL CALCOLO: automatizzazione dei fatti numerici, tabelline, procedure</a:t>
            </a:r>
          </a:p>
          <a:p>
            <a:pPr algn="ctr">
              <a:lnSpc>
                <a:spcPct val="90000"/>
              </a:lnSpc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141302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0" descr="http://cursa.ihmc.us/rid=1NVGJ06RM-1DJQQBN-2TSR/mappa%20BES.cmap?rid=1NVGJ06RM-1DJQQBN-2TSR&amp;partName=htmljpeg">
            <a:extLst>
              <a:ext uri="{FF2B5EF4-FFF2-40B4-BE49-F238E27FC236}">
                <a16:creationId xmlns="" xmlns:a16="http://schemas.microsoft.com/office/drawing/2014/main" id="{F09FA7B7-0187-41A6-BC07-EA388E34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270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5523AE4-A558-4400-BA08-59BAE121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548680"/>
            <a:ext cx="9937104" cy="1380802"/>
          </a:xfrm>
        </p:spPr>
        <p:txBody>
          <a:bodyPr>
            <a:normAutofit fontScale="90000"/>
          </a:bodyPr>
          <a:lstStyle/>
          <a:p>
            <a:r>
              <a:rPr lang="it-IT" dirty="0"/>
              <a:t>LA GRANDE AREA DEGLI ALUNNI BES NON CERTIFICATI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84339CF-BEDF-49EE-B8FA-D4A6150E4BC0}"/>
              </a:ext>
            </a:extLst>
          </p:cNvPr>
          <p:cNvSpPr txBox="1"/>
          <p:nvPr/>
        </p:nvSpPr>
        <p:spPr>
          <a:xfrm>
            <a:off x="1161864" y="1792195"/>
            <a:ext cx="10729192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alunni che necessitano di interventi di potenziamento per aspetti limite non collegati a deficit certificati;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alunni che necessitano di arricchimento delle esperienze scolastiche ed extrascolastiche in quanto viventi in contesti sociali culturalmente deprivati  e poveri di sollecitazioni;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alunni con comportamenti dirompenti, auto e etero aggressivi, destabilizzanti il contesto scolastico, limitanti le relazioni sociali e l’apprendimento;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alunni con problemi di autostima, scarsamente motivati, solitari, poco partecipati nei contesti di vita dei coetanei a scuola e fuori dalla scuola;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2400" dirty="0"/>
              <a:t>alunni che necessitano di contesti di apprendimento strutturati con accesso a diversi stili comunicativi </a:t>
            </a: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73407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5C06D93-FE07-4ADD-9AAB-090E0E74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/>
              <a:t>COME INDIVIDUARE UN ALUNNO BES?</a:t>
            </a:r>
            <a:br>
              <a:rPr lang="it-IT" sz="3600" dirty="0"/>
            </a:br>
            <a:r>
              <a:rPr lang="it-IT" sz="3600" dirty="0">
                <a:solidFill>
                  <a:srgbClr val="FF0000"/>
                </a:solidFill>
              </a:rPr>
              <a:t>I Fase: individuazione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C81D826-9745-4389-A8B0-716832FE9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FF0000"/>
                </a:solidFill>
              </a:rPr>
              <a:t>In base ad una diagnosi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Decisione del </a:t>
            </a:r>
            <a:r>
              <a:rPr lang="it-IT" dirty="0" err="1"/>
              <a:t>C.d.C</a:t>
            </a:r>
            <a:r>
              <a:rPr lang="it-IT" dirty="0"/>
              <a:t>. o team docenti partendo dalle informazioni fornite dalla famiglia attraverso una diagnosi o altra documentazione clinica. La scuola può accettare qualsiasi diagnosi riservandosi di valutare l’effettiva ricaduta sui bisogni educativi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64C7A01-6E46-4ADD-A4E8-1D7B9C25D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0476" y="1901687"/>
            <a:ext cx="4419598" cy="42672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FF0000"/>
                </a:solidFill>
              </a:rPr>
              <a:t>Su decisione della scuola (senza diagnosi)</a:t>
            </a:r>
          </a:p>
          <a:p>
            <a:pPr marL="0" indent="0" algn="just">
              <a:buNone/>
            </a:pPr>
            <a:r>
              <a:rPr lang="it-IT" dirty="0"/>
              <a:t>La scuola si attiva autonomamente con decisione del </a:t>
            </a:r>
            <a:r>
              <a:rPr lang="it-IT" dirty="0" err="1"/>
              <a:t>C.d.C</a:t>
            </a:r>
            <a:r>
              <a:rPr lang="it-IT" dirty="0"/>
              <a:t>. o team docenti, partendo dai bisogni educativi emersi e dalla necessità di formalizzare un percorso personalizzato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7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="" xmlns:a16="http://schemas.microsoft.com/office/drawing/2014/main" id="{A4767177-6217-4994-AD23-6B723C5F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/>
              <a:t>COME INDIVIDUARE UN ALUNNO BES?</a:t>
            </a:r>
            <a:br>
              <a:rPr lang="it-IT" sz="3600" dirty="0"/>
            </a:br>
            <a:r>
              <a:rPr lang="it-IT" sz="3600" dirty="0">
                <a:solidFill>
                  <a:srgbClr val="FF0000"/>
                </a:solidFill>
              </a:rPr>
              <a:t>II Fase: accoglienza</a:t>
            </a:r>
            <a:endParaRPr lang="it-IT" sz="3600" dirty="0"/>
          </a:p>
        </p:txBody>
      </p:sp>
      <p:pic>
        <p:nvPicPr>
          <p:cNvPr id="4098" name="Immagine 17" descr="http://images.slideplayer.it/41/11307212/slides/slide_1.jpg">
            <a:extLst>
              <a:ext uri="{FF2B5EF4-FFF2-40B4-BE49-F238E27FC236}">
                <a16:creationId xmlns="" xmlns:a16="http://schemas.microsoft.com/office/drawing/2014/main" id="{2775F15C-A0D3-498B-9E3A-BF0D1690B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13"/>
          <a:stretch/>
        </p:blipFill>
        <p:spPr bwMode="auto">
          <a:xfrm>
            <a:off x="1917949" y="1772816"/>
            <a:ext cx="8748463" cy="49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119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413A74D-F110-4341-8EEE-4B842EA5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+mn-lt"/>
              </a:rPr>
              <a:t>Ruolo del coordinatore di classe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947C8E3-6410-4266-887F-93B0E3DA1BF5}"/>
              </a:ext>
            </a:extLst>
          </p:cNvPr>
          <p:cNvSpPr txBox="1"/>
          <p:nvPr/>
        </p:nvSpPr>
        <p:spPr>
          <a:xfrm>
            <a:off x="909836" y="2060848"/>
            <a:ext cx="108012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r>
              <a:rPr lang="it-IT" sz="2400" dirty="0"/>
              <a:t> Raccoglie le ipotesi di lavoro dei colleghi del </a:t>
            </a:r>
            <a:r>
              <a:rPr lang="it-IT" sz="2400" dirty="0" err="1"/>
              <a:t>C.d.C</a:t>
            </a:r>
            <a:r>
              <a:rPr lang="it-IT" sz="2400" dirty="0"/>
              <a:t>.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r>
              <a:rPr lang="it-IT" sz="2400" dirty="0"/>
              <a:t> Si confronta, se necessario, con i docenti di sostegno delle classi interessate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r>
              <a:rPr lang="it-IT" sz="2400" dirty="0"/>
              <a:t> Fissa un appuntamento con le famiglie interessate prima dei </a:t>
            </a:r>
            <a:r>
              <a:rPr lang="it-IT" sz="2400" dirty="0" err="1"/>
              <a:t>C.d.C</a:t>
            </a:r>
            <a:r>
              <a:rPr lang="it-IT" sz="2400" dirty="0"/>
              <a:t>. di novembre    per condividere le ipotesi di programmazione individualizzata dell’alunno con BES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r>
              <a:rPr lang="it-IT" sz="2400" dirty="0"/>
              <a:t> Predispone il PDP, che sarà valutato e approvato nel </a:t>
            </a:r>
            <a:r>
              <a:rPr lang="it-IT" sz="2400" dirty="0" err="1"/>
              <a:t>C.d.C</a:t>
            </a:r>
            <a:r>
              <a:rPr lang="it-IT" sz="2400" dirty="0"/>
              <a:t>. di novembre, con la firma di tutti i docenti curriculari e di sostegno, se presenti nella classe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SzPct val="120000"/>
              <a:buFont typeface="Wingdings" panose="05000000000000000000" pitchFamily="2" charset="2"/>
              <a:buChar char="v"/>
            </a:pPr>
            <a:r>
              <a:rPr lang="it-IT" sz="2400" dirty="0"/>
              <a:t> Consegna una copia del PDP alla famiglia, ne archivia una e ne allega un’altra nel verbale del </a:t>
            </a:r>
            <a:r>
              <a:rPr lang="it-IT" sz="2400" dirty="0" err="1"/>
              <a:t>C.d.C</a:t>
            </a:r>
            <a:r>
              <a:rPr lang="it-IT" sz="2400" dirty="0"/>
              <a:t>. di novembre</a:t>
            </a:r>
          </a:p>
        </p:txBody>
      </p:sp>
    </p:spTree>
    <p:extLst>
      <p:ext uri="{BB962C8B-B14F-4D97-AF65-F5344CB8AC3E}">
        <p14:creationId xmlns:p14="http://schemas.microsoft.com/office/powerpoint/2010/main" xmlns="" val="103435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2F073D2-77F5-4A26-907C-39E29D6B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>
                <a:latin typeface="+mn-lt"/>
              </a:rPr>
              <a:t>Adempimenti del Consiglio di Classe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A2CB6EA-4FBB-454C-9C89-26572706B0A5}"/>
              </a:ext>
            </a:extLst>
          </p:cNvPr>
          <p:cNvSpPr txBox="1"/>
          <p:nvPr/>
        </p:nvSpPr>
        <p:spPr>
          <a:xfrm>
            <a:off x="765820" y="1988840"/>
            <a:ext cx="11575980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Al primo Consiglio prende visione della diagnosi protocollata su richiesta della famiglia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Analizza le difficoltà, l’entità del disturbo e le abilità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Concorda la gestione della comunicazione in classe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Concorda le modalità di spiegazione e di verifica scritta e orale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Favorisce le strategie compensative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Individua gli strumenti dispensativi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Predispone il </a:t>
            </a:r>
            <a:r>
              <a:rPr lang="it-IT" sz="2800" dirty="0">
                <a:solidFill>
                  <a:srgbClr val="FF0000"/>
                </a:solidFill>
              </a:rPr>
              <a:t>P</a:t>
            </a:r>
            <a:r>
              <a:rPr lang="it-IT" sz="2800" dirty="0">
                <a:solidFill>
                  <a:srgbClr val="00B0F0"/>
                </a:solidFill>
              </a:rPr>
              <a:t>iano </a:t>
            </a:r>
            <a:r>
              <a:rPr lang="it-IT" sz="2800" dirty="0">
                <a:solidFill>
                  <a:srgbClr val="FF0000"/>
                </a:solidFill>
              </a:rPr>
              <a:t>D</a:t>
            </a:r>
            <a:r>
              <a:rPr lang="it-IT" sz="2800" dirty="0">
                <a:solidFill>
                  <a:srgbClr val="00B0F0"/>
                </a:solidFill>
              </a:rPr>
              <a:t>idattico</a:t>
            </a:r>
            <a:r>
              <a:rPr lang="it-IT" sz="2800" dirty="0">
                <a:solidFill>
                  <a:srgbClr val="FF0000"/>
                </a:solidFill>
              </a:rPr>
              <a:t> P</a:t>
            </a:r>
            <a:r>
              <a:rPr lang="it-IT" sz="2800" dirty="0">
                <a:solidFill>
                  <a:srgbClr val="00B0F0"/>
                </a:solidFill>
              </a:rPr>
              <a:t>ersonalizzato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Monitora il percorso educativo e lo registra nei verbali dei </a:t>
            </a:r>
            <a:r>
              <a:rPr lang="it-IT" sz="2800" dirty="0" err="1"/>
              <a:t>C.d.C</a:t>
            </a:r>
            <a:r>
              <a:rPr lang="it-IT" sz="2800" dirty="0"/>
              <a:t>.</a:t>
            </a:r>
          </a:p>
          <a:p>
            <a:pPr marL="342900" indent="-342900">
              <a:buClr>
                <a:srgbClr val="FF0000"/>
              </a:buClr>
              <a:buSzPct val="122000"/>
              <a:buFont typeface="Wingdings" panose="05000000000000000000" pitchFamily="2" charset="2"/>
              <a:buChar char="v"/>
            </a:pPr>
            <a:r>
              <a:rPr lang="it-IT" sz="2800" dirty="0"/>
              <a:t>Adempie alle indicazioni ministeriali per gli Esami di Stato</a:t>
            </a: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06051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F70815D-24DA-4263-8D94-A2E2C8A6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404664"/>
            <a:ext cx="9143998" cy="1020762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INSERIMENTO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CON</a:t>
            </a:r>
            <a:r>
              <a:rPr lang="it-IT" sz="3600" b="1" dirty="0">
                <a:latin typeface="+mn-lt"/>
              </a:rPr>
              <a:t> DOCUMENTAZIONE  </a:t>
            </a:r>
            <a:r>
              <a:rPr lang="it-IT" sz="6600" b="1" dirty="0">
                <a:latin typeface="+mn-lt"/>
              </a:rPr>
              <a:t>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5E956E5-3D03-4443-995A-94D88E13A4A9}"/>
              </a:ext>
            </a:extLst>
          </p:cNvPr>
          <p:cNvSpPr txBox="1"/>
          <p:nvPr/>
        </p:nvSpPr>
        <p:spPr>
          <a:xfrm>
            <a:off x="1776333" y="1916832"/>
            <a:ext cx="9577573" cy="4773614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Fase preparatoria                                                                                         entro il termine come da norme MIUR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00B0F0"/>
                </a:solidFill>
              </a:rPr>
              <a:t>Famiglia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rgbClr val="00B0F0"/>
                </a:solidFill>
              </a:rPr>
              <a:t>Può visitare la scuola insieme all’alunno (Orientamento in ingresso)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rgbClr val="00B0F0"/>
                </a:solidFill>
              </a:rPr>
              <a:t>Procede all’iscrizione (indica presenza di BES)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rgbClr val="00B0F0"/>
                </a:solidFill>
              </a:rPr>
              <a:t>Consegna la documentazione idonea (alla segreteria didattica)</a:t>
            </a:r>
          </a:p>
        </p:txBody>
      </p:sp>
    </p:spTree>
    <p:extLst>
      <p:ext uri="{BB962C8B-B14F-4D97-AF65-F5344CB8AC3E}">
        <p14:creationId xmlns:p14="http://schemas.microsoft.com/office/powerpoint/2010/main" xmlns="" val="399659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6F1C34-4E71-4B30-9C6B-0BB8C9F5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INSERIMENTO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CON</a:t>
            </a:r>
            <a:r>
              <a:rPr lang="it-IT" sz="3600" b="1" dirty="0">
                <a:latin typeface="+mn-lt"/>
              </a:rPr>
              <a:t> DOCUMENTAZIONE  </a:t>
            </a:r>
            <a:r>
              <a:rPr lang="it-IT" sz="6600" b="1" dirty="0">
                <a:latin typeface="+mn-lt"/>
              </a:rPr>
              <a:t>2</a:t>
            </a:r>
            <a:endParaRPr lang="it-IT" sz="6600" dirty="0">
              <a:latin typeface="+mn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5ABAF240-4D60-47A4-89A7-2904AA7A5821}"/>
              </a:ext>
            </a:extLst>
          </p:cNvPr>
          <p:cNvSpPr/>
          <p:nvPr/>
        </p:nvSpPr>
        <p:spPr>
          <a:xfrm>
            <a:off x="1413892" y="1624960"/>
            <a:ext cx="10081120" cy="5216813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Accoglienza/Condivisione                                                                                                                          settembre/ottobre</a:t>
            </a:r>
          </a:p>
          <a:p>
            <a:pPr>
              <a:lnSpc>
                <a:spcPct val="90000"/>
              </a:lnSpc>
            </a:pPr>
            <a:r>
              <a:rPr lang="it-IT" sz="2200" dirty="0">
                <a:solidFill>
                  <a:srgbClr val="FF0000"/>
                </a:solidFill>
              </a:rPr>
              <a:t>Dirigente Scolastico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0000"/>
                </a:solidFill>
              </a:rPr>
              <a:t>Acquisisce la documentazione (da segreteria didattica)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0000"/>
                </a:solidFill>
              </a:rPr>
              <a:t>Condivide la documentazione con REFERENTE BES e COORDINATORE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it-IT" sz="22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>
                <a:solidFill>
                  <a:srgbClr val="FFFF00"/>
                </a:solidFill>
              </a:rPr>
              <a:t>Coordinatore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FF00"/>
                </a:solidFill>
              </a:rPr>
              <a:t>Incontra la famiglia per raccolta informazioni diagnostiche, metodologiche di studio e background dello studente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FF00"/>
                </a:solidFill>
              </a:rPr>
              <a:t>Informa i docenti della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FF00"/>
                </a:solidFill>
              </a:rPr>
              <a:t>Nel </a:t>
            </a:r>
            <a:r>
              <a:rPr lang="it-IT" sz="2200" dirty="0" err="1">
                <a:solidFill>
                  <a:srgbClr val="FFFF00"/>
                </a:solidFill>
              </a:rPr>
              <a:t>CdC</a:t>
            </a:r>
            <a:r>
              <a:rPr lang="it-IT" sz="2200" dirty="0">
                <a:solidFill>
                  <a:srgbClr val="FFFF00"/>
                </a:solidFill>
              </a:rPr>
              <a:t> di ottobre riferisce ai docenti della classe quanto emerso nell’i contro con la famiglia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200" dirty="0">
                <a:solidFill>
                  <a:srgbClr val="00B0F0"/>
                </a:solidFill>
              </a:rPr>
              <a:t>Docenti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0B0F0"/>
                </a:solidFill>
              </a:rPr>
              <a:t>Nei test d’ingresso e nelle verifiche ordinarie predispongono verifiche adeguate al disturbo (misure compensative e dispensative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0B0F0"/>
                </a:solidFill>
              </a:rPr>
              <a:t>Osservazione in classe ai fini del </a:t>
            </a:r>
            <a:r>
              <a:rPr lang="it-IT" sz="2200" dirty="0" err="1">
                <a:solidFill>
                  <a:srgbClr val="00B0F0"/>
                </a:solidFill>
              </a:rPr>
              <a:t>PdP</a:t>
            </a:r>
            <a:r>
              <a:rPr lang="it-IT" sz="2200" dirty="0">
                <a:solidFill>
                  <a:srgbClr val="00B0F0"/>
                </a:solidFill>
              </a:rPr>
              <a:t> (stili di apprendimento, eventuali prestazioni atipiche) da condividere con il coordinatore di classe </a:t>
            </a:r>
          </a:p>
        </p:txBody>
      </p:sp>
    </p:spTree>
    <p:extLst>
      <p:ext uri="{BB962C8B-B14F-4D97-AF65-F5344CB8AC3E}">
        <p14:creationId xmlns:p14="http://schemas.microsoft.com/office/powerpoint/2010/main" xmlns="" val="406494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PARTE 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557908" y="1628800"/>
            <a:ext cx="9972598" cy="4997542"/>
          </a:xfrm>
          <a:ln w="5715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endParaRPr lang="it-IT" sz="2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200" dirty="0"/>
              <a:t> GLI ALUNNI BES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200" dirty="0"/>
              <a:t>I DISTURBI SPECIFICI DI APPRENDIMENTO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200" dirty="0"/>
              <a:t> LA GRANDE AREA DEGLI ALUNNI BES NON CERTIFICATI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200" dirty="0"/>
              <a:t> I FASE: L’INDIVIDUAZIONE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200" dirty="0"/>
              <a:t> II FASE: L’ACCOGLIENZA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200" dirty="0"/>
              <a:t> COMPITI E ADEMPIMENTI (RUOLO DEL COORDINATORE E DEL CONSIGLIO DI CLASSE)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200" dirty="0"/>
              <a:t> III FASE: PIANIFICAZIONE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200" dirty="0"/>
              <a:t> IL PDP</a:t>
            </a:r>
          </a:p>
        </p:txBody>
      </p:sp>
    </p:spTree>
    <p:extLst>
      <p:ext uri="{BB962C8B-B14F-4D97-AF65-F5344CB8AC3E}">
        <p14:creationId xmlns:p14="http://schemas.microsoft.com/office/powerpoint/2010/main" xmlns="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6F0001-E338-4460-950C-8E6AE233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INSERIMENTO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CON</a:t>
            </a:r>
            <a:r>
              <a:rPr lang="it-IT" sz="3600" b="1" dirty="0">
                <a:latin typeface="+mn-lt"/>
              </a:rPr>
              <a:t> DOCUMENTAZIONE  </a:t>
            </a:r>
            <a:r>
              <a:rPr lang="it-IT" sz="6600" b="1" dirty="0">
                <a:latin typeface="+mn-lt"/>
              </a:rPr>
              <a:t>3</a:t>
            </a:r>
            <a:endParaRPr lang="it-IT" sz="6600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213774A-550B-41CB-947C-5284574928B9}"/>
              </a:ext>
            </a:extLst>
          </p:cNvPr>
          <p:cNvSpPr txBox="1"/>
          <p:nvPr/>
        </p:nvSpPr>
        <p:spPr>
          <a:xfrm>
            <a:off x="1629916" y="1844824"/>
            <a:ext cx="9505056" cy="333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Condivisione                                                                                                                                                     Novembre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FFFF00"/>
                </a:solidFill>
              </a:rPr>
              <a:t>Coordinatore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FFFF00"/>
                </a:solidFill>
              </a:rPr>
              <a:t>Redige una bozza di </a:t>
            </a:r>
            <a:r>
              <a:rPr lang="it-IT" sz="2400" dirty="0">
                <a:solidFill>
                  <a:srgbClr val="FF0000"/>
                </a:solidFill>
              </a:rPr>
              <a:t>P</a:t>
            </a:r>
            <a:r>
              <a:rPr lang="it-IT" sz="2400" dirty="0">
                <a:solidFill>
                  <a:srgbClr val="FFFF00"/>
                </a:solidFill>
              </a:rPr>
              <a:t>iano </a:t>
            </a:r>
            <a:r>
              <a:rPr lang="it-IT" sz="2400" dirty="0">
                <a:solidFill>
                  <a:srgbClr val="FF0000"/>
                </a:solidFill>
              </a:rPr>
              <a:t>D</a:t>
            </a:r>
            <a:r>
              <a:rPr lang="it-IT" sz="2400" dirty="0">
                <a:solidFill>
                  <a:srgbClr val="FFFF00"/>
                </a:solidFill>
              </a:rPr>
              <a:t>idattico </a:t>
            </a:r>
            <a:r>
              <a:rPr lang="it-IT" sz="2400" dirty="0">
                <a:solidFill>
                  <a:srgbClr val="FF0000"/>
                </a:solidFill>
              </a:rPr>
              <a:t>P</a:t>
            </a:r>
            <a:r>
              <a:rPr lang="it-IT" sz="2400" dirty="0">
                <a:solidFill>
                  <a:srgbClr val="FFFF00"/>
                </a:solidFill>
              </a:rPr>
              <a:t>ersonalizzato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FFFF00"/>
                </a:solidFill>
              </a:rPr>
              <a:t>La bozza di </a:t>
            </a:r>
            <a:r>
              <a:rPr lang="it-IT" sz="2400" dirty="0">
                <a:solidFill>
                  <a:srgbClr val="FF0000"/>
                </a:solidFill>
              </a:rPr>
              <a:t>PDP</a:t>
            </a:r>
            <a:r>
              <a:rPr lang="it-IT" sz="2400" dirty="0">
                <a:solidFill>
                  <a:srgbClr val="FFFF00"/>
                </a:solidFill>
              </a:rPr>
              <a:t> viene comunicata e condivisa con famiglia e docenti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FFFF00"/>
                </a:solidFill>
              </a:rPr>
              <a:t>Dopo l’approvazione convoca la famiglia per la firma del </a:t>
            </a:r>
            <a:r>
              <a:rPr lang="it-IT" sz="2400" dirty="0">
                <a:solidFill>
                  <a:srgbClr val="FF0000"/>
                </a:solidFill>
              </a:rPr>
              <a:t>PDP </a:t>
            </a:r>
            <a:endParaRPr lang="it-IT" sz="2400" dirty="0">
              <a:solidFill>
                <a:srgbClr val="FFFF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B0F0"/>
                </a:solidFill>
              </a:rPr>
              <a:t>Docenti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B0F0"/>
                </a:solidFill>
              </a:rPr>
              <a:t>Nel </a:t>
            </a:r>
            <a:r>
              <a:rPr lang="it-IT" sz="2400" dirty="0" err="1">
                <a:solidFill>
                  <a:srgbClr val="00B0F0"/>
                </a:solidFill>
              </a:rPr>
              <a:t>CdC</a:t>
            </a:r>
            <a:r>
              <a:rPr lang="it-IT" sz="2400" dirty="0">
                <a:solidFill>
                  <a:srgbClr val="00B0F0"/>
                </a:solidFill>
              </a:rPr>
              <a:t> di novembre condividono e approvano il </a:t>
            </a:r>
            <a:r>
              <a:rPr lang="it-IT" sz="2400" dirty="0">
                <a:solidFill>
                  <a:srgbClr val="FF0000"/>
                </a:solidFill>
              </a:rPr>
              <a:t>PDP</a:t>
            </a:r>
            <a:endParaRPr lang="it-IT" sz="24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63853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D0FAB75-80EC-4FC5-A87E-1B4D4FFD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latin typeface="+mn-lt"/>
              </a:rPr>
              <a:t>INSERIMENTO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CON</a:t>
            </a:r>
            <a:r>
              <a:rPr lang="it-IT" sz="3600" b="1" dirty="0">
                <a:latin typeface="+mn-lt"/>
              </a:rPr>
              <a:t> DOCUMENTAZIONE  </a:t>
            </a:r>
            <a:r>
              <a:rPr lang="it-IT" sz="6600" b="1" dirty="0">
                <a:latin typeface="+mn-lt"/>
              </a:rPr>
              <a:t>4</a:t>
            </a:r>
            <a:endParaRPr lang="it-IT" sz="6600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3D5FD5C8-B5FA-48CE-90F8-2A49C1A09B48}"/>
              </a:ext>
            </a:extLst>
          </p:cNvPr>
          <p:cNvSpPr txBox="1"/>
          <p:nvPr/>
        </p:nvSpPr>
        <p:spPr>
          <a:xfrm>
            <a:off x="1701924" y="2006727"/>
            <a:ext cx="9793088" cy="266842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Trasparenza                                                                                                                                    durante l’anno scolastico</a:t>
            </a: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B0F0"/>
                </a:solidFill>
              </a:rPr>
              <a:t>Ciascun docente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F0"/>
                </a:solidFill>
              </a:rPr>
              <a:t>Applica scrupolosamente quanto stabilito nel </a:t>
            </a:r>
            <a:r>
              <a:rPr lang="it-IT" sz="2400" dirty="0">
                <a:solidFill>
                  <a:srgbClr val="FF0000"/>
                </a:solidFill>
              </a:rPr>
              <a:t>PDP</a:t>
            </a:r>
            <a:r>
              <a:rPr lang="it-IT" sz="2400" dirty="0">
                <a:solidFill>
                  <a:srgbClr val="00B0F0"/>
                </a:solidFill>
              </a:rPr>
              <a:t> (verifiche e valutazioni)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FFFF00"/>
                </a:solidFill>
              </a:rPr>
              <a:t>Coordinatore di classe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00"/>
                </a:solidFill>
              </a:rPr>
              <a:t>Informa eventuali supplenti della presenza di alunni con BES e del </a:t>
            </a:r>
            <a:r>
              <a:rPr lang="it-IT" sz="2400" dirty="0">
                <a:solidFill>
                  <a:srgbClr val="FF0000"/>
                </a:solidFill>
              </a:rPr>
              <a:t>PDP</a:t>
            </a:r>
            <a:r>
              <a:rPr lang="it-IT" sz="2400" dirty="0">
                <a:solidFill>
                  <a:srgbClr val="FFFF00"/>
                </a:solidFill>
              </a:rPr>
              <a:t> adottato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F1F86FF-6554-4B58-B6C0-AD2C68C06D05}"/>
              </a:ext>
            </a:extLst>
          </p:cNvPr>
          <p:cNvSpPr txBox="1"/>
          <p:nvPr/>
        </p:nvSpPr>
        <p:spPr>
          <a:xfrm>
            <a:off x="1701924" y="4869160"/>
            <a:ext cx="9793088" cy="167122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Valutazione del periodo                                                                                                                                                 scrutini</a:t>
            </a:r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B0F0"/>
                </a:solidFill>
              </a:rPr>
              <a:t>Consiglio di classe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F0"/>
                </a:solidFill>
              </a:rPr>
              <a:t>Verifica adeguatezza del </a:t>
            </a:r>
            <a:r>
              <a:rPr lang="it-IT" sz="2400" dirty="0">
                <a:solidFill>
                  <a:srgbClr val="FF0000"/>
                </a:solidFill>
              </a:rPr>
              <a:t>PDP</a:t>
            </a:r>
            <a:r>
              <a:rPr lang="it-IT" sz="2400" dirty="0">
                <a:solidFill>
                  <a:srgbClr val="00B0F0"/>
                </a:solidFill>
              </a:rPr>
              <a:t> (strumenti, misure e metodologie adottate) per eventuali modifiche e/o integrazioni</a:t>
            </a:r>
          </a:p>
        </p:txBody>
      </p:sp>
    </p:spTree>
    <p:extLst>
      <p:ext uri="{BB962C8B-B14F-4D97-AF65-F5344CB8AC3E}">
        <p14:creationId xmlns:p14="http://schemas.microsoft.com/office/powerpoint/2010/main" xmlns="" val="60813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450C4FD-DEE4-4112-B0C1-E1A8E40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>
                <a:latin typeface="+mn-lt"/>
              </a:rPr>
              <a:t>INSERIMENTO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SENZA </a:t>
            </a:r>
            <a:r>
              <a:rPr lang="it-IT" sz="3600" b="1" dirty="0">
                <a:latin typeface="+mn-lt"/>
              </a:rPr>
              <a:t>DOCUMENTAZIONE  </a:t>
            </a:r>
            <a:r>
              <a:rPr lang="it-IT" sz="6600" b="1" dirty="0">
                <a:latin typeface="+mn-lt"/>
              </a:rPr>
              <a:t>1</a:t>
            </a:r>
            <a:endParaRPr lang="it-IT" sz="6600" dirty="0">
              <a:latin typeface="+mn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706E163-D0D6-4B24-AEFA-AC34C5F80417}"/>
              </a:ext>
            </a:extLst>
          </p:cNvPr>
          <p:cNvSpPr/>
          <p:nvPr/>
        </p:nvSpPr>
        <p:spPr>
          <a:xfrm>
            <a:off x="909836" y="1772816"/>
            <a:ext cx="10945216" cy="4912114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Condivisione                                                                                                                                                        Durante l’anno scolastico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solidFill>
                  <a:srgbClr val="00B0F0"/>
                </a:solidFill>
              </a:rPr>
              <a:t>Consiglio di classe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0B0F0"/>
                </a:solidFill>
              </a:rPr>
              <a:t>Rileva la presenza di un alunno con BISOGNI EDUCATIVI SPECIALI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solidFill>
                  <a:srgbClr val="FF0000"/>
                </a:solidFill>
              </a:rPr>
              <a:t>Coordinatore di classe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0000"/>
                </a:solidFill>
              </a:rPr>
              <a:t>Informa la famiglia delle difficoltà rilevate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0000"/>
                </a:solidFill>
              </a:rPr>
              <a:t>Raccoglie ulteriori informazioni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0000"/>
                </a:solidFill>
              </a:rPr>
              <a:t>Suggerisce l’avvio  di un iter diagnostico (se è il caso)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FF0000"/>
                </a:solidFill>
              </a:rPr>
              <a:t>Propone alla famiglia l’adozione di un </a:t>
            </a:r>
            <a:r>
              <a:rPr lang="it-IT" sz="2200" dirty="0" err="1">
                <a:solidFill>
                  <a:srgbClr val="FF0000"/>
                </a:solidFill>
              </a:rPr>
              <a:t>PdP</a:t>
            </a:r>
            <a:endParaRPr lang="it-IT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200" dirty="0">
                <a:solidFill>
                  <a:srgbClr val="FFFF00"/>
                </a:solidFill>
              </a:rPr>
              <a:t>Famiglia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FFFF00"/>
                </a:solidFill>
              </a:rPr>
              <a:t>In forma scritta autorizza/non autorizza l’adozione del </a:t>
            </a:r>
            <a:r>
              <a:rPr lang="it-IT" sz="2200" dirty="0" err="1">
                <a:solidFill>
                  <a:srgbClr val="FFFF00"/>
                </a:solidFill>
              </a:rPr>
              <a:t>PdP</a:t>
            </a:r>
            <a:endParaRPr lang="it-IT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62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9D80CD4-5DF1-427B-B1FC-8B193083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10116614" cy="1020762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INSERIMENTO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SENZA </a:t>
            </a:r>
            <a:r>
              <a:rPr lang="it-IT" sz="3600" b="1" dirty="0">
                <a:latin typeface="+mn-lt"/>
              </a:rPr>
              <a:t>DOCUMENTAZIONE  </a:t>
            </a:r>
            <a:r>
              <a:rPr lang="it-IT" sz="6600" b="1" dirty="0">
                <a:latin typeface="+mn-lt"/>
              </a:rPr>
              <a:t>2</a:t>
            </a:r>
            <a:endParaRPr lang="it-IT" sz="6600" dirty="0"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1351708-9E86-4E96-B947-4231D5EA3B79}"/>
              </a:ext>
            </a:extLst>
          </p:cNvPr>
          <p:cNvSpPr txBox="1"/>
          <p:nvPr/>
        </p:nvSpPr>
        <p:spPr>
          <a:xfrm>
            <a:off x="1197868" y="1916832"/>
            <a:ext cx="10225136" cy="366561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Pianificazione                                                                                                                                          durante l’anno scolastico</a:t>
            </a: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FFFF00"/>
                </a:solidFill>
              </a:rPr>
              <a:t>Coordinatore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FFFF00"/>
                </a:solidFill>
              </a:rPr>
              <a:t>Redige una bozza di </a:t>
            </a:r>
            <a:r>
              <a:rPr lang="it-IT" sz="2400" dirty="0">
                <a:solidFill>
                  <a:srgbClr val="FF0000"/>
                </a:solidFill>
              </a:rPr>
              <a:t>P</a:t>
            </a:r>
            <a:r>
              <a:rPr lang="it-IT" sz="2400" dirty="0">
                <a:solidFill>
                  <a:srgbClr val="FFFF00"/>
                </a:solidFill>
              </a:rPr>
              <a:t>iano </a:t>
            </a:r>
            <a:r>
              <a:rPr lang="it-IT" sz="2400" dirty="0">
                <a:solidFill>
                  <a:srgbClr val="FF0000"/>
                </a:solidFill>
              </a:rPr>
              <a:t>D</a:t>
            </a:r>
            <a:r>
              <a:rPr lang="it-IT" sz="2400" dirty="0">
                <a:solidFill>
                  <a:srgbClr val="FFFF00"/>
                </a:solidFill>
              </a:rPr>
              <a:t>idattico </a:t>
            </a:r>
            <a:r>
              <a:rPr lang="it-IT" sz="2400" dirty="0">
                <a:solidFill>
                  <a:srgbClr val="FF0000"/>
                </a:solidFill>
              </a:rPr>
              <a:t>P</a:t>
            </a:r>
            <a:r>
              <a:rPr lang="it-IT" sz="2400" dirty="0">
                <a:solidFill>
                  <a:srgbClr val="FFFF00"/>
                </a:solidFill>
              </a:rPr>
              <a:t>ersonalizzato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FFFF00"/>
                </a:solidFill>
              </a:rPr>
              <a:t>La bozza di </a:t>
            </a:r>
            <a:r>
              <a:rPr lang="it-IT" sz="2400" dirty="0">
                <a:solidFill>
                  <a:srgbClr val="FF0000"/>
                </a:solidFill>
              </a:rPr>
              <a:t>PDP</a:t>
            </a:r>
            <a:r>
              <a:rPr lang="it-IT" sz="2400" dirty="0">
                <a:solidFill>
                  <a:srgbClr val="FFFF00"/>
                </a:solidFill>
              </a:rPr>
              <a:t> viene comunicata e condivisa con famiglia e docenti di classe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FFFF00"/>
                </a:solidFill>
              </a:rPr>
              <a:t>Dopo l’approvazione del </a:t>
            </a:r>
            <a:r>
              <a:rPr lang="it-IT" sz="2400" dirty="0" err="1">
                <a:solidFill>
                  <a:srgbClr val="FFFF00"/>
                </a:solidFill>
              </a:rPr>
              <a:t>CdC</a:t>
            </a:r>
            <a:r>
              <a:rPr lang="it-IT" sz="2400" dirty="0">
                <a:solidFill>
                  <a:srgbClr val="FFFF00"/>
                </a:solidFill>
              </a:rPr>
              <a:t> , convoca la famiglia per la firma del </a:t>
            </a:r>
            <a:r>
              <a:rPr lang="it-IT" sz="2400" dirty="0">
                <a:solidFill>
                  <a:srgbClr val="FF0000"/>
                </a:solidFill>
              </a:rPr>
              <a:t>PDP </a:t>
            </a:r>
            <a:endParaRPr lang="it-IT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B0F0"/>
                </a:solidFill>
              </a:rPr>
              <a:t> Docenti di classe (</a:t>
            </a:r>
            <a:r>
              <a:rPr lang="it-IT" sz="2400" dirty="0" err="1">
                <a:solidFill>
                  <a:srgbClr val="00B0F0"/>
                </a:solidFill>
              </a:rPr>
              <a:t>CdC</a:t>
            </a:r>
            <a:r>
              <a:rPr lang="it-IT" sz="2400" dirty="0">
                <a:solidFill>
                  <a:srgbClr val="00B0F0"/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B0F0"/>
                </a:solidFill>
              </a:rPr>
              <a:t>Nel primo </a:t>
            </a:r>
            <a:r>
              <a:rPr lang="it-IT" sz="2400" dirty="0" err="1">
                <a:solidFill>
                  <a:srgbClr val="00B0F0"/>
                </a:solidFill>
              </a:rPr>
              <a:t>CdC</a:t>
            </a:r>
            <a:r>
              <a:rPr lang="it-IT" sz="2400" dirty="0">
                <a:solidFill>
                  <a:srgbClr val="00B0F0"/>
                </a:solidFill>
              </a:rPr>
              <a:t> utile condividono e approvano il </a:t>
            </a:r>
            <a:r>
              <a:rPr lang="it-IT" sz="2400" dirty="0">
                <a:solidFill>
                  <a:srgbClr val="FF0000"/>
                </a:solidFill>
              </a:rPr>
              <a:t>PDP</a:t>
            </a:r>
            <a:endParaRPr lang="it-IT" sz="24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2825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9AB223-270A-419B-8001-2EE92E91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it-IT" sz="4000" b="1" dirty="0">
                <a:solidFill>
                  <a:srgbClr val="00B0F0"/>
                </a:solidFill>
                <a:latin typeface="+mn-lt"/>
              </a:rPr>
              <a:t>iano</a:t>
            </a:r>
            <a:r>
              <a:rPr lang="it-IT" sz="4000" b="1" dirty="0">
                <a:solidFill>
                  <a:srgbClr val="FF0000"/>
                </a:solidFill>
                <a:latin typeface="+mn-lt"/>
              </a:rPr>
              <a:t> D</a:t>
            </a:r>
            <a:r>
              <a:rPr lang="it-IT" sz="4000" b="1" dirty="0">
                <a:solidFill>
                  <a:srgbClr val="00B0F0"/>
                </a:solidFill>
                <a:latin typeface="+mn-lt"/>
              </a:rPr>
              <a:t>idattico</a:t>
            </a:r>
            <a:r>
              <a:rPr lang="it-IT" sz="4000" b="1" dirty="0">
                <a:solidFill>
                  <a:srgbClr val="FF0000"/>
                </a:solidFill>
                <a:latin typeface="+mn-lt"/>
              </a:rPr>
              <a:t> P</a:t>
            </a:r>
            <a:r>
              <a:rPr lang="it-IT" sz="4000" b="1" dirty="0">
                <a:solidFill>
                  <a:srgbClr val="00B0F0"/>
                </a:solidFill>
                <a:latin typeface="+mn-lt"/>
              </a:rPr>
              <a:t>ersonalizzato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8F1F424-11E7-4490-8B1E-71298B49A4D1}"/>
              </a:ext>
            </a:extLst>
          </p:cNvPr>
          <p:cNvSpPr txBox="1"/>
          <p:nvPr/>
        </p:nvSpPr>
        <p:spPr>
          <a:xfrm>
            <a:off x="1845940" y="1882664"/>
            <a:ext cx="9217024" cy="471468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it-IT" sz="2400" dirty="0"/>
          </a:p>
        </p:txBody>
      </p:sp>
      <p:pic>
        <p:nvPicPr>
          <p:cNvPr id="8196" name="Immagine 3" descr="https://2.bp.blogspot.com/-gsW7IxUnGFo/V2pN1PEK4yI/AAAAAAAAEYg/rRvehd7Qg44z0Il5vqaehqHuIpfuMiB2ACLcB/s1600/PDP%2Bwww.mappe-scuola.com%2B%2B%2Bluigi.jpg">
            <a:extLst>
              <a:ext uri="{FF2B5EF4-FFF2-40B4-BE49-F238E27FC236}">
                <a16:creationId xmlns="" xmlns:a16="http://schemas.microsoft.com/office/drawing/2014/main" id="{B384D1EB-8141-427B-8815-714329B5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56" y="2060848"/>
            <a:ext cx="8928992" cy="441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CE93EBC-A589-4A7B-865B-B4E7CC616263}"/>
              </a:ext>
            </a:extLst>
          </p:cNvPr>
          <p:cNvSpPr/>
          <p:nvPr/>
        </p:nvSpPr>
        <p:spPr>
          <a:xfrm>
            <a:off x="8830716" y="5517232"/>
            <a:ext cx="1656184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714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959CB7-383F-4205-B426-97081982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b="1" dirty="0">
                <a:solidFill>
                  <a:srgbClr val="FFFF00"/>
                </a:solidFill>
              </a:rPr>
              <a:t>B</a:t>
            </a:r>
            <a:r>
              <a:rPr lang="it-IT" sz="6600" b="1" dirty="0">
                <a:solidFill>
                  <a:srgbClr val="00B0F0"/>
                </a:solidFill>
              </a:rPr>
              <a:t>E</a:t>
            </a:r>
            <a:r>
              <a:rPr lang="it-IT" sz="6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9C03F84-8B79-4D5B-998C-724D5FD2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828582" cy="4836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/>
              <a:t>Alunni/studenti che oltre ai</a:t>
            </a:r>
          </a:p>
          <a:p>
            <a:pPr marL="0" indent="0" algn="ctr">
              <a:buNone/>
            </a:pPr>
            <a:r>
              <a:rPr lang="it-IT" sz="3600" dirty="0"/>
              <a:t> </a:t>
            </a:r>
            <a:r>
              <a:rPr lang="it-IT" sz="3600" b="1" dirty="0">
                <a:solidFill>
                  <a:srgbClr val="00B050"/>
                </a:solidFill>
              </a:rPr>
              <a:t>BISOGNI EDUCATIVI NORMALI </a:t>
            </a:r>
          </a:p>
          <a:p>
            <a:pPr marL="0" indent="0" algn="ctr">
              <a:buNone/>
            </a:pPr>
            <a:r>
              <a:rPr lang="it-IT" sz="3600" b="1" dirty="0"/>
              <a:t>presentano</a:t>
            </a:r>
            <a:r>
              <a:rPr lang="it-IT" sz="3600" dirty="0"/>
              <a:t> 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FFFF00"/>
                </a:solidFill>
              </a:rPr>
              <a:t>BISOGNI</a:t>
            </a:r>
            <a:r>
              <a:rPr lang="it-IT" sz="3600" dirty="0"/>
              <a:t> </a:t>
            </a:r>
            <a:r>
              <a:rPr lang="it-IT" sz="3600" b="1" dirty="0">
                <a:solidFill>
                  <a:srgbClr val="FF0000"/>
                </a:solidFill>
              </a:rPr>
              <a:t>EDUCATIVI</a:t>
            </a:r>
            <a:r>
              <a:rPr lang="it-IT" sz="3600" dirty="0"/>
              <a:t> </a:t>
            </a:r>
            <a:r>
              <a:rPr lang="it-IT" sz="3600" b="1" dirty="0">
                <a:solidFill>
                  <a:srgbClr val="0070C0"/>
                </a:solidFill>
              </a:rPr>
              <a:t>SPECIALI</a:t>
            </a:r>
          </a:p>
          <a:p>
            <a:pPr marL="0" indent="0" algn="ctr">
              <a:buNone/>
            </a:pPr>
            <a:r>
              <a:rPr lang="it-IT" sz="3600" dirty="0"/>
              <a:t>Sono una MACROCATEGORIA suddivisibile in</a:t>
            </a:r>
          </a:p>
          <a:p>
            <a:pPr marL="0" indent="0" algn="ctr">
              <a:buNone/>
            </a:pPr>
            <a:r>
              <a:rPr lang="it-IT" sz="3600" dirty="0"/>
              <a:t> </a:t>
            </a:r>
            <a:r>
              <a:rPr lang="it-IT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</a:t>
            </a:r>
            <a:r>
              <a:rPr lang="it-IT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sottocategorie</a:t>
            </a:r>
          </a:p>
        </p:txBody>
      </p:sp>
    </p:spTree>
    <p:extLst>
      <p:ext uri="{BB962C8B-B14F-4D97-AF65-F5344CB8AC3E}">
        <p14:creationId xmlns:p14="http://schemas.microsoft.com/office/powerpoint/2010/main" xmlns="" val="27256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Alunni con </a:t>
            </a:r>
            <a:r>
              <a:rPr lang="it-IT" b="1" dirty="0">
                <a:solidFill>
                  <a:srgbClr val="FFFF00"/>
                </a:solidFill>
              </a:rPr>
              <a:t>B</a:t>
            </a:r>
            <a:r>
              <a:rPr lang="it-IT" dirty="0"/>
              <a:t>isogni </a:t>
            </a:r>
            <a:r>
              <a:rPr lang="it-IT" b="1" dirty="0">
                <a:solidFill>
                  <a:srgbClr val="00B0F0"/>
                </a:solidFill>
              </a:rPr>
              <a:t>E</a:t>
            </a:r>
            <a:r>
              <a:rPr lang="it-IT" dirty="0"/>
              <a:t>ducativi </a:t>
            </a:r>
            <a:r>
              <a:rPr lang="it-IT" b="1" dirty="0">
                <a:solidFill>
                  <a:srgbClr val="FF0000"/>
                </a:solidFill>
              </a:rPr>
              <a:t>S</a:t>
            </a:r>
            <a:r>
              <a:rPr lang="it-IT" dirty="0"/>
              <a:t>peciali (</a:t>
            </a:r>
            <a:r>
              <a:rPr lang="it-IT" b="1" dirty="0">
                <a:solidFill>
                  <a:srgbClr val="FFFF00"/>
                </a:solidFill>
              </a:rPr>
              <a:t>B</a:t>
            </a:r>
            <a:r>
              <a:rPr lang="it-IT" b="1" dirty="0">
                <a:solidFill>
                  <a:srgbClr val="00B0F0"/>
                </a:solidFill>
              </a:rPr>
              <a:t>E</a:t>
            </a:r>
            <a:r>
              <a:rPr lang="it-IT" b="1" dirty="0">
                <a:solidFill>
                  <a:srgbClr val="FF0000"/>
                </a:solidFill>
              </a:rPr>
              <a:t>S</a:t>
            </a:r>
            <a:r>
              <a:rPr lang="it-IT" dirty="0"/>
              <a:t>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732344"/>
            <a:ext cx="3347863" cy="4548336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Alunni con disabilità </a:t>
            </a:r>
            <a:r>
              <a:rPr lang="it-IT" sz="1800" dirty="0"/>
              <a:t>(certificata secondo la</a:t>
            </a:r>
          </a:p>
          <a:p>
            <a:pPr algn="ctr"/>
            <a:r>
              <a:rPr lang="it-IT" sz="1800" dirty="0"/>
              <a:t> L. 104/92)</a:t>
            </a:r>
          </a:p>
          <a:p>
            <a:pPr algn="ctr"/>
            <a:endParaRPr lang="it-IT" dirty="0"/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it-IT" dirty="0"/>
              <a:t>Disabilità intellettiva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it-IT" dirty="0"/>
              <a:t>Disabilità motoria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it-IT" dirty="0"/>
              <a:t>Disabilità sensoriale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it-IT" dirty="0" err="1"/>
              <a:t>Pluridisabilità</a:t>
            </a:r>
            <a:endParaRPr lang="it-IT" dirty="0"/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it-IT" dirty="0"/>
              <a:t>Disturbi neuropsichiatrici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>
                <a:solidFill>
                  <a:srgbClr val="FFFF00"/>
                </a:solidFill>
              </a:rPr>
              <a:t>Piano Educativo Individualizzato</a:t>
            </a:r>
          </a:p>
          <a:p>
            <a:endParaRPr lang="it-IT" dirty="0"/>
          </a:p>
        </p:txBody>
      </p:sp>
      <p:sp>
        <p:nvSpPr>
          <p:cNvPr id="9" name="Freccia in giù 8">
            <a:extLst>
              <a:ext uri="{FF2B5EF4-FFF2-40B4-BE49-F238E27FC236}">
                <a16:creationId xmlns="" xmlns:a16="http://schemas.microsoft.com/office/drawing/2014/main" id="{E15337B4-5E94-48C2-A4FE-D52B8FDBC7AF}"/>
              </a:ext>
            </a:extLst>
          </p:cNvPr>
          <p:cNvSpPr/>
          <p:nvPr/>
        </p:nvSpPr>
        <p:spPr>
          <a:xfrm>
            <a:off x="2926060" y="4725144"/>
            <a:ext cx="326042" cy="597817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2EE182E-DAAF-4848-A409-5EA7D30CBD5E}"/>
              </a:ext>
            </a:extLst>
          </p:cNvPr>
          <p:cNvSpPr txBox="1"/>
          <p:nvPr/>
        </p:nvSpPr>
        <p:spPr>
          <a:xfrm>
            <a:off x="4679625" y="1595021"/>
            <a:ext cx="32869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Alunni con disturbi specifici dell’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apprendimento </a:t>
            </a:r>
          </a:p>
          <a:p>
            <a:pPr algn="ctr"/>
            <a:r>
              <a:rPr lang="it-IT" dirty="0"/>
              <a:t>(certificati secondo la</a:t>
            </a:r>
          </a:p>
          <a:p>
            <a:pPr algn="ctr"/>
            <a:r>
              <a:rPr lang="it-IT" dirty="0"/>
              <a:t> L. 170/2010)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it-IT" sz="2400" dirty="0"/>
              <a:t>Dislessia evolutiva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it-IT" sz="2400" dirty="0"/>
              <a:t>Disortografia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it-IT" sz="2400" dirty="0"/>
              <a:t>Disgrafia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it-IT" sz="2400" dirty="0"/>
              <a:t>Discalculia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Piano Didattico Personalizzato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78F73300-1C01-444A-8534-5C98569CE731}"/>
              </a:ext>
            </a:extLst>
          </p:cNvPr>
          <p:cNvSpPr txBox="1"/>
          <p:nvPr/>
        </p:nvSpPr>
        <p:spPr>
          <a:xfrm>
            <a:off x="7966620" y="1595021"/>
            <a:ext cx="4104456" cy="525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Alunni con altri bisogni educativi speciali </a:t>
            </a:r>
          </a:p>
          <a:p>
            <a:pPr algn="ctr"/>
            <a:r>
              <a:rPr lang="it-IT" dirty="0"/>
              <a:t>(DM 27/12/2012 e CM 8/2013)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200" dirty="0"/>
              <a:t>Altre tipologie di disturbo non previste dalla L. 170/2010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200" dirty="0"/>
              <a:t>Alunni con iter diagnostico di DSA non ancora completato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200" dirty="0"/>
              <a:t>Alunni con svantaggio socioeconomico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200" dirty="0"/>
              <a:t>Alunni con svantaggio socioculturale</a:t>
            </a:r>
          </a:p>
          <a:p>
            <a:endParaRPr lang="it-IT" sz="2400" dirty="0"/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Piano Didattico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 Personalizzato</a:t>
            </a: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  <p:sp>
        <p:nvSpPr>
          <p:cNvPr id="18" name="Freccia in giù 17">
            <a:extLst>
              <a:ext uri="{FF2B5EF4-FFF2-40B4-BE49-F238E27FC236}">
                <a16:creationId xmlns="" xmlns:a16="http://schemas.microsoft.com/office/drawing/2014/main" id="{7A848EA9-11C6-42DC-9A23-A86D23FF193E}"/>
              </a:ext>
            </a:extLst>
          </p:cNvPr>
          <p:cNvSpPr/>
          <p:nvPr/>
        </p:nvSpPr>
        <p:spPr>
          <a:xfrm>
            <a:off x="6204429" y="4779631"/>
            <a:ext cx="288032" cy="576064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>
            <a:extLst>
              <a:ext uri="{FF2B5EF4-FFF2-40B4-BE49-F238E27FC236}">
                <a16:creationId xmlns="" xmlns:a16="http://schemas.microsoft.com/office/drawing/2014/main" id="{B1A63B6B-410A-47C9-83BF-60B0433379E2}"/>
              </a:ext>
            </a:extLst>
          </p:cNvPr>
          <p:cNvSpPr/>
          <p:nvPr/>
        </p:nvSpPr>
        <p:spPr>
          <a:xfrm>
            <a:off x="9928838" y="5355695"/>
            <a:ext cx="180020" cy="3918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51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FC70236D-3F42-4CD5-8BB9-559FFC22C0ED}"/>
              </a:ext>
            </a:extLst>
          </p:cNvPr>
          <p:cNvSpPr/>
          <p:nvPr/>
        </p:nvSpPr>
        <p:spPr>
          <a:xfrm>
            <a:off x="693812" y="1628800"/>
            <a:ext cx="11233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Le difficoltà sono </a:t>
            </a:r>
            <a:r>
              <a:rPr lang="it-IT" sz="3200" b="1" dirty="0">
                <a:solidFill>
                  <a:srgbClr val="FFFF00"/>
                </a:solidFill>
              </a:rPr>
              <a:t>sensibili</a:t>
            </a:r>
            <a:r>
              <a:rPr lang="it-IT" sz="3200" dirty="0"/>
              <a:t> al cambiamento ma se si presentano</a:t>
            </a:r>
          </a:p>
          <a:p>
            <a:pPr algn="ctr"/>
            <a:r>
              <a:rPr lang="it-IT" sz="6000" b="1" dirty="0">
                <a:solidFill>
                  <a:srgbClr val="FF0000"/>
                </a:solidFill>
              </a:rPr>
              <a:t>persistenti </a:t>
            </a:r>
          </a:p>
          <a:p>
            <a:pPr algn="ctr"/>
            <a:r>
              <a:rPr lang="it-IT" sz="3200" dirty="0"/>
              <a:t>e in grado di impedire la normale acquisizione di alcune abilità soprattutto nell’ambito degli automatismi di lettura, scrittura e calcolo e risultano particolarmente </a:t>
            </a:r>
            <a:r>
              <a:rPr lang="it-IT" sz="3200" b="1" dirty="0">
                <a:solidFill>
                  <a:srgbClr val="FFFF00"/>
                </a:solidFill>
              </a:rPr>
              <a:t>resistenti</a:t>
            </a:r>
            <a:r>
              <a:rPr lang="it-IT" sz="3200" dirty="0"/>
              <a:t> al trattamento</a:t>
            </a:r>
          </a:p>
          <a:p>
            <a:pPr algn="ctr"/>
            <a:endParaRPr lang="it-IT" sz="3200" dirty="0"/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 </a:t>
            </a:r>
            <a:r>
              <a:rPr lang="it-IT" sz="6000" b="1" dirty="0">
                <a:solidFill>
                  <a:srgbClr val="FF0000"/>
                </a:solidFill>
              </a:rPr>
              <a:t>DISTURBO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55430755-ECC3-4A93-BB24-565C6689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Difficoltà o disturbo?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="" xmlns:a16="http://schemas.microsoft.com/office/drawing/2014/main" id="{88BC391A-25D4-4591-8FDC-38969883FF59}"/>
              </a:ext>
            </a:extLst>
          </p:cNvPr>
          <p:cNvSpPr/>
          <p:nvPr/>
        </p:nvSpPr>
        <p:spPr>
          <a:xfrm>
            <a:off x="6310436" y="4725144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49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C42C5F15-B446-4A7A-B201-55E410B6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CERTIFICAZIONE </a:t>
            </a:r>
            <a:r>
              <a:rPr lang="it-IT" sz="3600" dirty="0">
                <a:latin typeface="+mn-lt"/>
              </a:rPr>
              <a:t>                   </a:t>
            </a:r>
            <a:r>
              <a:rPr lang="it-IT" sz="3600" b="1" dirty="0">
                <a:solidFill>
                  <a:srgbClr val="FFFF00"/>
                </a:solidFill>
                <a:latin typeface="+mn-lt"/>
              </a:rPr>
              <a:t>DIAGNOSI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DC8FB486-B04A-42F0-8020-AC3CB5073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800" dirty="0"/>
              <a:t>E’ un documento con </a:t>
            </a:r>
            <a:r>
              <a:rPr lang="it-IT" sz="2800" dirty="0">
                <a:solidFill>
                  <a:srgbClr val="FF0000"/>
                </a:solidFill>
              </a:rPr>
              <a:t>valore legale</a:t>
            </a:r>
            <a:r>
              <a:rPr lang="it-IT" sz="2800" dirty="0"/>
              <a:t> che attesta il </a:t>
            </a:r>
            <a:r>
              <a:rPr lang="it-IT" sz="2800" dirty="0">
                <a:solidFill>
                  <a:srgbClr val="FF0000"/>
                </a:solidFill>
              </a:rPr>
              <a:t>diritto</a:t>
            </a:r>
            <a:r>
              <a:rPr lang="it-IT" sz="2800" dirty="0"/>
              <a:t> dell’interessato di avvalersi delle misure previste da precise disposizioni di legge                  </a:t>
            </a:r>
          </a:p>
          <a:p>
            <a:pPr marL="0" indent="0" algn="just">
              <a:buNone/>
            </a:pPr>
            <a:r>
              <a:rPr lang="it-IT" sz="2800" dirty="0"/>
              <a:t>                        L.104/92</a:t>
            </a:r>
          </a:p>
          <a:p>
            <a:pPr marL="0" indent="0" algn="just">
              <a:buNone/>
            </a:pPr>
            <a:r>
              <a:rPr lang="it-IT" sz="2800" dirty="0"/>
              <a:t>                       L. 170/2010 (DSA)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EB363210-AA1E-415B-AD9F-6362B2B2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it-IT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it-IT" dirty="0"/>
              <a:t>E</a:t>
            </a:r>
            <a:r>
              <a:rPr lang="it-IT" sz="2800" dirty="0"/>
              <a:t>’ un </a:t>
            </a:r>
            <a:r>
              <a:rPr lang="it-IT" sz="2800" dirty="0">
                <a:solidFill>
                  <a:srgbClr val="FFFF00"/>
                </a:solidFill>
              </a:rPr>
              <a:t>giudizio clinico </a:t>
            </a:r>
            <a:r>
              <a:rPr lang="it-IT" sz="2800" dirty="0"/>
              <a:t>attestante la presenza di una patologia o di un disturbo che può essere </a:t>
            </a:r>
            <a:r>
              <a:rPr lang="it-IT" sz="2800" dirty="0">
                <a:solidFill>
                  <a:srgbClr val="FFFF00"/>
                </a:solidFill>
              </a:rPr>
              <a:t>rilasciato da un medico, uno psicologo o comunque da uno specialista </a:t>
            </a:r>
            <a:r>
              <a:rPr lang="it-IT" sz="2800" dirty="0"/>
              <a:t>iscritto negli albi delle professioni sanitarie</a:t>
            </a:r>
          </a:p>
        </p:txBody>
      </p:sp>
    </p:spTree>
    <p:extLst>
      <p:ext uri="{BB962C8B-B14F-4D97-AF65-F5344CB8AC3E}">
        <p14:creationId xmlns:p14="http://schemas.microsoft.com/office/powerpoint/2010/main" xmlns="" val="121343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differenza fra certificazione, diagnosi bes">
            <a:extLst>
              <a:ext uri="{FF2B5EF4-FFF2-40B4-BE49-F238E27FC236}">
                <a16:creationId xmlns="" xmlns:a16="http://schemas.microsoft.com/office/drawing/2014/main" id="{9761030C-1D70-4C84-9E39-ABA8F350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52" y="404664"/>
            <a:ext cx="9867934" cy="6264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59063E26-149A-4152-AB65-44D766C97FE7}"/>
              </a:ext>
            </a:extLst>
          </p:cNvPr>
          <p:cNvSpPr/>
          <p:nvPr/>
        </p:nvSpPr>
        <p:spPr>
          <a:xfrm>
            <a:off x="1701924" y="5733256"/>
            <a:ext cx="144016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="" xmlns:a16="http://schemas.microsoft.com/office/drawing/2014/main" id="{17944166-7B17-42B1-9407-EFB5C78F584C}"/>
              </a:ext>
            </a:extLst>
          </p:cNvPr>
          <p:cNvSpPr/>
          <p:nvPr/>
        </p:nvSpPr>
        <p:spPr>
          <a:xfrm>
            <a:off x="6094412" y="5877272"/>
            <a:ext cx="360040" cy="5760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AA2E089-0FCF-4331-9BAD-1853F5EA4878}"/>
              </a:ext>
            </a:extLst>
          </p:cNvPr>
          <p:cNvSpPr/>
          <p:nvPr/>
        </p:nvSpPr>
        <p:spPr>
          <a:xfrm>
            <a:off x="8110636" y="5877272"/>
            <a:ext cx="2592288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261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B91B95F1-F378-4169-B535-EE5EECFE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+mn-lt"/>
              </a:rPr>
              <a:t>Legge 170/2010 - Diagnosi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E0974630-67F4-4BBF-BDB0-175D88B3B161}"/>
              </a:ext>
            </a:extLst>
          </p:cNvPr>
          <p:cNvSpPr txBox="1"/>
          <p:nvPr/>
        </p:nvSpPr>
        <p:spPr>
          <a:xfrm>
            <a:off x="1017849" y="1916832"/>
            <a:ext cx="10153128" cy="4524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sz="3200" dirty="0">
                <a:solidFill>
                  <a:srgbClr val="FF0000"/>
                </a:solidFill>
              </a:rPr>
              <a:t>Art. 3</a:t>
            </a:r>
            <a:r>
              <a:rPr lang="it-IT" sz="3200" dirty="0"/>
              <a:t>: La diagnosi dei DSA è effettuata nell'ambito dei trattamenti specialistici già assicurati dal Servizio sanitario nazionale a legislazione vigente ed è comunicata dalla famiglia alla scuola di appartenenza dello studente.</a:t>
            </a:r>
          </a:p>
          <a:p>
            <a:pPr algn="just">
              <a:lnSpc>
                <a:spcPct val="90000"/>
              </a:lnSpc>
            </a:pPr>
            <a:r>
              <a:rPr lang="it-IT" sz="3200" dirty="0"/>
              <a:t> Le regioni nel cui territorio non sia possibile effettuare la diagnosi nell'ambito dei trattamenti specialistici erogati dal Servizio Sanitario Nazionale possono prevedere, nei limiti delle risorse umane, strumentali e finanziarie disponibili a legislazione vigente, che la medesima diagnosi sia effettuata da specialisti o strutture accreditate. </a:t>
            </a:r>
          </a:p>
        </p:txBody>
      </p:sp>
    </p:spTree>
    <p:extLst>
      <p:ext uri="{BB962C8B-B14F-4D97-AF65-F5344CB8AC3E}">
        <p14:creationId xmlns:p14="http://schemas.microsoft.com/office/powerpoint/2010/main" xmlns="" val="295770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vagn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77_TF02804846_TF02804846.potx" id="{3D20F840-C1CB-49AA-9B99-D1664C5D7955}" vid="{BDD8EBD5-EB77-4377-AE48-333448456E57}"/>
    </a:ext>
  </a:extLst>
</a:theme>
</file>

<file path=ppt/theme/theme2.xml><?xml version="1.0" encoding="utf-8"?>
<a:theme xmlns:a="http://schemas.openxmlformats.org/drawingml/2006/main" name="Tema di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 su lavagna (widescreen)</Template>
  <TotalTime>529</TotalTime>
  <Words>1623</Words>
  <Application>Microsoft Office PowerPoint</Application>
  <PresentationFormat>Personalizzato</PresentationFormat>
  <Paragraphs>242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Lavagna 16x9</vt:lpstr>
      <vt:lpstr>Diapositiva 1</vt:lpstr>
      <vt:lpstr>BES</vt:lpstr>
      <vt:lpstr>PARTE I</vt:lpstr>
      <vt:lpstr>BES</vt:lpstr>
      <vt:lpstr>Alunni con Bisogni Educativi Speciali (BES)</vt:lpstr>
      <vt:lpstr>Difficoltà o disturbo?</vt:lpstr>
      <vt:lpstr>  CERTIFICAZIONE                    DIAGNOSI</vt:lpstr>
      <vt:lpstr>Diapositiva 8</vt:lpstr>
      <vt:lpstr>Legge 170/2010 - Diagnosi</vt:lpstr>
      <vt:lpstr>Legge 170/2010 - Diagnosi</vt:lpstr>
      <vt:lpstr>Caratteristiche dei DSA</vt:lpstr>
      <vt:lpstr>Diapositiva 12</vt:lpstr>
      <vt:lpstr>Diapositiva 13</vt:lpstr>
      <vt:lpstr>DISLESSIA</vt:lpstr>
      <vt:lpstr>Diapositiva 15</vt:lpstr>
      <vt:lpstr>DISORTOGRAFIA</vt:lpstr>
      <vt:lpstr>DISORTOGRAFIA</vt:lpstr>
      <vt:lpstr>DISGRAFIA</vt:lpstr>
      <vt:lpstr>DISGRAFIA</vt:lpstr>
      <vt:lpstr>Diapositiva 20</vt:lpstr>
      <vt:lpstr>DISCALCULIA</vt:lpstr>
      <vt:lpstr>Diapositiva 22</vt:lpstr>
      <vt:lpstr>LA GRANDE AREA DEGLI ALUNNI BES NON CERTIFICATI </vt:lpstr>
      <vt:lpstr>COME INDIVIDUARE UN ALUNNO BES? I Fase: individuazione</vt:lpstr>
      <vt:lpstr>COME INDIVIDUARE UN ALUNNO BES? II Fase: accoglienza</vt:lpstr>
      <vt:lpstr>Ruolo del coordinatore di classe</vt:lpstr>
      <vt:lpstr>Adempimenti del Consiglio di Classe</vt:lpstr>
      <vt:lpstr>INSERIMENTO CON DOCUMENTAZIONE  1</vt:lpstr>
      <vt:lpstr>INSERIMENTO CON DOCUMENTAZIONE  2</vt:lpstr>
      <vt:lpstr>INSERIMENTO CON DOCUMENTAZIONE  3</vt:lpstr>
      <vt:lpstr>INSERIMENTO CON DOCUMENTAZIONE  4</vt:lpstr>
      <vt:lpstr>INSERIMENTO SENZA DOCUMENTAZIONE  1</vt:lpstr>
      <vt:lpstr>INSERIMENTO SENZA DOCUMENTAZIONE  2</vt:lpstr>
      <vt:lpstr>Piano Didattico Personalizzato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</dc:title>
  <dc:creator>laura caiazza</dc:creator>
  <cp:lastModifiedBy>alunni</cp:lastModifiedBy>
  <cp:revision>48</cp:revision>
  <dcterms:created xsi:type="dcterms:W3CDTF">2017-10-02T16:50:20Z</dcterms:created>
  <dcterms:modified xsi:type="dcterms:W3CDTF">2017-10-05T07:52:43Z</dcterms:modified>
</cp:coreProperties>
</file>