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 id="263" r:id="rId9"/>
    <p:sldId id="264" r:id="rId10"/>
    <p:sldId id="269" r:id="rId11"/>
    <p:sldId id="265" r:id="rId12"/>
    <p:sldId id="266"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1.xml" /><Relationship Id="rId4" Type="http://schemas.openxmlformats.org/officeDocument/2006/relationships/image" Target="../media/image24.jpeg" /></Relationships>
</file>

<file path=ppt/slides/_rels/slide14.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1.xml" /><Relationship Id="rId5" Type="http://schemas.openxmlformats.org/officeDocument/2006/relationships/image" Target="../media/image12.jpeg" /><Relationship Id="rId4" Type="http://schemas.openxmlformats.org/officeDocument/2006/relationships/image" Target="../media/image11.jpeg"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1.xml" /><Relationship Id="rId5" Type="http://schemas.openxmlformats.org/officeDocument/2006/relationships/image" Target="../media/image16.jpeg" /><Relationship Id="rId4" Type="http://schemas.openxmlformats.org/officeDocument/2006/relationships/image" Target="../media/image15.jpeg" /></Relationships>
</file>

<file path=ppt/slides/_rels/slide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2"/>
            <a:stretch>
              <a:fillRect/>
            </a:stretch>
          </a:blipFill>
        </p:spPr>
        <p:txBody>
          <a:bodyPr>
            <a:normAutofit fontScale="90000"/>
          </a:bodyPr>
          <a:lstStyle/>
          <a:p>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r>
              <a:rPr lang="it-IT" b="1" dirty="0">
                <a:solidFill>
                  <a:schemeClr val="bg1"/>
                </a:solidFill>
                <a:latin typeface="Gabriola" pitchFamily="82" charset="0"/>
              </a:rPr>
              <a:t>IL  </a:t>
            </a:r>
            <a:br>
              <a:rPr lang="it-IT" b="1" dirty="0">
                <a:solidFill>
                  <a:schemeClr val="bg1"/>
                </a:solidFill>
                <a:latin typeface="Gabriola" pitchFamily="82" charset="0"/>
              </a:rPr>
            </a:br>
            <a:r>
              <a:rPr lang="it-IT" b="1" dirty="0">
                <a:solidFill>
                  <a:schemeClr val="bg1"/>
                </a:solidFill>
                <a:latin typeface="Gabriola" pitchFamily="82" charset="0"/>
              </a:rPr>
              <a:t>COVID - 19</a:t>
            </a:r>
            <a:br>
              <a:rPr lang="it-IT" b="1" dirty="0">
                <a:solidFill>
                  <a:schemeClr val="bg1"/>
                </a:solidFill>
                <a:latin typeface="Algerian" pitchFamily="82" charset="0"/>
              </a:rPr>
            </a:br>
            <a:br>
              <a:rPr lang="it-IT" b="1" dirty="0">
                <a:solidFill>
                  <a:schemeClr val="bg1"/>
                </a:solidFill>
                <a:latin typeface="Algerian" pitchFamily="82" charset="0"/>
              </a:rPr>
            </a:br>
            <a:br>
              <a:rPr lang="it-IT" b="1" dirty="0">
                <a:solidFill>
                  <a:schemeClr val="bg1"/>
                </a:solidFill>
                <a:latin typeface="Algerian" pitchFamily="82" charset="0"/>
              </a:rPr>
            </a:br>
            <a:r>
              <a:rPr lang="it-IT" sz="2000" b="1" dirty="0">
                <a:solidFill>
                  <a:schemeClr val="bg1"/>
                </a:solidFill>
                <a:latin typeface="Times New Roman" pitchFamily="18" charset="0"/>
                <a:cs typeface="Times New Roman" pitchFamily="18" charset="0"/>
              </a:rPr>
              <a:t>Longobardi Rosaria</a:t>
            </a:r>
            <a:br>
              <a:rPr lang="it-IT" sz="2000" b="1" dirty="0">
                <a:solidFill>
                  <a:schemeClr val="bg1"/>
                </a:solidFill>
                <a:latin typeface="Times New Roman" pitchFamily="18" charset="0"/>
                <a:cs typeface="Times New Roman" pitchFamily="18" charset="0"/>
              </a:rPr>
            </a:br>
            <a:r>
              <a:rPr lang="it-IT" sz="2000" b="1" dirty="0">
                <a:solidFill>
                  <a:schemeClr val="bg1"/>
                </a:solidFill>
                <a:latin typeface="Times New Roman" pitchFamily="18" charset="0"/>
                <a:cs typeface="Times New Roman" pitchFamily="18" charset="0"/>
              </a:rPr>
              <a:t>Grimaldi Rosaria</a:t>
            </a:r>
            <a:br>
              <a:rPr lang="it-IT" sz="2000" b="1" dirty="0">
                <a:solidFill>
                  <a:schemeClr val="bg1"/>
                </a:solidFill>
                <a:latin typeface="Times New Roman" pitchFamily="18" charset="0"/>
                <a:cs typeface="Times New Roman" pitchFamily="18" charset="0"/>
              </a:rPr>
            </a:br>
            <a:r>
              <a:rPr lang="it-IT" sz="2000" b="1" dirty="0">
                <a:solidFill>
                  <a:schemeClr val="bg1"/>
                </a:solidFill>
                <a:latin typeface="Times New Roman" pitchFamily="18" charset="0"/>
                <a:cs typeface="Times New Roman" pitchFamily="18" charset="0"/>
              </a:rPr>
              <a:t>II D</a:t>
            </a:r>
            <a:br>
              <a:rPr lang="it-IT" sz="2000" b="1" dirty="0">
                <a:solidFill>
                  <a:schemeClr val="bg1"/>
                </a:solidFill>
                <a:latin typeface="Times New Roman" pitchFamily="18" charset="0"/>
                <a:cs typeface="Times New Roman" pitchFamily="18" charset="0"/>
              </a:rPr>
            </a:br>
            <a:r>
              <a:rPr lang="it-IT" sz="2000" b="1" dirty="0">
                <a:solidFill>
                  <a:schemeClr val="bg1"/>
                </a:solidFill>
                <a:latin typeface="Times New Roman" pitchFamily="18" charset="0"/>
                <a:cs typeface="Times New Roman" pitchFamily="18" charset="0"/>
              </a:rPr>
              <a:t>   LICEO ARTISTICO SABATINI-MENNA(SA)</a:t>
            </a:r>
            <a:br>
              <a:rPr lang="it-IT" sz="2000" b="1" dirty="0">
                <a:solidFill>
                  <a:schemeClr val="bg1"/>
                </a:solidFill>
                <a:latin typeface="Times New Roman" pitchFamily="18" charset="0"/>
                <a:cs typeface="Times New Roman" pitchFamily="18" charset="0"/>
              </a:rPr>
            </a:br>
            <a:br>
              <a:rPr lang="it-IT" sz="2000" b="1" dirty="0">
                <a:solidFill>
                  <a:schemeClr val="bg1"/>
                </a:solidFill>
                <a:latin typeface="Times New Roman" pitchFamily="18" charset="0"/>
                <a:cs typeface="Times New Roman" pitchFamily="18" charset="0"/>
              </a:rPr>
            </a:br>
            <a:br>
              <a:rPr lang="it-IT" b="1" dirty="0">
                <a:solidFill>
                  <a:schemeClr val="bg1"/>
                </a:solidFill>
                <a:latin typeface="Algerian" pitchFamily="82" charset="0"/>
              </a:rPr>
            </a:br>
            <a:br>
              <a:rPr lang="it-IT" b="1" dirty="0">
                <a:solidFill>
                  <a:schemeClr val="bg1"/>
                </a:solidFill>
                <a:latin typeface="Algerian" pitchFamily="82" charset="0"/>
              </a:rPr>
            </a:br>
            <a:br>
              <a:rPr lang="it-IT" sz="1600" b="1" dirty="0">
                <a:solidFill>
                  <a:schemeClr val="bg1"/>
                </a:solidFill>
                <a:latin typeface="Times New Roman" pitchFamily="18" charset="0"/>
                <a:cs typeface="Times New Roman" pitchFamily="18" charset="0"/>
              </a:rPr>
            </a:br>
            <a:br>
              <a:rPr lang="it-IT" sz="1600" b="1" dirty="0">
                <a:solidFill>
                  <a:schemeClr val="bg1"/>
                </a:solidFill>
                <a:latin typeface="Times New Roman" pitchFamily="18" charset="0"/>
                <a:cs typeface="Times New Roman" pitchFamily="18" charset="0"/>
              </a:rPr>
            </a:br>
            <a:br>
              <a:rPr lang="it-IT" sz="1600" b="1" dirty="0">
                <a:solidFill>
                  <a:schemeClr val="bg1"/>
                </a:solidFill>
                <a:latin typeface="Times New Roman" pitchFamily="18" charset="0"/>
                <a:cs typeface="Times New Roman" pitchFamily="18" charset="0"/>
              </a:rPr>
            </a:br>
            <a:br>
              <a:rPr lang="it-IT" sz="1600" b="1" dirty="0">
                <a:solidFill>
                  <a:schemeClr val="bg1"/>
                </a:solidFill>
                <a:latin typeface="Times New Roman" pitchFamily="18" charset="0"/>
                <a:cs typeface="Times New Roman" pitchFamily="18" charset="0"/>
              </a:rPr>
            </a:br>
            <a:br>
              <a:rPr lang="it-IT" sz="1600" b="1" dirty="0">
                <a:solidFill>
                  <a:schemeClr val="bg1"/>
                </a:solidFill>
                <a:latin typeface="Times New Roman" pitchFamily="18" charset="0"/>
                <a:cs typeface="Times New Roman" pitchFamily="18" charset="0"/>
              </a:rPr>
            </a:br>
            <a:br>
              <a:rPr lang="it-IT" sz="1600" b="1" dirty="0">
                <a:solidFill>
                  <a:schemeClr val="bg1"/>
                </a:solidFill>
                <a:latin typeface="Times New Roman" pitchFamily="18" charset="0"/>
                <a:cs typeface="Times New Roman" pitchFamily="18" charset="0"/>
              </a:rPr>
            </a:br>
            <a:br>
              <a:rPr lang="it-IT" sz="1600" b="1" dirty="0">
                <a:solidFill>
                  <a:schemeClr val="bg1"/>
                </a:solidFill>
                <a:latin typeface="Times New Roman" pitchFamily="18" charset="0"/>
                <a:cs typeface="Times New Roman" pitchFamily="18" charset="0"/>
              </a:rPr>
            </a:br>
            <a:br>
              <a:rPr lang="it-IT" sz="1600" b="1" dirty="0">
                <a:solidFill>
                  <a:schemeClr val="bg1"/>
                </a:solidFill>
                <a:latin typeface="Times New Roman" pitchFamily="18" charset="0"/>
                <a:cs typeface="Times New Roman" pitchFamily="18" charset="0"/>
              </a:rPr>
            </a:br>
            <a:endParaRPr lang="it-IT" b="1" dirty="0">
              <a:solidFill>
                <a:schemeClr val="bg1"/>
              </a:solidFill>
              <a:latin typeface="Algerian" pitchFamily="82"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lstStyle/>
          <a:p>
            <a:pPr algn="l"/>
            <a:br>
              <a:rPr lang="it-IT" dirty="0"/>
            </a:br>
            <a:r>
              <a:rPr lang="it-IT" dirty="0"/>
              <a:t>                                        </a:t>
            </a:r>
            <a:r>
              <a:rPr lang="it-IT" sz="1600" b="1" i="1" dirty="0">
                <a:latin typeface="Times New Roman" pitchFamily="18" charset="0"/>
                <a:cs typeface="Times New Roman" pitchFamily="18" charset="0"/>
              </a:rPr>
              <a:t>REGOLE  di quest’ estate </a:t>
            </a:r>
            <a:br>
              <a:rPr lang="it-IT" sz="1600" b="1" i="1" dirty="0">
                <a:latin typeface="Times New Roman" pitchFamily="18" charset="0"/>
                <a:cs typeface="Times New Roman" pitchFamily="18" charset="0"/>
              </a:rPr>
            </a:br>
            <a:r>
              <a:rPr lang="it-IT" sz="1600" b="1" i="1" dirty="0">
                <a:latin typeface="Times New Roman" pitchFamily="18" charset="0"/>
                <a:cs typeface="Times New Roman" pitchFamily="18" charset="0"/>
              </a:rPr>
              <a:t>                                                                                                             per  il  covid.</a:t>
            </a:r>
            <a:br>
              <a:rPr lang="it-IT" dirty="0"/>
            </a:br>
            <a:br>
              <a:rPr lang="it-IT" dirty="0"/>
            </a:br>
            <a:br>
              <a:rPr lang="it-IT" dirty="0"/>
            </a:br>
            <a:br>
              <a:rPr lang="it-IT" dirty="0"/>
            </a:br>
            <a:br>
              <a:rPr lang="it-IT" dirty="0"/>
            </a:br>
            <a:br>
              <a:rPr lang="it-IT" dirty="0"/>
            </a:br>
            <a:r>
              <a:rPr lang="it-IT" dirty="0"/>
              <a:t>                                     </a:t>
            </a:r>
            <a:r>
              <a:rPr lang="it-IT" sz="1600" b="1" i="1" dirty="0">
                <a:latin typeface="Times New Roman" pitchFamily="18" charset="0"/>
                <a:cs typeface="Times New Roman" pitchFamily="18" charset="0"/>
              </a:rPr>
              <a:t>GRAFICO ESTIVO</a:t>
            </a:r>
            <a:br>
              <a:rPr lang="it-IT" sz="1600" b="1" i="1" dirty="0">
                <a:latin typeface="Times New Roman" pitchFamily="18" charset="0"/>
                <a:cs typeface="Times New Roman" pitchFamily="18" charset="0"/>
              </a:rPr>
            </a:br>
            <a:r>
              <a:rPr lang="it-IT" sz="1600" b="1" i="1" dirty="0">
                <a:latin typeface="Times New Roman" pitchFamily="18" charset="0"/>
                <a:cs typeface="Times New Roman" pitchFamily="18" charset="0"/>
              </a:rPr>
              <a:t>                                                                               (da  metà luglio a metà settembre 2020)</a:t>
            </a:r>
            <a:endParaRPr lang="it-IT" sz="1600" b="1" i="1" dirty="0"/>
          </a:p>
        </p:txBody>
      </p:sp>
      <p:pic>
        <p:nvPicPr>
          <p:cNvPr id="5" name="Picture 4" descr="1111.jpg"/>
          <p:cNvPicPr>
            <a:picLocks noChangeAspect="1"/>
          </p:cNvPicPr>
          <p:nvPr/>
        </p:nvPicPr>
        <p:blipFill>
          <a:blip r:embed="rId2"/>
          <a:stretch>
            <a:fillRect/>
          </a:stretch>
        </p:blipFill>
        <p:spPr>
          <a:xfrm>
            <a:off x="3124200" y="3124200"/>
            <a:ext cx="5104045" cy="2529538"/>
          </a:xfrm>
          <a:prstGeom prst="rect">
            <a:avLst/>
          </a:prstGeom>
          <a:ln>
            <a:noFill/>
          </a:ln>
          <a:effectLst>
            <a:outerShdw blurRad="292100" dist="139700" dir="2700000" algn="tl" rotWithShape="0">
              <a:srgbClr val="333333">
                <a:alpha val="65000"/>
              </a:srgbClr>
            </a:outerShdw>
          </a:effectLst>
        </p:spPr>
      </p:pic>
      <p:pic>
        <p:nvPicPr>
          <p:cNvPr id="6" name="Picture 5" descr="22.jpg"/>
          <p:cNvPicPr>
            <a:picLocks noChangeAspect="1"/>
          </p:cNvPicPr>
          <p:nvPr/>
        </p:nvPicPr>
        <p:blipFill>
          <a:blip r:embed="rId3"/>
          <a:stretch>
            <a:fillRect/>
          </a:stretch>
        </p:blipFill>
        <p:spPr>
          <a:xfrm>
            <a:off x="457200" y="457200"/>
            <a:ext cx="4419600" cy="24236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2"/>
            <a:stretch>
              <a:fillRect/>
            </a:stretch>
          </a:blipFill>
        </p:spPr>
        <p:txBody>
          <a:bodyPr/>
          <a:lstStyle/>
          <a:p>
            <a:pPr algn="l"/>
            <a:r>
              <a:rPr lang="it-IT" i="1" dirty="0">
                <a:solidFill>
                  <a:srgbClr val="C00000"/>
                </a:solidFill>
                <a:latin typeface="Brush Script MT" pitchFamily="66" charset="0"/>
              </a:rPr>
              <a:t>… 2 “quarantena”</a:t>
            </a:r>
            <a:br>
              <a:rPr lang="it-IT" i="1" dirty="0">
                <a:solidFill>
                  <a:srgbClr val="C00000"/>
                </a:solidFill>
                <a:latin typeface="Brush Script MT" pitchFamily="66" charset="0"/>
              </a:rPr>
            </a:br>
            <a:r>
              <a:rPr lang="it-IT" sz="1800" dirty="0">
                <a:latin typeface="Times New Roman" pitchFamily="18" charset="0"/>
                <a:cs typeface="Times New Roman" pitchFamily="18" charset="0"/>
              </a:rPr>
              <a:t>Rinizia Settembre le cose sembravano migliorare ed infatti verso la fine</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del mese tutti noi studenti ritornammo a scuola con giorni alternati,</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con l’ obbligo della mascheria e  del mantenere le distanze in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qualsiasi momento.Col passare delle settimane ormai tutti i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negozi erano aperti,si poteva uscire,ormai  avevamo preso il ritmo</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giusto ed ormai ci conveniva fare così,ovvero fare ciò ce ci piace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ma con le giustre restrittive.Solo che questa felicità durò poco perché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verso la fine di Novembre veniammo nuovamente chiusi, perché si</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stavano avvicinando le feste natalizie e quindi le persone ricominciarono</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ad uscire e a pensare che tutto ciò era finito,ma non fu così.</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E’ vero che rispetto alla prima chiusura eravamo più liberi,</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meno spensierati e preoccupati,ma i casi aumentarono ancora</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di più soprattutto quando le persone iniziarono ad uscire per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strada  inutilmente.Quando arivvarono le feste natalizie</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vennero chiusi di nuovo tutti i negozi e ci ritrovammo a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festteggiare da soli senza nessun amico e senza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nemmeno uscire.</a:t>
            </a:r>
            <a:br>
              <a:rPr lang="it-IT" sz="1800" dirty="0">
                <a:latin typeface="Times New Roman" pitchFamily="18" charset="0"/>
                <a:cs typeface="Times New Roman" pitchFamily="18" charset="0"/>
              </a:rPr>
            </a:br>
            <a:endParaRPr lang="it-IT" i="1" dirty="0">
              <a:solidFill>
                <a:srgbClr val="C00000"/>
              </a:solidFill>
              <a:latin typeface="Times New Roman" pitchFamily="18" charset="0"/>
              <a:cs typeface="Times New Roman" pitchFamily="18" charset="0"/>
            </a:endParaRPr>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blipFill>
            <a:blip r:embed="rId2"/>
            <a:stretch>
              <a:fillRect/>
            </a:stretch>
          </a:blipFill>
        </p:spPr>
        <p:txBody>
          <a:bodyPr>
            <a:normAutofit fontScale="90000"/>
          </a:bodyPr>
          <a:lstStyle/>
          <a:p>
            <a:pPr algn="l"/>
            <a:br>
              <a:rPr lang="it-IT" b="1" i="1" dirty="0">
                <a:solidFill>
                  <a:srgbClr val="C00000"/>
                </a:solidFill>
                <a:latin typeface="Brush Script MT" pitchFamily="66" charset="0"/>
              </a:rPr>
            </a:br>
            <a:r>
              <a:rPr lang="it-IT" sz="4900" b="1" i="1" dirty="0">
                <a:solidFill>
                  <a:srgbClr val="C00000"/>
                </a:solidFill>
                <a:latin typeface="Brush Script MT" pitchFamily="66" charset="0"/>
              </a:rPr>
              <a:t>e  3°  “quarantena”</a:t>
            </a:r>
            <a:br>
              <a:rPr lang="it-IT" b="1" i="1" dirty="0">
                <a:solidFill>
                  <a:srgbClr val="C00000"/>
                </a:solidFill>
                <a:latin typeface="Brush Script MT" pitchFamily="66" charset="0"/>
              </a:rPr>
            </a:br>
            <a:r>
              <a:rPr lang="it-IT" sz="2000" dirty="0">
                <a:latin typeface="Times New Roman" pitchFamily="18" charset="0"/>
                <a:cs typeface="Times New Roman" pitchFamily="18" charset="0"/>
              </a:rPr>
              <a:t>E come previsto giunse anche la terza quarantena,quest’ ultima rispetto alle altre due è stata</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più stressante soprattutto per noi studenti,perché ci  siamo ritrovati con tante interrogazioni, disegni e powerpoint da fare ;i professori non si provano a mettere nei nostri panni,non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capiscono che non solo loro si devono riposare ,ma anche noi che stiamo tutto il</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 tempo davanti a uno schermo a seguire la lezione e poi se ne escono che stiamo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casa  e quindi non abbiamo niente da fare,ma non è così  .Parlando invece in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generale le cose non sono migliorate tanto,si cerca di andare avanti e di stare attenti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allo stesso tempo,anche se è difficile non poter andare a scuola,incontrare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i nostri amici o non poter abbracciare i nostri familiari o fidanzati.</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Una cosa positiva che dopo un lungo anno hanno iniziato a fare i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vaccini,che portano delle mini-conseguenze;cioè febbre alta,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mal di testa, poi varia a seconda del corpo della persona.Non tutti sono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fiducosi,perché una volta fatto questo vaccino di certo non si è immuni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per sempre, ma bisogna stare sempre attenti.</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Sperando che con l’ arrivo del caldo e dell’  estate</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le cose migliorano radicalmente.</a:t>
            </a:r>
            <a:br>
              <a:rPr lang="it-IT" sz="2000" dirty="0">
                <a:latin typeface="Times New Roman" pitchFamily="18" charset="0"/>
                <a:cs typeface="Times New Roman" pitchFamily="18" charset="0"/>
              </a:rPr>
            </a:br>
            <a:br>
              <a:rPr lang="it-IT" sz="2000" dirty="0">
                <a:latin typeface="Times New Roman" pitchFamily="18" charset="0"/>
                <a:cs typeface="Times New Roman" pitchFamily="18" charset="0"/>
              </a:rPr>
            </a:br>
            <a:br>
              <a:rPr lang="it-IT" sz="1800" dirty="0">
                <a:latin typeface="Times New Roman" pitchFamily="18" charset="0"/>
                <a:cs typeface="Times New Roman" pitchFamily="18" charset="0"/>
              </a:rPr>
            </a:br>
            <a:br>
              <a:rPr lang="it-IT" b="1" i="1" dirty="0">
                <a:solidFill>
                  <a:srgbClr val="C00000"/>
                </a:solidFill>
                <a:latin typeface="Brush Script MT" pitchFamily="66" charset="0"/>
              </a:rPr>
            </a:br>
            <a:endParaRPr lang="it-IT" b="1" i="1" dirty="0">
              <a:solidFill>
                <a:srgbClr val="C00000"/>
              </a:solidFill>
            </a:endParaRPr>
          </a:p>
        </p:txBody>
      </p:sp>
    </p:spTree>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lstStyle/>
          <a:p>
            <a:pPr algn="l"/>
            <a:br>
              <a:rPr lang="it-IT" dirty="0"/>
            </a:br>
            <a:r>
              <a:rPr lang="it-IT" dirty="0"/>
              <a:t>                                         </a:t>
            </a:r>
            <a:br>
              <a:rPr lang="it-IT" dirty="0"/>
            </a:br>
            <a:br>
              <a:rPr lang="it-IT" dirty="0"/>
            </a:br>
            <a:br>
              <a:rPr lang="it-IT" dirty="0"/>
            </a:br>
            <a:br>
              <a:rPr lang="it-IT" dirty="0"/>
            </a:br>
            <a:br>
              <a:rPr lang="it-IT" dirty="0"/>
            </a:br>
            <a:r>
              <a:rPr lang="it-IT" dirty="0"/>
              <a:t>                                              </a:t>
            </a:r>
            <a:r>
              <a:rPr lang="it-IT" sz="1800" b="1" i="1" dirty="0">
                <a:latin typeface="Times New Roman" pitchFamily="18" charset="0"/>
                <a:cs typeface="Times New Roman" pitchFamily="18" charset="0"/>
              </a:rPr>
              <a:t>vaccino Pfizer</a:t>
            </a:r>
            <a:br>
              <a:rPr lang="it-IT" dirty="0"/>
            </a:br>
            <a:br>
              <a:rPr lang="it-IT" dirty="0"/>
            </a:br>
            <a:r>
              <a:rPr lang="it-IT" dirty="0"/>
              <a:t>        </a:t>
            </a:r>
            <a:r>
              <a:rPr lang="it-IT" sz="1800" b="1" i="1" dirty="0">
                <a:latin typeface="Times New Roman" pitchFamily="18" charset="0"/>
                <a:cs typeface="Times New Roman" pitchFamily="18" charset="0"/>
              </a:rPr>
              <a:t>vaccino Astrazeneca</a:t>
            </a:r>
            <a:endParaRPr lang="it-IT" b="1" i="1" dirty="0"/>
          </a:p>
        </p:txBody>
      </p:sp>
      <p:pic>
        <p:nvPicPr>
          <p:cNvPr id="3" name="Picture 2" descr="3.jpg"/>
          <p:cNvPicPr>
            <a:picLocks noChangeAspect="1"/>
          </p:cNvPicPr>
          <p:nvPr/>
        </p:nvPicPr>
        <p:blipFill>
          <a:blip r:embed="rId2"/>
          <a:stretch>
            <a:fillRect/>
          </a:stretch>
        </p:blipFill>
        <p:spPr>
          <a:xfrm>
            <a:off x="533400" y="3352800"/>
            <a:ext cx="4038600" cy="2687015"/>
          </a:xfrm>
          <a:prstGeom prst="rect">
            <a:avLst/>
          </a:prstGeom>
        </p:spPr>
      </p:pic>
      <p:pic>
        <p:nvPicPr>
          <p:cNvPr id="4" name="Picture 3" descr="5.jpg"/>
          <p:cNvPicPr>
            <a:picLocks noChangeAspect="1"/>
          </p:cNvPicPr>
          <p:nvPr/>
        </p:nvPicPr>
        <p:blipFill>
          <a:blip r:embed="rId3"/>
          <a:stretch>
            <a:fillRect/>
          </a:stretch>
        </p:blipFill>
        <p:spPr>
          <a:xfrm>
            <a:off x="4800600" y="2082578"/>
            <a:ext cx="3962400" cy="2644491"/>
          </a:xfrm>
          <a:prstGeom prst="rect">
            <a:avLst/>
          </a:prstGeom>
        </p:spPr>
      </p:pic>
      <p:pic>
        <p:nvPicPr>
          <p:cNvPr id="5" name="Picture 4" descr="19.jpg"/>
          <p:cNvPicPr>
            <a:picLocks noChangeAspect="1"/>
          </p:cNvPicPr>
          <p:nvPr/>
        </p:nvPicPr>
        <p:blipFill>
          <a:blip r:embed="rId4"/>
          <a:stretch>
            <a:fillRect/>
          </a:stretch>
        </p:blipFill>
        <p:spPr>
          <a:xfrm>
            <a:off x="609600" y="762000"/>
            <a:ext cx="3200400" cy="1920240"/>
          </a:xfrm>
          <a:prstGeom prst="rect">
            <a:avLst/>
          </a:prstGeom>
        </p:spPr>
      </p:pic>
      <p:sp>
        <p:nvSpPr>
          <p:cNvPr id="6" name="Rectangle 5"/>
          <p:cNvSpPr/>
          <p:nvPr/>
        </p:nvSpPr>
        <p:spPr>
          <a:xfrm>
            <a:off x="5029200" y="762000"/>
            <a:ext cx="25908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sz="2000" dirty="0">
                <a:latin typeface="Times New Roman" pitchFamily="18" charset="0"/>
                <a:cs typeface="Times New Roman" pitchFamily="18" charset="0"/>
              </a:rPr>
              <a:t>Vari tipi di vaccini:</a:t>
            </a:r>
            <a:endParaRPr lang="it-IT" sz="20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lstStyle/>
          <a:p>
            <a:pPr algn="l"/>
            <a:r>
              <a:rPr lang="it-IT" i="1" dirty="0"/>
              <a:t>                                              </a:t>
            </a:r>
            <a:br>
              <a:rPr lang="it-IT" i="1" dirty="0"/>
            </a:br>
            <a:br>
              <a:rPr lang="it-IT" i="1" dirty="0"/>
            </a:br>
            <a:br>
              <a:rPr lang="it-IT" i="1" dirty="0"/>
            </a:br>
            <a:br>
              <a:rPr lang="it-IT" i="1" dirty="0"/>
            </a:br>
            <a:br>
              <a:rPr lang="it-IT" i="1" dirty="0"/>
            </a:br>
            <a:br>
              <a:rPr lang="it-IT" i="1" dirty="0"/>
            </a:br>
            <a:endParaRPr lang="it-IT" i="1" dirty="0"/>
          </a:p>
        </p:txBody>
      </p:sp>
      <p:pic>
        <p:nvPicPr>
          <p:cNvPr id="3" name="Picture 2" descr="2.jpg"/>
          <p:cNvPicPr>
            <a:picLocks noChangeAspect="1"/>
          </p:cNvPicPr>
          <p:nvPr/>
        </p:nvPicPr>
        <p:blipFill>
          <a:blip r:embed="rId2"/>
          <a:stretch>
            <a:fillRect/>
          </a:stretch>
        </p:blipFill>
        <p:spPr>
          <a:xfrm>
            <a:off x="4267200" y="2895600"/>
            <a:ext cx="4419600" cy="3508084"/>
          </a:xfrm>
          <a:prstGeom prst="rect">
            <a:avLst/>
          </a:prstGeom>
        </p:spPr>
      </p:pic>
      <p:pic>
        <p:nvPicPr>
          <p:cNvPr id="4" name="Picture 3" descr="6.jfif"/>
          <p:cNvPicPr>
            <a:picLocks noChangeAspect="1"/>
          </p:cNvPicPr>
          <p:nvPr/>
        </p:nvPicPr>
        <p:blipFill>
          <a:blip r:embed="rId3"/>
          <a:stretch>
            <a:fillRect/>
          </a:stretch>
        </p:blipFill>
        <p:spPr>
          <a:xfrm>
            <a:off x="762000" y="228600"/>
            <a:ext cx="4419600" cy="2474976"/>
          </a:xfrm>
          <a:prstGeom prst="rect">
            <a:avLst/>
          </a:prstGeom>
        </p:spPr>
      </p:pic>
      <p:sp>
        <p:nvSpPr>
          <p:cNvPr id="6" name="Right Arrow Callout 5"/>
          <p:cNvSpPr/>
          <p:nvPr/>
        </p:nvSpPr>
        <p:spPr>
          <a:xfrm>
            <a:off x="1752600" y="3429000"/>
            <a:ext cx="2438400" cy="2590800"/>
          </a:xfrm>
          <a:prstGeom prst="rightArrowCallout">
            <a:avLst>
              <a:gd name="adj1" fmla="val 13811"/>
              <a:gd name="adj2" fmla="val 14371"/>
              <a:gd name="adj3" fmla="val 23881"/>
              <a:gd name="adj4" fmla="val 6497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000" b="1" i="1" dirty="0">
                <a:latin typeface="Times New Roman" pitchFamily="18" charset="0"/>
                <a:cs typeface="Times New Roman" pitchFamily="18" charset="0"/>
              </a:rPr>
              <a:t>Statistiche</a:t>
            </a:r>
          </a:p>
          <a:p>
            <a:pPr algn="ctr"/>
            <a:r>
              <a:rPr lang="it-IT" sz="2000" b="1" i="1" dirty="0">
                <a:latin typeface="Times New Roman" pitchFamily="18" charset="0"/>
                <a:cs typeface="Times New Roman" pitchFamily="18" charset="0"/>
              </a:rPr>
              <a:t>del vaccino</a:t>
            </a:r>
          </a:p>
          <a:p>
            <a:pPr algn="ctr"/>
            <a:r>
              <a:rPr lang="it-IT" sz="2000" b="1" i="1" dirty="0">
                <a:latin typeface="Times New Roman" pitchFamily="18" charset="0"/>
                <a:cs typeface="Times New Roman" pitchFamily="18" charset="0"/>
              </a:rPr>
              <a:t>in  Italia</a:t>
            </a:r>
          </a:p>
          <a:p>
            <a:pPr algn="ctr"/>
            <a:r>
              <a:rPr lang="it-IT" sz="2000" b="1" i="1" dirty="0">
                <a:latin typeface="Times New Roman" pitchFamily="18" charset="0"/>
                <a:cs typeface="Times New Roman" pitchFamily="18" charset="0"/>
              </a:rPr>
              <a:t>contro il</a:t>
            </a:r>
          </a:p>
          <a:p>
            <a:pPr algn="ctr"/>
            <a:r>
              <a:rPr lang="it-IT" sz="2000" b="1" i="1" dirty="0">
                <a:latin typeface="Times New Roman" pitchFamily="18" charset="0"/>
                <a:cs typeface="Times New Roman" pitchFamily="18" charset="0"/>
              </a:rPr>
              <a:t>Covid-19</a:t>
            </a:r>
            <a:endParaRPr lang="it-IT" dirty="0"/>
          </a:p>
        </p:txBody>
      </p:sp>
      <p:sp>
        <p:nvSpPr>
          <p:cNvPr id="10" name="Arc 9"/>
          <p:cNvSpPr/>
          <p:nvPr/>
        </p:nvSpPr>
        <p:spPr>
          <a:xfrm>
            <a:off x="5029200" y="1524000"/>
            <a:ext cx="990600" cy="2209800"/>
          </a:xfrm>
          <a:prstGeom prst="arc">
            <a:avLst>
              <a:gd name="adj1" fmla="val 15640741"/>
              <a:gd name="adj2" fmla="val 21554813"/>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it-IT"/>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normAutofit/>
          </a:bodyPr>
          <a:lstStyle/>
          <a:p>
            <a:br>
              <a:rPr lang="it-IT" sz="6000" b="1" dirty="0">
                <a:effectLst>
                  <a:outerShdw blurRad="38100" dist="38100" dir="2700000" algn="tl">
                    <a:srgbClr val="000000">
                      <a:alpha val="43137"/>
                    </a:srgbClr>
                  </a:outerShdw>
                </a:effectLst>
                <a:latin typeface="Gabriola" pitchFamily="82" charset="0"/>
              </a:rPr>
            </a:br>
            <a:r>
              <a:rPr lang="it-IT" sz="2000" dirty="0">
                <a:latin typeface="Times New Roman" pitchFamily="18" charset="0"/>
                <a:cs typeface="Times New Roman" pitchFamily="18" charset="0"/>
              </a:rPr>
              <a:t>Speriamo in un anno migliore l’anno prossimo.</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Può farcela l’ Italia…</a:t>
            </a:r>
            <a:br>
              <a:rPr lang="it-IT" sz="6000" b="1" dirty="0">
                <a:effectLst>
                  <a:outerShdw blurRad="38100" dist="38100" dir="2700000" algn="tl">
                    <a:srgbClr val="000000">
                      <a:alpha val="43137"/>
                    </a:srgbClr>
                  </a:outerShdw>
                </a:effectLst>
                <a:latin typeface="Gabriola" pitchFamily="82" charset="0"/>
              </a:rPr>
            </a:br>
            <a:r>
              <a:rPr lang="it-IT" sz="6000" b="1" dirty="0">
                <a:latin typeface="Gabriola" pitchFamily="82" charset="0"/>
              </a:rPr>
              <a:t>FINE</a:t>
            </a:r>
            <a:br>
              <a:rPr lang="it-IT" sz="6000" dirty="0">
                <a:latin typeface="Gabriola" pitchFamily="82" charset="0"/>
              </a:rPr>
            </a:br>
            <a:endParaRPr lang="it-IT" sz="6000" dirty="0">
              <a:latin typeface="Freestyle Script" pitchFamily="66" charset="0"/>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2"/>
            <a:stretch>
              <a:fillRect/>
            </a:stretch>
          </a:blipFill>
        </p:spPr>
        <p:style>
          <a:lnRef idx="1">
            <a:schemeClr val="accent2"/>
          </a:lnRef>
          <a:fillRef idx="2">
            <a:schemeClr val="accent2"/>
          </a:fillRef>
          <a:effectRef idx="1">
            <a:schemeClr val="accent2"/>
          </a:effectRef>
          <a:fontRef idx="minor">
            <a:schemeClr val="dk1"/>
          </a:fontRef>
        </p:style>
        <p:txBody>
          <a:bodyPr/>
          <a:lstStyle/>
          <a:p>
            <a:r>
              <a:rPr lang="it-IT" b="1" dirty="0">
                <a:solidFill>
                  <a:schemeClr val="bg1"/>
                </a:solidFill>
                <a:latin typeface="Gabriola" pitchFamily="82" charset="0"/>
              </a:rPr>
              <a:t>Introduzione</a:t>
            </a:r>
            <a:br>
              <a:rPr lang="it-IT" b="1" dirty="0">
                <a:latin typeface="Gabriola" pitchFamily="82" charset="0"/>
              </a:rPr>
            </a:br>
            <a:r>
              <a:rPr lang="it-IT" sz="1800" dirty="0">
                <a:solidFill>
                  <a:schemeClr val="bg1"/>
                </a:solidFill>
                <a:latin typeface="Times New Roman" pitchFamily="18" charset="0"/>
                <a:cs typeface="Times New Roman" pitchFamily="18" charset="0"/>
              </a:rPr>
              <a:t>In questo power point parleremo del COVID,</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uno mostro invisibile che convive con  noi essere umani da quasi  due anni.</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Approfondiremo attraverso le varie diapositive  tutto quello che abbiamo affrontato</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durante il primo periodo di chiusura della pandemia,poi del </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periodo di “normalità e tranquillità” che si è avuto durante l’estate e inseguito </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del secondo e terzo periodo di chiusura.</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Parlerò di come ci siamo sentiti e ci sentiamo emotivamente,come ci stiamo trovando</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con le videolezioni e  come  stiamo affrontando questa “tortura” </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soprattutto per noi adolescenti che stiamo perdendo gli anni migliori</a:t>
            </a:r>
            <a:br>
              <a:rPr lang="it-IT" sz="1800" dirty="0">
                <a:solidFill>
                  <a:schemeClr val="bg1"/>
                </a:solidFill>
                <a:latin typeface="Times New Roman" pitchFamily="18" charset="0"/>
                <a:cs typeface="Times New Roman" pitchFamily="18" charset="0"/>
              </a:rPr>
            </a:br>
            <a:r>
              <a:rPr lang="it-IT" sz="1800" dirty="0">
                <a:solidFill>
                  <a:schemeClr val="bg1"/>
                </a:solidFill>
                <a:latin typeface="Times New Roman" pitchFamily="18" charset="0"/>
                <a:cs typeface="Times New Roman" pitchFamily="18" charset="0"/>
              </a:rPr>
              <a:t>che non potremo di certo recuperare durante la fase adulta.</a:t>
            </a:r>
            <a:br>
              <a:rPr lang="it-IT" sz="1800" dirty="0">
                <a:latin typeface="Times New Roman" pitchFamily="18" charset="0"/>
                <a:cs typeface="Times New Roman" pitchFamily="18" charset="0"/>
              </a:rPr>
            </a:br>
            <a:br>
              <a:rPr lang="it-IT" sz="1800" dirty="0">
                <a:latin typeface="Times New Roman" pitchFamily="18" charset="0"/>
                <a:cs typeface="Times New Roman" pitchFamily="18" charset="0"/>
              </a:rPr>
            </a:br>
            <a:br>
              <a:rPr lang="it-IT" sz="1800" dirty="0">
                <a:latin typeface="Times New Roman" pitchFamily="18" charset="0"/>
                <a:cs typeface="Times New Roman" pitchFamily="18" charset="0"/>
              </a:rPr>
            </a:br>
            <a:endParaRPr lang="it-IT" sz="1800" dirty="0">
              <a:latin typeface="Gabriola" pitchFamily="82"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2"/>
            <a:stretch>
              <a:fillRect/>
            </a:stretch>
          </a:blipFill>
        </p:spPr>
        <p:style>
          <a:lnRef idx="1">
            <a:schemeClr val="accent2"/>
          </a:lnRef>
          <a:fillRef idx="2">
            <a:schemeClr val="accent2"/>
          </a:fillRef>
          <a:effectRef idx="1">
            <a:schemeClr val="accent2"/>
          </a:effectRef>
          <a:fontRef idx="minor">
            <a:schemeClr val="dk1"/>
          </a:fontRef>
        </p:style>
        <p:txBody>
          <a:bodyPr/>
          <a:lstStyle/>
          <a:p>
            <a:r>
              <a:rPr lang="it-IT" b="1" dirty="0">
                <a:latin typeface="Gabriola" pitchFamily="82" charset="0"/>
              </a:rPr>
              <a:t>                        </a:t>
            </a:r>
            <a:r>
              <a:rPr lang="it-IT" b="1" dirty="0">
                <a:solidFill>
                  <a:srgbClr val="C00000"/>
                </a:solidFill>
                <a:latin typeface="Gabriola" pitchFamily="82" charset="0"/>
              </a:rPr>
              <a:t>che cosa è il covid?</a:t>
            </a:r>
            <a:br>
              <a:rPr lang="it-IT" b="1" dirty="0">
                <a:latin typeface="Gabriola" pitchFamily="82" charset="0"/>
              </a:rPr>
            </a:br>
            <a:r>
              <a:rPr lang="it-IT" b="1" dirty="0">
                <a:latin typeface="Gabriola" pitchFamily="82" charset="0"/>
              </a:rPr>
              <a:t>                          </a:t>
            </a:r>
            <a:r>
              <a:rPr lang="it-IT" sz="1800" dirty="0">
                <a:latin typeface="Times New Roman" pitchFamily="18" charset="0"/>
                <a:cs typeface="Times New Roman" pitchFamily="18" charset="0"/>
              </a:rPr>
              <a:t>Il Coronavirus (Covid-19) è un virus che fu</a:t>
            </a:r>
            <a:br>
              <a:rPr lang="it-IT" sz="1800" dirty="0">
                <a:latin typeface="Times New Roman" pitchFamily="18" charset="0"/>
                <a:cs typeface="Times New Roman" pitchFamily="18" charset="0"/>
              </a:rPr>
            </a:br>
            <a:r>
              <a:rPr lang="it-IT" sz="1800" dirty="0"/>
              <a:t>                                                  identificato a Wuhan, in Cina ,   </a:t>
            </a:r>
            <a:br>
              <a:rPr lang="it-IT" sz="1800" dirty="0"/>
            </a:br>
            <a:r>
              <a:rPr lang="it-IT" sz="1800" dirty="0"/>
              <a:t>                                                     per la prima volta alla fine del 2019 è un nuovo ceppo </a:t>
            </a:r>
            <a:br>
              <a:rPr lang="it-IT" sz="1800" dirty="0"/>
            </a:br>
            <a:r>
              <a:rPr lang="it-IT" sz="1800" dirty="0"/>
              <a:t>                                            virale che non è stato </a:t>
            </a:r>
            <a:br>
              <a:rPr lang="it-IT" sz="1800" dirty="0"/>
            </a:br>
            <a:r>
              <a:rPr lang="it-IT" sz="1800" dirty="0"/>
              <a:t>                                                  precedentemente mai identificato nell'uomo.</a:t>
            </a:r>
            <a:br>
              <a:rPr lang="it-IT" sz="1800" dirty="0"/>
            </a:br>
            <a:r>
              <a:rPr lang="it-IT" sz="1800" dirty="0"/>
              <a:t>                                              E’ stato chiamato SARS-CoV-2 e </a:t>
            </a:r>
            <a:br>
              <a:rPr lang="it-IT" sz="1800" dirty="0"/>
            </a:br>
            <a:r>
              <a:rPr lang="it-IT" sz="1800" dirty="0"/>
              <a:t>                                         la malattia respiratoria che provoca Covid-19.</a:t>
            </a:r>
            <a:br>
              <a:rPr lang="it-IT" sz="1800" dirty="0"/>
            </a:br>
            <a:r>
              <a:rPr lang="it-IT" sz="1800" dirty="0"/>
              <a:t> </a:t>
            </a:r>
            <a:br>
              <a:rPr lang="it-IT" sz="1800" dirty="0"/>
            </a:br>
            <a:endParaRPr lang="it-IT" sz="1800" dirty="0">
              <a:latin typeface="Times New Roman" pitchFamily="18" charset="0"/>
              <a:cs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2"/>
            <a:stretch>
              <a:fillRect/>
            </a:stretch>
          </a:blipFill>
        </p:spPr>
        <p:style>
          <a:lnRef idx="1">
            <a:schemeClr val="accent2"/>
          </a:lnRef>
          <a:fillRef idx="2">
            <a:schemeClr val="accent2"/>
          </a:fillRef>
          <a:effectRef idx="1">
            <a:schemeClr val="accent2"/>
          </a:effectRef>
          <a:fontRef idx="minor">
            <a:schemeClr val="dk1"/>
          </a:fontRef>
        </p:style>
        <p:txBody>
          <a:bodyPr>
            <a:normAutofit fontScale="90000"/>
          </a:bodyPr>
          <a:lstStyle/>
          <a:p>
            <a:br>
              <a:rPr lang="it-IT" i="1" dirty="0">
                <a:latin typeface="Brush Script MT" pitchFamily="66" charset="0"/>
              </a:rPr>
            </a:br>
            <a:r>
              <a:rPr lang="it-IT" sz="4900" b="1" i="1" dirty="0">
                <a:solidFill>
                  <a:srgbClr val="C00000"/>
                </a:solidFill>
                <a:latin typeface="Brush Script MT" pitchFamily="66" charset="0"/>
              </a:rPr>
              <a:t>… 1° quarantena</a:t>
            </a:r>
            <a:br>
              <a:rPr lang="it-IT" i="1" dirty="0">
                <a:latin typeface="Brush Script MT" pitchFamily="66" charset="0"/>
              </a:rPr>
            </a:br>
            <a:r>
              <a:rPr lang="it-IT" sz="2000" dirty="0">
                <a:latin typeface="Times New Roman" pitchFamily="18" charset="0"/>
                <a:cs typeface="Times New Roman" pitchFamily="18" charset="0"/>
              </a:rPr>
              <a:t>Tutto inizò con la fine di Dicembre 2019 e l’ inizio di Gennaio 2020,non sapevamo di cosa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si trattasse ma eravamo molto impauriti di quello che ci stava accadendo intorno.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Le scuole vennero chiuse,magazzini chiusi,allontanamento dalla normalità,ormai</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i telegionali erano diventati un mezzo importante per avere notizie</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sui miglioramenti o peggioamenti della situazione;per tv apparivano delle “specie” di regole</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su come lavarsi le mani,mettere la mascherina,mantenere la distanza e come</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 trascorrere il tempo dentro casa per 40 giorni.</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Ormai eravamo zona rossa non si poteva uscire di casa se non per ovvi</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motivi come: la spesa, andare in farmacia c’erano dei giorni precisi per quando</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 si poteva “ uscire”.</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L a quarantena è stata difficile soprattutto la prima volta ci siamo ritrovati da soli,</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incasinati con la scuola,a fare videochiamate con amiche che cervano di</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tirarti su di morale o addirittura allenarsi per tenersi in forma.</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P er alcune persone è stato bello stare a casa,ma per altre no,</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alcune persone sono andate sotto depressione,</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addirittura toccando la pazzia e in casi più stremati il </a:t>
            </a:r>
            <a:br>
              <a:rPr lang="it-IT" sz="2000" dirty="0">
                <a:latin typeface="Times New Roman" pitchFamily="18" charset="0"/>
                <a:cs typeface="Times New Roman" pitchFamily="18" charset="0"/>
              </a:rPr>
            </a:br>
            <a:r>
              <a:rPr lang="it-IT" sz="2000" dirty="0">
                <a:latin typeface="Times New Roman" pitchFamily="18" charset="0"/>
                <a:cs typeface="Times New Roman" pitchFamily="18" charset="0"/>
              </a:rPr>
              <a:t>suicidio.</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a:t>
            </a:r>
            <a:br>
              <a:rPr lang="it-IT" dirty="0"/>
            </a:br>
            <a:endParaRPr lang="it-IT"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lstStyle/>
          <a:p>
            <a:pPr algn="l"/>
            <a:br>
              <a:rPr lang="it-IT" dirty="0"/>
            </a:br>
            <a:r>
              <a:rPr lang="it-IT" dirty="0"/>
              <a:t>                                            </a:t>
            </a:r>
            <a:r>
              <a:rPr lang="it-IT" sz="1800" b="1" i="1" dirty="0">
                <a:latin typeface="Times New Roman" pitchFamily="18" charset="0"/>
                <a:cs typeface="Times New Roman" pitchFamily="18" charset="0"/>
              </a:rPr>
              <a:t>… dalla CINA</a:t>
            </a:r>
            <a:br>
              <a:rPr lang="it-IT" dirty="0"/>
            </a:br>
            <a:r>
              <a:rPr lang="it-IT" dirty="0"/>
              <a:t>                                                       </a:t>
            </a:r>
            <a:r>
              <a:rPr lang="it-IT" sz="1800" b="1" i="1" dirty="0">
                <a:latin typeface="Times New Roman" pitchFamily="18" charset="0"/>
                <a:cs typeface="Times New Roman" pitchFamily="18" charset="0"/>
              </a:rPr>
              <a:t>fino  ad</a:t>
            </a:r>
            <a:br>
              <a:rPr lang="it-IT" dirty="0"/>
            </a:br>
            <a:r>
              <a:rPr lang="it-IT" sz="1800" dirty="0">
                <a:latin typeface="Times New Roman" pitchFamily="18" charset="0"/>
                <a:cs typeface="Times New Roman" pitchFamily="18" charset="0"/>
              </a:rPr>
              <a:t>                                                                                                                            </a:t>
            </a:r>
            <a:br>
              <a:rPr lang="it-IT" dirty="0"/>
            </a:br>
            <a:br>
              <a:rPr lang="it-IT" dirty="0"/>
            </a:br>
            <a:br>
              <a:rPr lang="it-IT" dirty="0"/>
            </a:br>
            <a:br>
              <a:rPr lang="it-IT" dirty="0"/>
            </a:br>
            <a:r>
              <a:rPr lang="it-IT" b="1" i="1" dirty="0"/>
              <a:t>    </a:t>
            </a:r>
            <a:r>
              <a:rPr lang="it-IT" sz="1800" b="1" i="1" dirty="0">
                <a:latin typeface="Times New Roman" pitchFamily="18" charset="0"/>
                <a:cs typeface="Times New Roman" pitchFamily="18" charset="0"/>
              </a:rPr>
              <a:t>… arrivare in</a:t>
            </a:r>
            <a:br>
              <a:rPr lang="it-IT" sz="1800" b="1" i="1" dirty="0">
                <a:latin typeface="Times New Roman" pitchFamily="18" charset="0"/>
                <a:cs typeface="Times New Roman" pitchFamily="18" charset="0"/>
              </a:rPr>
            </a:br>
            <a:r>
              <a:rPr lang="it-IT" sz="1800" b="1" i="1" dirty="0">
                <a:latin typeface="Times New Roman" pitchFamily="18" charset="0"/>
                <a:cs typeface="Times New Roman" pitchFamily="18" charset="0"/>
              </a:rPr>
              <a:t>                   ITALIA</a:t>
            </a:r>
            <a:br>
              <a:rPr lang="it-IT" dirty="0"/>
            </a:br>
            <a:endParaRPr lang="it-IT" dirty="0"/>
          </a:p>
        </p:txBody>
      </p:sp>
      <p:pic>
        <p:nvPicPr>
          <p:cNvPr id="5" name="Picture 4" descr="44.jfif"/>
          <p:cNvPicPr>
            <a:picLocks noChangeAspect="1"/>
          </p:cNvPicPr>
          <p:nvPr/>
        </p:nvPicPr>
        <p:blipFill>
          <a:blip r:embed="rId2"/>
          <a:stretch>
            <a:fillRect/>
          </a:stretch>
        </p:blipFill>
        <p:spPr>
          <a:xfrm>
            <a:off x="381000" y="381000"/>
            <a:ext cx="5060261" cy="2841163"/>
          </a:xfrm>
          <a:prstGeom prst="rect">
            <a:avLst/>
          </a:prstGeom>
          <a:ln>
            <a:noFill/>
          </a:ln>
          <a:effectLst>
            <a:outerShdw blurRad="292100" dist="139700" dir="2700000" algn="tl" rotWithShape="0">
              <a:srgbClr val="333333">
                <a:alpha val="65000"/>
              </a:srgbClr>
            </a:outerShdw>
          </a:effectLst>
        </p:spPr>
      </p:pic>
      <p:pic>
        <p:nvPicPr>
          <p:cNvPr id="6" name="Picture 5" descr="55.jpg"/>
          <p:cNvPicPr>
            <a:picLocks noChangeAspect="1"/>
          </p:cNvPicPr>
          <p:nvPr/>
        </p:nvPicPr>
        <p:blipFill>
          <a:blip r:embed="rId3"/>
          <a:stretch>
            <a:fillRect/>
          </a:stretch>
        </p:blipFill>
        <p:spPr>
          <a:xfrm>
            <a:off x="3657600" y="3352800"/>
            <a:ext cx="5105400" cy="28743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l"/>
            <a:br>
              <a:rPr lang="it-IT" dirty="0"/>
            </a:br>
            <a:br>
              <a:rPr lang="it-IT" dirty="0"/>
            </a:br>
            <a:br>
              <a:rPr lang="it-IT" dirty="0"/>
            </a:br>
            <a:br>
              <a:rPr lang="it-IT" dirty="0"/>
            </a:br>
            <a:br>
              <a:rPr lang="it-IT" dirty="0"/>
            </a:br>
            <a:br>
              <a:rPr lang="it-IT" dirty="0"/>
            </a:br>
            <a:br>
              <a:rPr lang="it-IT" dirty="0"/>
            </a:br>
            <a:r>
              <a:rPr lang="it-IT" sz="1800" dirty="0">
                <a:latin typeface="Times New Roman" pitchFamily="18" charset="0"/>
                <a:cs typeface="Times New Roman" pitchFamily="18" charset="0"/>
              </a:rPr>
              <a:t>                    </a:t>
            </a:r>
            <a:r>
              <a:rPr lang="it-IT" sz="1800" b="1" i="1" dirty="0">
                <a:latin typeface="Times New Roman" pitchFamily="18" charset="0"/>
                <a:cs typeface="Times New Roman" pitchFamily="18" charset="0"/>
              </a:rPr>
              <a:t>GRAFICO </a:t>
            </a:r>
            <a:br>
              <a:rPr lang="it-IT" sz="1800" b="1" i="1" dirty="0">
                <a:latin typeface="Times New Roman" pitchFamily="18" charset="0"/>
                <a:cs typeface="Times New Roman" pitchFamily="18" charset="0"/>
              </a:rPr>
            </a:br>
            <a:r>
              <a:rPr lang="it-IT" sz="1800" b="1" i="1" dirty="0">
                <a:latin typeface="Times New Roman" pitchFamily="18" charset="0"/>
                <a:cs typeface="Times New Roman" pitchFamily="18" charset="0"/>
              </a:rPr>
              <a:t>            della 1° quarantena</a:t>
            </a:r>
            <a:br>
              <a:rPr lang="it-IT" sz="1800" b="1" i="1" dirty="0">
                <a:latin typeface="Times New Roman" pitchFamily="18" charset="0"/>
                <a:cs typeface="Times New Roman" pitchFamily="18" charset="0"/>
              </a:rPr>
            </a:br>
            <a:r>
              <a:rPr lang="it-IT" sz="1800" b="1" i="1" dirty="0">
                <a:latin typeface="Times New Roman" pitchFamily="18" charset="0"/>
                <a:cs typeface="Times New Roman" pitchFamily="18" charset="0"/>
              </a:rPr>
              <a:t>         (dalla fine di febbraio 2020</a:t>
            </a:r>
            <a:br>
              <a:rPr lang="it-IT" sz="1800" b="1" i="1" dirty="0">
                <a:latin typeface="Times New Roman" pitchFamily="18" charset="0"/>
                <a:cs typeface="Times New Roman" pitchFamily="18" charset="0"/>
              </a:rPr>
            </a:br>
            <a:r>
              <a:rPr lang="it-IT" sz="1800" b="1" i="1" dirty="0">
                <a:latin typeface="Times New Roman" pitchFamily="18" charset="0"/>
                <a:cs typeface="Times New Roman" pitchFamily="18" charset="0"/>
              </a:rPr>
              <a:t>        fino  alla fine di luglio/agosto)</a:t>
            </a:r>
            <a:br>
              <a:rPr lang="it-IT" dirty="0"/>
            </a:br>
            <a:r>
              <a:rPr lang="it-IT" dirty="0"/>
              <a:t>                                             </a:t>
            </a:r>
            <a:r>
              <a:rPr lang="it-IT" sz="1800" b="1" i="1" dirty="0">
                <a:latin typeface="Times New Roman" pitchFamily="18" charset="0"/>
                <a:cs typeface="Times New Roman" pitchFamily="18" charset="0"/>
              </a:rPr>
              <a:t>DIAGRAMMA  A TORTA</a:t>
            </a:r>
            <a:br>
              <a:rPr lang="it-IT" sz="1600" dirty="0">
                <a:latin typeface="Times New Roman" pitchFamily="18" charset="0"/>
                <a:cs typeface="Times New Roman" pitchFamily="18" charset="0"/>
              </a:rPr>
            </a:br>
            <a:r>
              <a:rPr lang="it-IT" sz="1600" dirty="0">
                <a:latin typeface="Times New Roman" pitchFamily="18" charset="0"/>
                <a:cs typeface="Times New Roman" pitchFamily="18" charset="0"/>
              </a:rPr>
              <a:t>                                                                                                </a:t>
            </a:r>
            <a:r>
              <a:rPr lang="it-IT" sz="1800" b="1" i="1" dirty="0">
                <a:latin typeface="Times New Roman" pitchFamily="18" charset="0"/>
                <a:cs typeface="Times New Roman" pitchFamily="18" charset="0"/>
              </a:rPr>
              <a:t>con le varie pecentuali di  chi  può essere colpito</a:t>
            </a:r>
            <a:br>
              <a:rPr lang="it-IT" dirty="0"/>
            </a:br>
            <a:endParaRPr lang="it-IT" dirty="0"/>
          </a:p>
        </p:txBody>
      </p:sp>
      <p:pic>
        <p:nvPicPr>
          <p:cNvPr id="5" name="Picture 4" descr="18.jpg"/>
          <p:cNvPicPr>
            <a:picLocks noChangeAspect="1"/>
          </p:cNvPicPr>
          <p:nvPr/>
        </p:nvPicPr>
        <p:blipFill>
          <a:blip r:embed="rId2" cstate="print"/>
          <a:stretch>
            <a:fillRect/>
          </a:stretch>
        </p:blipFill>
        <p:spPr>
          <a:xfrm>
            <a:off x="228600" y="609600"/>
            <a:ext cx="3690366" cy="3690366"/>
          </a:xfrm>
          <a:prstGeom prst="rect">
            <a:avLst/>
          </a:prstGeom>
          <a:ln>
            <a:noFill/>
          </a:ln>
          <a:effectLst>
            <a:outerShdw blurRad="292100" dist="139700" dir="2700000" algn="tl" rotWithShape="0">
              <a:srgbClr val="333333">
                <a:alpha val="65000"/>
              </a:srgbClr>
            </a:outerShdw>
          </a:effectLst>
        </p:spPr>
      </p:pic>
      <p:pic>
        <p:nvPicPr>
          <p:cNvPr id="6" name="Picture 5" descr="16.jpg"/>
          <p:cNvPicPr>
            <a:picLocks noChangeAspect="1"/>
          </p:cNvPicPr>
          <p:nvPr/>
        </p:nvPicPr>
        <p:blipFill>
          <a:blip r:embed="rId3"/>
          <a:stretch>
            <a:fillRect/>
          </a:stretch>
        </p:blipFill>
        <p:spPr>
          <a:xfrm>
            <a:off x="4191000" y="2514600"/>
            <a:ext cx="4724400" cy="266413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lstStyle/>
          <a:p>
            <a:pPr algn="l"/>
            <a:r>
              <a:rPr lang="it-IT" dirty="0"/>
              <a:t>                                     </a:t>
            </a:r>
            <a:r>
              <a:rPr lang="it-IT" sz="1600" b="1" i="1" dirty="0">
                <a:latin typeface="Times New Roman" pitchFamily="18" charset="0"/>
                <a:cs typeface="Times New Roman" pitchFamily="18" charset="0"/>
              </a:rPr>
              <a:t>Disegni rappresentativi su come ci siamo </a:t>
            </a:r>
            <a:br>
              <a:rPr lang="it-IT" sz="1600" b="1" i="1" dirty="0">
                <a:latin typeface="Times New Roman" pitchFamily="18" charset="0"/>
                <a:cs typeface="Times New Roman" pitchFamily="18" charset="0"/>
              </a:rPr>
            </a:br>
            <a:r>
              <a:rPr lang="it-IT" sz="1600" b="1" i="1" dirty="0">
                <a:latin typeface="Times New Roman" pitchFamily="18" charset="0"/>
                <a:cs typeface="Times New Roman" pitchFamily="18" charset="0"/>
              </a:rPr>
              <a:t>                                                                                                        sentiti emotivamente</a:t>
            </a:r>
            <a:r>
              <a:rPr lang="it-IT" sz="1600" dirty="0">
                <a:latin typeface="Times New Roman" pitchFamily="18" charset="0"/>
                <a:cs typeface="Times New Roman" pitchFamily="18" charset="0"/>
              </a:rPr>
              <a:t>.</a:t>
            </a:r>
            <a:br>
              <a:rPr lang="it-IT" dirty="0"/>
            </a:br>
            <a:br>
              <a:rPr lang="it-IT" dirty="0"/>
            </a:br>
            <a:br>
              <a:rPr lang="it-IT" dirty="0"/>
            </a:br>
            <a:br>
              <a:rPr lang="it-IT" dirty="0"/>
            </a:br>
            <a:br>
              <a:rPr lang="it-IT" dirty="0"/>
            </a:br>
            <a:br>
              <a:rPr lang="it-IT" dirty="0"/>
            </a:br>
            <a:br>
              <a:rPr lang="it-IT" dirty="0"/>
            </a:br>
            <a:br>
              <a:rPr lang="it-IT" dirty="0"/>
            </a:br>
            <a:endParaRPr lang="it-IT" dirty="0"/>
          </a:p>
        </p:txBody>
      </p:sp>
      <p:pic>
        <p:nvPicPr>
          <p:cNvPr id="4" name="Picture 3" descr="33.jpg"/>
          <p:cNvPicPr>
            <a:picLocks noChangeAspect="1"/>
          </p:cNvPicPr>
          <p:nvPr/>
        </p:nvPicPr>
        <p:blipFill>
          <a:blip r:embed="rId2" cstate="print"/>
          <a:stretch>
            <a:fillRect/>
          </a:stretch>
        </p:blipFill>
        <p:spPr>
          <a:xfrm>
            <a:off x="609600" y="609600"/>
            <a:ext cx="3888762" cy="2602236"/>
          </a:xfrm>
          <a:prstGeom prst="rect">
            <a:avLst/>
          </a:prstGeom>
          <a:ln>
            <a:noFill/>
          </a:ln>
          <a:effectLst>
            <a:outerShdw blurRad="292100" dist="139700" dir="2700000" algn="tl" rotWithShape="0">
              <a:srgbClr val="333333">
                <a:alpha val="65000"/>
              </a:srgbClr>
            </a:outerShdw>
          </a:effectLst>
        </p:spPr>
      </p:pic>
      <p:pic>
        <p:nvPicPr>
          <p:cNvPr id="5" name="Picture 4" descr="0.jpg"/>
          <p:cNvPicPr>
            <a:picLocks noChangeAspect="1"/>
          </p:cNvPicPr>
          <p:nvPr/>
        </p:nvPicPr>
        <p:blipFill>
          <a:blip r:embed="rId3"/>
          <a:stretch>
            <a:fillRect/>
          </a:stretch>
        </p:blipFill>
        <p:spPr>
          <a:xfrm>
            <a:off x="5562600" y="4191000"/>
            <a:ext cx="2645916" cy="1996552"/>
          </a:xfrm>
          <a:prstGeom prst="rect">
            <a:avLst/>
          </a:prstGeom>
          <a:ln>
            <a:noFill/>
          </a:ln>
          <a:effectLst>
            <a:outerShdw blurRad="292100" dist="139700" dir="2700000" algn="tl" rotWithShape="0">
              <a:srgbClr val="333333">
                <a:alpha val="65000"/>
              </a:srgbClr>
            </a:outerShdw>
          </a:effectLst>
        </p:spPr>
      </p:pic>
      <p:pic>
        <p:nvPicPr>
          <p:cNvPr id="6" name="Picture 5" descr="1.jpg"/>
          <p:cNvPicPr>
            <a:picLocks noChangeAspect="1"/>
          </p:cNvPicPr>
          <p:nvPr/>
        </p:nvPicPr>
        <p:blipFill>
          <a:blip r:embed="rId4"/>
          <a:stretch>
            <a:fillRect/>
          </a:stretch>
        </p:blipFill>
        <p:spPr>
          <a:xfrm>
            <a:off x="838200" y="4038600"/>
            <a:ext cx="3262544" cy="2317531"/>
          </a:xfrm>
          <a:prstGeom prst="rect">
            <a:avLst/>
          </a:prstGeom>
          <a:ln>
            <a:noFill/>
          </a:ln>
          <a:effectLst>
            <a:outerShdw blurRad="292100" dist="139700" dir="2700000" algn="tl" rotWithShape="0">
              <a:srgbClr val="333333">
                <a:alpha val="65000"/>
              </a:srgbClr>
            </a:outerShdw>
          </a:effectLst>
        </p:spPr>
      </p:pic>
      <p:pic>
        <p:nvPicPr>
          <p:cNvPr id="8" name="Picture 7" descr="2.jpg"/>
          <p:cNvPicPr>
            <a:picLocks noChangeAspect="1"/>
          </p:cNvPicPr>
          <p:nvPr/>
        </p:nvPicPr>
        <p:blipFill>
          <a:blip r:embed="rId5"/>
          <a:stretch>
            <a:fillRect/>
          </a:stretch>
        </p:blipFill>
        <p:spPr>
          <a:xfrm>
            <a:off x="5105400" y="1371600"/>
            <a:ext cx="3374947" cy="231457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p:spPr>
        <p:style>
          <a:lnRef idx="1">
            <a:schemeClr val="accent2"/>
          </a:lnRef>
          <a:fillRef idx="2">
            <a:schemeClr val="accent2"/>
          </a:fillRef>
          <a:effectRef idx="1">
            <a:schemeClr val="accent2"/>
          </a:effectRef>
          <a:fontRef idx="minor">
            <a:schemeClr val="dk1"/>
          </a:fontRef>
        </p:style>
        <p:txBody>
          <a:bodyPr/>
          <a:lstStyle/>
          <a:p>
            <a:pPr algn="l"/>
            <a:br>
              <a:rPr lang="it-IT" dirty="0"/>
            </a:br>
            <a:br>
              <a:rPr lang="it-IT" dirty="0"/>
            </a:br>
            <a:br>
              <a:rPr lang="it-IT" dirty="0"/>
            </a:br>
            <a:br>
              <a:rPr lang="it-IT" dirty="0"/>
            </a:br>
            <a:br>
              <a:rPr lang="it-IT" dirty="0"/>
            </a:br>
            <a:br>
              <a:rPr lang="it-IT" dirty="0"/>
            </a:br>
            <a:br>
              <a:rPr lang="it-IT" dirty="0"/>
            </a:br>
            <a:endParaRPr lang="it-IT" dirty="0"/>
          </a:p>
        </p:txBody>
      </p:sp>
      <p:pic>
        <p:nvPicPr>
          <p:cNvPr id="3" name="Picture 2" descr="1-.jpg"/>
          <p:cNvPicPr>
            <a:picLocks noChangeAspect="1"/>
          </p:cNvPicPr>
          <p:nvPr/>
        </p:nvPicPr>
        <p:blipFill>
          <a:blip r:embed="rId2"/>
          <a:stretch>
            <a:fillRect/>
          </a:stretch>
        </p:blipFill>
        <p:spPr>
          <a:xfrm>
            <a:off x="457200" y="3581400"/>
            <a:ext cx="4145661" cy="2057400"/>
          </a:xfrm>
          <a:prstGeom prst="rect">
            <a:avLst/>
          </a:prstGeom>
          <a:ln>
            <a:noFill/>
          </a:ln>
          <a:effectLst>
            <a:outerShdw blurRad="292100" dist="139700" dir="2700000" algn="tl" rotWithShape="0">
              <a:srgbClr val="333333">
                <a:alpha val="65000"/>
              </a:srgbClr>
            </a:outerShdw>
          </a:effectLst>
        </p:spPr>
      </p:pic>
      <p:pic>
        <p:nvPicPr>
          <p:cNvPr id="4" name="Picture 3" descr="2-.jpg"/>
          <p:cNvPicPr>
            <a:picLocks noChangeAspect="1"/>
          </p:cNvPicPr>
          <p:nvPr/>
        </p:nvPicPr>
        <p:blipFill>
          <a:blip r:embed="rId3"/>
          <a:stretch>
            <a:fillRect/>
          </a:stretch>
        </p:blipFill>
        <p:spPr>
          <a:xfrm>
            <a:off x="4800600" y="609600"/>
            <a:ext cx="3810000" cy="1962150"/>
          </a:xfrm>
          <a:prstGeom prst="rect">
            <a:avLst/>
          </a:prstGeom>
          <a:ln>
            <a:noFill/>
          </a:ln>
          <a:effectLst>
            <a:outerShdw blurRad="292100" dist="139700" dir="2700000" algn="tl" rotWithShape="0">
              <a:srgbClr val="333333">
                <a:alpha val="65000"/>
              </a:srgbClr>
            </a:outerShdw>
          </a:effectLst>
        </p:spPr>
      </p:pic>
      <p:pic>
        <p:nvPicPr>
          <p:cNvPr id="5" name="Picture 4" descr="3-.jpg"/>
          <p:cNvPicPr>
            <a:picLocks noChangeAspect="1"/>
          </p:cNvPicPr>
          <p:nvPr/>
        </p:nvPicPr>
        <p:blipFill>
          <a:blip r:embed="rId4"/>
          <a:stretch>
            <a:fillRect/>
          </a:stretch>
        </p:blipFill>
        <p:spPr>
          <a:xfrm>
            <a:off x="228600" y="838200"/>
            <a:ext cx="4114800" cy="2201685"/>
          </a:xfrm>
          <a:prstGeom prst="rect">
            <a:avLst/>
          </a:prstGeom>
          <a:ln>
            <a:noFill/>
          </a:ln>
          <a:effectLst>
            <a:outerShdw blurRad="292100" dist="139700" dir="2700000" algn="tl" rotWithShape="0">
              <a:srgbClr val="333333">
                <a:alpha val="65000"/>
              </a:srgbClr>
            </a:outerShdw>
          </a:effectLst>
        </p:spPr>
      </p:pic>
      <p:pic>
        <p:nvPicPr>
          <p:cNvPr id="6" name="Picture 5" descr="00.jpg"/>
          <p:cNvPicPr>
            <a:picLocks noChangeAspect="1"/>
          </p:cNvPicPr>
          <p:nvPr/>
        </p:nvPicPr>
        <p:blipFill>
          <a:blip r:embed="rId5"/>
          <a:stretch>
            <a:fillRect/>
          </a:stretch>
        </p:blipFill>
        <p:spPr>
          <a:xfrm>
            <a:off x="5486400" y="3200400"/>
            <a:ext cx="2794000"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7999"/>
          </a:xfrm>
          <a:blipFill>
            <a:blip r:embed="rId2"/>
            <a:stretch>
              <a:fillRect/>
            </a:stretch>
          </a:blipFill>
        </p:spPr>
        <p:txBody>
          <a:bodyPr/>
          <a:lstStyle/>
          <a:p>
            <a:r>
              <a:rPr lang="it-IT" b="1" i="1" dirty="0">
                <a:solidFill>
                  <a:srgbClr val="FF0000"/>
                </a:solidFill>
                <a:latin typeface="Gabriola" pitchFamily="82" charset="0"/>
              </a:rPr>
              <a:t>                 </a:t>
            </a:r>
            <a:r>
              <a:rPr lang="it-IT" b="1" i="1" dirty="0">
                <a:solidFill>
                  <a:srgbClr val="C00000"/>
                </a:solidFill>
                <a:latin typeface="Gabriola" pitchFamily="82" charset="0"/>
              </a:rPr>
              <a:t>… estate</a:t>
            </a:r>
            <a:br>
              <a:rPr lang="it-IT" b="1" i="1" dirty="0">
                <a:solidFill>
                  <a:srgbClr val="FF0000"/>
                </a:solidFill>
                <a:latin typeface="Gabriola" pitchFamily="82" charset="0"/>
              </a:rPr>
            </a:br>
            <a:r>
              <a:rPr lang="it-IT" b="1" i="1" dirty="0">
                <a:solidFill>
                  <a:srgbClr val="FF0000"/>
                </a:solidFill>
                <a:latin typeface="Gabriola" pitchFamily="82" charset="0"/>
              </a:rPr>
              <a:t>                        </a:t>
            </a:r>
            <a:r>
              <a:rPr lang="it-IT" sz="1800" dirty="0">
                <a:latin typeface="Times New Roman" pitchFamily="18" charset="0"/>
                <a:cs typeface="Times New Roman" pitchFamily="18" charset="0"/>
              </a:rPr>
              <a:t>Giunta  l’ estate,col caldo,le</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cose sembrano migliorare,infatti riaprono i vari negozi e</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noi adolescenti riniziamo ad uscire dopo quasi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due mesi di chiusura.</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Ritorniamo a rivedere i nostri amici e ad essere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nuovamenti felici e a non preoccuparci.</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Eravamo ritornati quasi alla “normalità” infatti</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per qualche mese essendo che eravamo</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diventata zona gialla non c’era l’ obbligo di </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indossare la mascherina e questo era un sollievo</a:t>
            </a:r>
            <a:br>
              <a:rPr lang="it-IT" sz="1800" dirty="0">
                <a:latin typeface="Times New Roman" pitchFamily="18" charset="0"/>
                <a:cs typeface="Times New Roman" pitchFamily="18" charset="0"/>
              </a:rPr>
            </a:br>
            <a:r>
              <a:rPr lang="it-IT" sz="1800" dirty="0">
                <a:latin typeface="Times New Roman" pitchFamily="18" charset="0"/>
                <a:cs typeface="Times New Roman" pitchFamily="18" charset="0"/>
              </a:rPr>
              <a:t>                                         un po’ per tutti quanti.</a:t>
            </a:r>
            <a:br>
              <a:rPr lang="it-IT" b="1" i="1" dirty="0">
                <a:solidFill>
                  <a:srgbClr val="FF0000"/>
                </a:solidFill>
                <a:latin typeface="Gabriola" pitchFamily="82" charset="0"/>
              </a:rPr>
            </a:br>
            <a:br>
              <a:rPr lang="it-IT" b="1" i="1" dirty="0">
                <a:solidFill>
                  <a:srgbClr val="FF0000"/>
                </a:solidFill>
                <a:latin typeface="Gabriola" pitchFamily="82" charset="0"/>
              </a:rPr>
            </a:br>
            <a:br>
              <a:rPr lang="it-IT" b="1" i="1" dirty="0">
                <a:solidFill>
                  <a:srgbClr val="FF0000"/>
                </a:solidFill>
                <a:latin typeface="Gabriola" pitchFamily="82" charset="0"/>
              </a:rPr>
            </a:br>
            <a:endParaRPr lang="it-IT" b="1" i="1" dirty="0">
              <a:solidFill>
                <a:srgbClr val="FF0000"/>
              </a:solidFill>
              <a:latin typeface="Gabriola" pitchFamily="82" charset="0"/>
            </a:endParaRP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906BA136ED74044940FD7DE62D6AF75" ma:contentTypeVersion="9" ma:contentTypeDescription="Creare un nuovo documento." ma:contentTypeScope="" ma:versionID="112c4c1ca549e1716312b8b6f7f39060">
  <xsd:schema xmlns:xsd="http://www.w3.org/2001/XMLSchema" xmlns:xs="http://www.w3.org/2001/XMLSchema" xmlns:p="http://schemas.microsoft.com/office/2006/metadata/properties" xmlns:ns2="2f4f254c-a5fb-434b-ab26-7e33a59bc458" targetNamespace="http://schemas.microsoft.com/office/2006/metadata/properties" ma:root="true" ma:fieldsID="b7e94e8a96ff09ff40d3d9625edec7b2" ns2:_="">
    <xsd:import namespace="2f4f254c-a5fb-434b-ab26-7e33a59bc4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4f254c-a5fb-434b-ab26-7e33a59bc4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92B0D3-EEC7-4701-A3E9-AD3971B43E1C}"/>
</file>

<file path=customXml/itemProps2.xml><?xml version="1.0" encoding="utf-8"?>
<ds:datastoreItem xmlns:ds="http://schemas.openxmlformats.org/officeDocument/2006/customXml" ds:itemID="{D0161CD6-4B20-4C05-B9DB-544C9A84ECDE}"/>
</file>

<file path=customXml/itemProps3.xml><?xml version="1.0" encoding="utf-8"?>
<ds:datastoreItem xmlns:ds="http://schemas.openxmlformats.org/officeDocument/2006/customXml" ds:itemID="{A92B965E-174C-449E-9E7A-385F9549BCF6}"/>
</file>

<file path=docProps/app.xml><?xml version="1.0" encoding="utf-8"?>
<Properties xmlns="http://schemas.openxmlformats.org/officeDocument/2006/extended-properties" xmlns:vt="http://schemas.openxmlformats.org/officeDocument/2006/docPropsVTypes">
  <TotalTime>431</TotalTime>
  <Words>37</Words>
  <Application>Microsoft Office PowerPoint</Application>
  <PresentationFormat>On-screen Show (4:3)</PresentationFormat>
  <Paragraphs>21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IL   COVID - 19   Longobardi Rosaria Grimaldi Rosaria II D    LICEO ARTISTICO SABATINI-MENNA(SA)            </vt:lpstr>
      <vt:lpstr>Introduzione In questo power point parleremo del COVID, uno mostro invisibile che convive con  noi essere umani da quasi  due anni. Approfondiremo attraverso le varie diapositive  tutto quello che abbiamo affrontato durante il primo periodo di chiusura della pandemia,poi del  periodo di “normalità e tranquillità” che si è avuto durante l’estate e inseguito  del secondo e terzo periodo di chiusura. Parlerò di come ci siamo sentiti e ci sentiamo emotivamente,come ci stiamo trovando con le videolezioni e  come  stiamo affrontando questa “tortura”  soprattutto per noi adolescenti che stiamo perdendo gli anni migliori che non potremo di certo recuperare durante la fase adulta.   </vt:lpstr>
      <vt:lpstr>                        che cosa è il covid?                           Il Coronavirus (Covid-19) è un virus che fu                                                   identificato a Wuhan, in Cina ,                                                         per la prima volta alla fine del 2019 è un nuovo ceppo                                              virale che non è stato                                                    precedentemente mai identificato nell'uomo.                                               E’ stato chiamato SARS-CoV-2 e                                           la malattia respiratoria che provoca Covid-19.   </vt:lpstr>
      <vt:lpstr> … 1° quarantena Tutto inizò con la fine di Dicembre 2019 e l’ inizio di Gennaio 2020,non sapevamo di cosa  si trattasse ma eravamo molto impauriti di quello che ci stava accadendo intorno.  Le scuole vennero chiuse,magazzini chiusi,allontanamento dalla normalità,ormai i telegionali erano diventati un mezzo importante per avere notizie sui miglioramenti o peggioamenti della situazione;per tv apparivano delle “specie” di regole su come lavarsi le mani,mettere la mascherina,mantenere la distanza e come  trascorrere il tempo dentro casa per 40 giorni. Ormai eravamo zona rossa non si poteva uscire di casa se non per ovvi motivi come: la spesa, andare in farmacia c’erano dei giorni precisi per quando  si poteva “ uscire”. L a quarantena è stata difficile soprattutto la prima volta ci siamo ritrovati da soli, incasinati con la scuola,a fare videochiamate con amiche che cervano di tirarti su di morale o addirittura allenarsi per tenersi in forma. P er alcune persone è stato bello stare a casa,ma per altre no, alcune persone sono andate sotto depressione, addirittura toccando la pazzia e in casi più stremati il  suicidio.   </vt:lpstr>
      <vt:lpstr>                                             … dalla CINA                                                        fino  ad                                                                                                                                     … arrivare in                    ITALIA </vt:lpstr>
      <vt:lpstr>                           GRAFICO              della 1° quarantena          (dalla fine di febbraio 2020         fino  alla fine di luglio/agosto)                                              DIAGRAMMA  A TORTA                                                                                                 con le varie pecentuali di  chi  può essere colpito </vt:lpstr>
      <vt:lpstr>                                     Disegni rappresentativi su come ci siamo                                                                                                          sentiti emotivamente.        </vt:lpstr>
      <vt:lpstr>       </vt:lpstr>
      <vt:lpstr>                 … estate                         Giunta  l’ estate,col caldo,le                                         cose sembrano migliorare,infatti riaprono i vari negozi e                                       noi adolescenti riniziamo ad uscire dopo quasi                                       due mesi di chiusura.                                             Ritorniamo a rivedere i nostri amici e ad essere                                              nuovamenti felici e a non preoccuparci.                                               Eravamo ritornati quasi alla “normalità” infatti                                               per qualche mese essendo che eravamo                                               diventata zona gialla non c’era l’ obbligo di                                                  indossare la mascherina e questo era un sollievo                                          un po’ per tutti quanti.   </vt:lpstr>
      <vt:lpstr>                                         REGOLE  di quest’ estate                                                                                                               per  il  covid.                                           GRAFICO ESTIVO                                                                                (da  metà luglio a metà settembre 2020)</vt:lpstr>
      <vt:lpstr>… 2 “quarantena” Rinizia Settembre le cose sembravano migliorare ed infatti verso la fine del mese tutti noi studenti ritornammo a scuola con giorni alternati, con l’ obbligo della mascheria e  del mantenere le distanze in  qualsiasi momento.Col passare delle settimane ormai tutti i  negozi erano aperti,si poteva uscire,ormai  avevamo preso il ritmo giusto ed ormai ci conveniva fare così,ovvero fare ciò ce ci piace , ma con le giustre restrittive.Solo che questa felicità durò poco perché  verso la fine di Novembre veniammo nuovamente chiusi, perché si stavano avvicinando le feste natalizie e quindi le persone ricominciarono ad uscire e a pensare che tutto ciò era finito,ma non fu così. E’ vero che rispetto alla prima chiusura eravamo più liberi, meno spensierati e preoccupati,ma i casi aumentarono ancora di più soprattutto quando le persone iniziarono ad uscire per  strada  inutilmente.Quando arivvarono le feste natalizie vennero chiusi di nuovo tutti i negozi e ci ritrovammo a  festteggiare da soli senza nessun amico e senza                          nemmeno uscire. </vt:lpstr>
      <vt:lpstr> e  3°  “quarantena” E come previsto giunse anche la terza quarantena,quest’ ultima rispetto alle altre due è stata più stressante soprattutto per noi studenti,perché ci  siamo ritrovati con tante interrogazioni, disegni e powerpoint da fare ;i professori non si provano a mettere nei nostri panni,non  capiscono che non solo loro si devono riposare ,ma anche noi che stiamo tutto il  tempo davanti a uno schermo a seguire la lezione e poi se ne escono che stiamo  casa  e quindi non abbiamo niente da fare,ma non è così  .Parlando invece in  generale le cose non sono migliorate tanto,si cerca di andare avanti e di stare attenti  allo stesso tempo,anche se è difficile non poter andare a scuola,incontrare  i nostri amici o non poter abbracciare i nostri familiari o fidanzati. Una cosa positiva che dopo un lungo anno hanno iniziato a fare i  vaccini,che portano delle mini-conseguenze;cioè febbre alta,  mal di testa, poi varia a seconda del corpo della persona.Non tutti sono  fiducosi,perché una volta fatto questo vaccino di certo non si è immuni  per sempre, ma bisogna stare sempre attenti. Sperando che con l’ arrivo del caldo e dell’  estate le cose migliorano radicalmente.    </vt:lpstr>
      <vt:lpstr>                                                                                             vaccino Pfizer          vaccino Astrazeneca</vt:lpstr>
      <vt:lpstr>                                                    </vt:lpstr>
      <vt:lpstr> Speriamo in un anno migliore l’anno prossimo. Può farcela l’ Italia… FINE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LONGOBARDI</dc:creator>
  <cp:lastModifiedBy>Rosaria Longobardi</cp:lastModifiedBy>
  <cp:revision>48</cp:revision>
  <dcterms:created xsi:type="dcterms:W3CDTF">2006-08-16T00:00:00Z</dcterms:created>
  <dcterms:modified xsi:type="dcterms:W3CDTF">2021-04-17T09:35:36Z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0x010100D906BA136ED74044940FD7DE62D6AF75</vt:lpwstr>
  </property>
</Properties>
</file>