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4" r:id="rId1"/>
  </p:sldMasterIdLst>
  <p:sldIdLst>
    <p:sldId id="353" r:id="rId2"/>
    <p:sldId id="356" r:id="rId3"/>
    <p:sldId id="345" r:id="rId4"/>
    <p:sldId id="287" r:id="rId5"/>
    <p:sldId id="294" r:id="rId6"/>
    <p:sldId id="362" r:id="rId7"/>
    <p:sldId id="318" r:id="rId8"/>
    <p:sldId id="337" r:id="rId9"/>
    <p:sldId id="340" r:id="rId1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66"/>
    <a:srgbClr val="41C3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2" autoAdjust="0"/>
    <p:restoredTop sz="94660" autoAdjust="0"/>
  </p:normalViewPr>
  <p:slideViewPr>
    <p:cSldViewPr snapToGrid="0">
      <p:cViewPr varScale="1">
        <p:scale>
          <a:sx n="93" d="100"/>
          <a:sy n="93" d="100"/>
        </p:scale>
        <p:origin x="102" y="12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02F3E-E00A-465F-8D50-683272753E16}" type="datetimeFigureOut">
              <a:rPr lang="it-IT" smtClean="0"/>
              <a:pPr/>
              <a:t>29/01/2024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F023D-F3EC-4581-A208-7A96EB3CCD4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8161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02F3E-E00A-465F-8D50-683272753E16}" type="datetimeFigureOut">
              <a:rPr lang="it-IT" smtClean="0"/>
              <a:pPr/>
              <a:t>29/01/2024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F023D-F3EC-4581-A208-7A96EB3CCD4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4913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02F3E-E00A-465F-8D50-683272753E16}" type="datetimeFigureOut">
              <a:rPr lang="it-IT" smtClean="0"/>
              <a:pPr/>
              <a:t>29/01/2024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F023D-F3EC-4581-A208-7A96EB3CCD4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39646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02F3E-E00A-465F-8D50-683272753E16}" type="datetimeFigureOut">
              <a:rPr lang="it-IT" smtClean="0"/>
              <a:pPr/>
              <a:t>29/01/2024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F023D-F3EC-4581-A208-7A96EB3CCD4C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071677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02F3E-E00A-465F-8D50-683272753E16}" type="datetimeFigureOut">
              <a:rPr lang="it-IT" smtClean="0"/>
              <a:pPr/>
              <a:t>29/01/2024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F023D-F3EC-4581-A208-7A96EB3CCD4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34018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02F3E-E00A-465F-8D50-683272753E16}" type="datetimeFigureOut">
              <a:rPr lang="it-IT" smtClean="0"/>
              <a:pPr/>
              <a:t>29/01/2024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F023D-F3EC-4581-A208-7A96EB3CCD4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03933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02F3E-E00A-465F-8D50-683272753E16}" type="datetimeFigureOut">
              <a:rPr lang="it-IT" smtClean="0"/>
              <a:pPr/>
              <a:t>29/01/2024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F023D-F3EC-4581-A208-7A96EB3CCD4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6685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02F3E-E00A-465F-8D50-683272753E16}" type="datetimeFigureOut">
              <a:rPr lang="it-IT" smtClean="0"/>
              <a:pPr/>
              <a:t>29/01/2024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F023D-F3EC-4581-A208-7A96EB3CCD4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20813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02F3E-E00A-465F-8D50-683272753E16}" type="datetimeFigureOut">
              <a:rPr lang="it-IT" smtClean="0"/>
              <a:pPr/>
              <a:t>29/01/2024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F023D-F3EC-4581-A208-7A96EB3CCD4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7691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02F3E-E00A-465F-8D50-683272753E16}" type="datetimeFigureOut">
              <a:rPr lang="it-IT" smtClean="0"/>
              <a:pPr/>
              <a:t>29/01/2024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F023D-F3EC-4581-A208-7A96EB3CCD4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392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02F3E-E00A-465F-8D50-683272753E16}" type="datetimeFigureOut">
              <a:rPr lang="it-IT" smtClean="0"/>
              <a:pPr/>
              <a:t>29/01/2024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F023D-F3EC-4581-A208-7A96EB3CCD4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7511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02F3E-E00A-465F-8D50-683272753E16}" type="datetimeFigureOut">
              <a:rPr lang="it-IT" smtClean="0"/>
              <a:pPr/>
              <a:t>29/01/2024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F023D-F3EC-4581-A208-7A96EB3CCD4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6834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02F3E-E00A-465F-8D50-683272753E16}" type="datetimeFigureOut">
              <a:rPr lang="it-IT" smtClean="0"/>
              <a:pPr/>
              <a:t>29/01/2024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F023D-F3EC-4581-A208-7A96EB3CCD4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0053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02F3E-E00A-465F-8D50-683272753E16}" type="datetimeFigureOut">
              <a:rPr lang="it-IT" smtClean="0"/>
              <a:pPr/>
              <a:t>29/01/2024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F023D-F3EC-4581-A208-7A96EB3CCD4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3821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02F3E-E00A-465F-8D50-683272753E16}" type="datetimeFigureOut">
              <a:rPr lang="it-IT" smtClean="0"/>
              <a:pPr/>
              <a:t>29/01/2024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F023D-F3EC-4581-A208-7A96EB3CCD4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4184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02F3E-E00A-465F-8D50-683272753E16}" type="datetimeFigureOut">
              <a:rPr lang="it-IT" smtClean="0"/>
              <a:pPr/>
              <a:t>29/01/2024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F023D-F3EC-4581-A208-7A96EB3CCD4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1522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02F3E-E00A-465F-8D50-683272753E16}" type="datetimeFigureOut">
              <a:rPr lang="it-IT" smtClean="0"/>
              <a:pPr/>
              <a:t>29/01/2024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F023D-F3EC-4581-A208-7A96EB3CCD4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5049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02F3E-E00A-465F-8D50-683272753E16}" type="datetimeFigureOut">
              <a:rPr lang="it-IT" smtClean="0"/>
              <a:pPr/>
              <a:t>29/01/2024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9F023D-F3EC-4581-A208-7A96EB3CCD4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13941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  <p:sldLayoutId id="2147483836" r:id="rId12"/>
    <p:sldLayoutId id="2147483837" r:id="rId13"/>
    <p:sldLayoutId id="2147483838" r:id="rId14"/>
    <p:sldLayoutId id="2147483839" r:id="rId15"/>
    <p:sldLayoutId id="2147483840" r:id="rId16"/>
    <p:sldLayoutId id="2147483841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2.jpeg"/><Relationship Id="rId7" Type="http://schemas.openxmlformats.org/officeDocument/2006/relationships/image" Target="../media/image21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image" Target="../media/image24.png"/><Relationship Id="rId4" Type="http://schemas.openxmlformats.org/officeDocument/2006/relationships/image" Target="../media/image18.jpe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2.jpeg"/><Relationship Id="rId7" Type="http://schemas.openxmlformats.org/officeDocument/2006/relationships/image" Target="../media/image31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2.jpeg"/><Relationship Id="rId7" Type="http://schemas.openxmlformats.org/officeDocument/2006/relationships/image" Target="../media/image36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10" Type="http://schemas.openxmlformats.org/officeDocument/2006/relationships/image" Target="../media/image46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5293" y="137463"/>
            <a:ext cx="1541225" cy="1383957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2993920" y="244667"/>
            <a:ext cx="6829168" cy="58477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 algn="ctr" defTabSz="914400">
              <a:spcBef>
                <a:spcPts val="40"/>
              </a:spcBef>
              <a:spcAft>
                <a:spcPts val="40"/>
              </a:spcAft>
            </a:pPr>
            <a:r>
              <a:rPr lang="it-IT" sz="32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Liceo artistico Sabatini Menna</a:t>
            </a:r>
          </a:p>
        </p:txBody>
      </p:sp>
      <p:sp>
        <p:nvSpPr>
          <p:cNvPr id="8" name="Rettangolo 7"/>
          <p:cNvSpPr/>
          <p:nvPr/>
        </p:nvSpPr>
        <p:spPr>
          <a:xfrm>
            <a:off x="7155010" y="1321476"/>
            <a:ext cx="5782962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"/>
              </a:spcBef>
              <a:spcAft>
                <a:spcPts val="40"/>
              </a:spcAft>
            </a:pPr>
            <a:endParaRPr lang="it-IT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ts val="40"/>
              </a:spcBef>
              <a:spcAft>
                <a:spcPts val="40"/>
              </a:spcAft>
            </a:pPr>
            <a:r>
              <a:rPr lang="it-IT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DISCIPLINE </a:t>
            </a:r>
            <a:r>
              <a:rPr lang="it-IT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PROGETTUALI </a:t>
            </a:r>
            <a:endParaRPr lang="it-IT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ts val="40"/>
              </a:spcBef>
              <a:spcAft>
                <a:spcPts val="40"/>
              </a:spcAft>
            </a:pPr>
            <a:r>
              <a:rPr lang="it-IT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LABORATORIO DI </a:t>
            </a:r>
            <a:r>
              <a:rPr lang="it-IT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SCENOGRAFIA</a:t>
            </a:r>
          </a:p>
          <a:p>
            <a:pPr>
              <a:spcBef>
                <a:spcPts val="40"/>
              </a:spcBef>
              <a:spcAft>
                <a:spcPts val="40"/>
              </a:spcAft>
            </a:pPr>
            <a:r>
              <a:rPr lang="it-IT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REFERENTE: prof. Eugenio Siniscalchi</a:t>
            </a:r>
            <a:endParaRPr lang="it-IT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ts val="40"/>
              </a:spcBef>
              <a:spcAft>
                <a:spcPts val="40"/>
              </a:spcAft>
            </a:pPr>
            <a:r>
              <a:rPr lang="it-IT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Docenti</a:t>
            </a:r>
            <a:r>
              <a:rPr lang="it-IT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it-IT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Eliana Elefante, Ida Mainenti, </a:t>
            </a:r>
          </a:p>
          <a:p>
            <a:pPr>
              <a:spcBef>
                <a:spcPts val="40"/>
              </a:spcBef>
              <a:spcAft>
                <a:spcPts val="40"/>
              </a:spcAft>
            </a:pPr>
            <a:r>
              <a:rPr lang="it-IT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Giuseppe Mollo, Mauro Graniti</a:t>
            </a:r>
          </a:p>
          <a:p>
            <a:pPr>
              <a:spcBef>
                <a:spcPts val="40"/>
              </a:spcBef>
              <a:spcAft>
                <a:spcPts val="40"/>
              </a:spcAft>
            </a:pPr>
            <a:r>
              <a:rPr lang="it-IT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Tecnico di laboratorio: Antonio Ascoli</a:t>
            </a:r>
          </a:p>
          <a:p>
            <a:pPr algn="ctr">
              <a:spcBef>
                <a:spcPts val="40"/>
              </a:spcBef>
              <a:spcAft>
                <a:spcPts val="40"/>
              </a:spcAft>
            </a:pPr>
            <a:endParaRPr lang="it-IT" sz="1400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spcBef>
                <a:spcPts val="40"/>
              </a:spcBef>
              <a:spcAft>
                <a:spcPts val="40"/>
              </a:spcAft>
            </a:pPr>
            <a:endParaRPr lang="it-IT" sz="14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1730695" y="5267949"/>
            <a:ext cx="891334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Finalità: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conoscenza e rispetto del valore dei Beni architettonici ed ambientali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utilizzo degli strumenti e dei metodi della rappresentazione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gestione dell’iter </a:t>
            </a:r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progettuale: spazio scenico e spazi espositivi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sviluppo 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della creatività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996" y="1501895"/>
            <a:ext cx="4926761" cy="3695071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102" y="3544400"/>
            <a:ext cx="3270072" cy="1836272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2754" y="696851"/>
            <a:ext cx="5614903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746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15033" cy="39150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371" y="168154"/>
            <a:ext cx="6433752" cy="64337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30" y="2949126"/>
            <a:ext cx="3511378" cy="35113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CasellaDiTesto 4"/>
          <p:cNvSpPr txBox="1"/>
          <p:nvPr/>
        </p:nvSpPr>
        <p:spPr>
          <a:xfrm flipH="1">
            <a:off x="4042974" y="281274"/>
            <a:ext cx="19638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TEATRO NUOVO: VINCENT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1985051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96821" y="1055543"/>
            <a:ext cx="8958010" cy="1288933"/>
          </a:xfrm>
        </p:spPr>
        <p:txBody>
          <a:bodyPr>
            <a:normAutofit fontScale="90000"/>
          </a:bodyPr>
          <a:lstStyle/>
          <a:p>
            <a:pPr lvl="0">
              <a:spcBef>
                <a:spcPts val="1000"/>
              </a:spcBef>
            </a:pPr>
            <a:r>
              <a:rPr lang="it-IT" sz="4800" b="1" dirty="0" smtClean="0"/>
              <a:t>Scenografia </a:t>
            </a:r>
            <a:r>
              <a:rPr lang="it-IT" sz="5400" b="1" dirty="0" smtClean="0"/>
              <a:t>televisiva</a:t>
            </a:r>
            <a:r>
              <a:rPr lang="it-IT" sz="5400" dirty="0" smtClean="0"/>
              <a:t>: </a:t>
            </a:r>
            <a:r>
              <a:rPr lang="it-IT" sz="36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Progetto </a:t>
            </a:r>
            <a:r>
              <a:rPr lang="it-IT" sz="36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di </a:t>
            </a:r>
            <a:r>
              <a:rPr lang="it-IT" sz="36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allestimento di uno studio televisivo </a:t>
            </a:r>
            <a:r>
              <a:rPr lang="it-IT" sz="36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per una trasmissione per bambini.</a:t>
            </a:r>
            <a:br>
              <a:rPr lang="it-IT" sz="36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</a:br>
            <a:endParaRPr lang="it-IT" sz="4000" b="1" dirty="0">
              <a:latin typeface="+mn-lt"/>
              <a:ea typeface="+mn-ea"/>
              <a:cs typeface="+mn-cs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35" y="2370538"/>
            <a:ext cx="5883150" cy="3798137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821" y="2377472"/>
            <a:ext cx="5889246" cy="380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535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isultati immagini per logo scenografia liceo artistico salern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721893" cy="651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721895" y="39035"/>
            <a:ext cx="64047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cap="small" dirty="0" smtClean="0">
                <a:solidFill>
                  <a:schemeClr val="accent1">
                    <a:lumMod val="75000"/>
                  </a:schemeClr>
                </a:solidFill>
              </a:rPr>
              <a:t>Indirizzo Scenografia</a:t>
            </a:r>
            <a:endParaRPr lang="it-IT" sz="3600" b="1" cap="small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0" y="683896"/>
            <a:ext cx="2011680" cy="55821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19" descr="log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22" y="1010316"/>
            <a:ext cx="1022837" cy="919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tangolo 7"/>
          <p:cNvSpPr/>
          <p:nvPr/>
        </p:nvSpPr>
        <p:spPr>
          <a:xfrm>
            <a:off x="2919099" y="529940"/>
            <a:ext cx="8415130" cy="12603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it-IT" b="1" cap="small" dirty="0" smtClean="0">
                <a:ea typeface="Calibri" panose="020F0502020204030204" pitchFamily="34" charset="0"/>
                <a:cs typeface="Segoe UI Semibold" pitchFamily="34" charset="0"/>
              </a:rPr>
              <a:t>P.C.T.O.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it-IT" sz="1600" b="1" dirty="0" smtClean="0">
                <a:ea typeface="Calibri" panose="020F0502020204030204" pitchFamily="34" charset="0"/>
                <a:cs typeface="Segoe UI Semibold" pitchFamily="34" charset="0"/>
              </a:rPr>
              <a:t>Progetto Scenografico «La Locandiera» di C. Goldoni</a:t>
            </a:r>
          </a:p>
          <a:p>
            <a:pPr algn="ctr">
              <a:lnSpc>
                <a:spcPct val="115000"/>
              </a:lnSpc>
            </a:pPr>
            <a:r>
              <a:rPr lang="it-IT" sz="1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Progetto realizzato con la collaborazione dell’Azienda </a:t>
            </a:r>
            <a:r>
              <a:rPr lang="it-IT" sz="1600" b="1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Tecnoscena</a:t>
            </a:r>
            <a:r>
              <a:rPr lang="it-IT" sz="1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di CASORIA (NA)</a:t>
            </a:r>
            <a:endParaRPr lang="it-IT" sz="16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Segnaposto contenuto 3" descr="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127" y="1788854"/>
            <a:ext cx="2337341" cy="1752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Segnaposto contenuto 3" descr="8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500" y="3823274"/>
            <a:ext cx="3543968" cy="2657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Segnaposto contenuto 3" descr="11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36877" y="4345174"/>
            <a:ext cx="2561016" cy="1920913"/>
          </a:xfrm>
          <a:prstGeom prst="rect">
            <a:avLst/>
          </a:prstGeom>
        </p:spPr>
      </p:pic>
      <p:pic>
        <p:nvPicPr>
          <p:cNvPr id="14" name="Segnaposto contenuto 3" descr="17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24626" y="2220377"/>
            <a:ext cx="2932653" cy="3910857"/>
          </a:xfrm>
          <a:prstGeom prst="rect">
            <a:avLst/>
          </a:prstGeom>
        </p:spPr>
      </p:pic>
      <p:pic>
        <p:nvPicPr>
          <p:cNvPr id="15" name="Segnaposto contenuto 3" descr="20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36877" y="2095453"/>
            <a:ext cx="2550737" cy="191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840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isultati immagini per logo scenografia liceo artistico salern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721893" cy="651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721895" y="39035"/>
            <a:ext cx="5678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cap="small" dirty="0" smtClean="0">
                <a:solidFill>
                  <a:schemeClr val="accent1">
                    <a:lumMod val="75000"/>
                  </a:schemeClr>
                </a:solidFill>
              </a:rPr>
              <a:t>Indirizzo Scenografia</a:t>
            </a:r>
            <a:endParaRPr lang="it-IT" sz="3600" b="1" cap="small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0" y="617993"/>
            <a:ext cx="2908354" cy="55821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19" descr="log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85" y="718085"/>
            <a:ext cx="1022837" cy="919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Immagine 32" descr="Risultati immagini per logo gruppo archeologico salernitano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9454" y="258943"/>
            <a:ext cx="809625" cy="1301115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CasellaDiTesto 23"/>
          <p:cNvSpPr txBox="1"/>
          <p:nvPr/>
        </p:nvSpPr>
        <p:spPr>
          <a:xfrm>
            <a:off x="4248453" y="48254"/>
            <a:ext cx="6476042" cy="1638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/>
              <a:t>P.C.T.O.</a:t>
            </a:r>
          </a:p>
          <a:p>
            <a:pPr algn="ctr"/>
            <a:r>
              <a:rPr lang="it-IT" b="1" dirty="0" smtClean="0"/>
              <a:t> SCENOGRAFIA</a:t>
            </a:r>
          </a:p>
          <a:p>
            <a:pPr algn="ctr"/>
            <a:endParaRPr lang="it-IT" sz="1050" b="1" dirty="0"/>
          </a:p>
          <a:p>
            <a:pPr algn="ctr"/>
            <a:r>
              <a:rPr lang="it-IT" b="1" dirty="0" smtClean="0"/>
              <a:t>Progetto: TESORI NASCOSTI</a:t>
            </a:r>
          </a:p>
          <a:p>
            <a:pPr algn="ctr"/>
            <a:r>
              <a:rPr lang="it-IT" b="1" dirty="0" smtClean="0"/>
              <a:t>IL COMPLESSO MONUMENTALE </a:t>
            </a:r>
          </a:p>
          <a:p>
            <a:pPr algn="ctr"/>
            <a:r>
              <a:rPr lang="it-IT" b="1" dirty="0" smtClean="0"/>
              <a:t>DI SAN PIETRO A CORTE</a:t>
            </a:r>
            <a:endParaRPr lang="it-IT" b="1" dirty="0"/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5" cstate="print">
            <a:lum/>
            <a:alphaModFix/>
          </a:blip>
          <a:srcRect/>
          <a:stretch>
            <a:fillRect/>
          </a:stretch>
        </p:blipFill>
        <p:spPr>
          <a:xfrm>
            <a:off x="7824152" y="2047084"/>
            <a:ext cx="4038004" cy="302829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asellaDiTesto 6"/>
          <p:cNvSpPr txBox="1"/>
          <p:nvPr/>
        </p:nvSpPr>
        <p:spPr>
          <a:xfrm>
            <a:off x="5044332" y="1304564"/>
            <a:ext cx="5478359" cy="9233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/>
            <a:endParaRPr lang="it-IT" dirty="0" smtClean="0">
              <a:solidFill>
                <a:srgbClr val="000000"/>
              </a:solidFill>
              <a:latin typeface="Calibri" pitchFamily="18"/>
              <a:ea typeface="Arial Unicode MS" pitchFamily="2"/>
              <a:cs typeface="Mangal" pitchFamily="2"/>
            </a:endParaRPr>
          </a:p>
          <a:p>
            <a:pPr lvl="0"/>
            <a:r>
              <a:rPr lang="it-IT" dirty="0" smtClean="0">
                <a:latin typeface="Calibri" pitchFamily="18"/>
                <a:ea typeface="Arial Unicode MS" pitchFamily="2"/>
                <a:cs typeface="Mangal" pitchFamily="2"/>
              </a:rPr>
              <a:t>Realizzazione </a:t>
            </a:r>
            <a:r>
              <a:rPr lang="it-IT" dirty="0">
                <a:latin typeface="Calibri" pitchFamily="18"/>
                <a:ea typeface="Arial Unicode MS" pitchFamily="2"/>
                <a:cs typeface="Mangal" pitchFamily="2"/>
              </a:rPr>
              <a:t>di </a:t>
            </a:r>
            <a:r>
              <a:rPr lang="it-IT" dirty="0" smtClean="0">
                <a:latin typeface="Calibri" pitchFamily="18"/>
                <a:ea typeface="Arial Unicode MS" pitchFamily="2"/>
                <a:cs typeface="Mangal" pitchFamily="2"/>
              </a:rPr>
              <a:t>due </a:t>
            </a:r>
            <a:r>
              <a:rPr lang="it-IT" dirty="0" err="1">
                <a:latin typeface="Calibri" pitchFamily="18"/>
                <a:ea typeface="Arial Unicode MS" pitchFamily="2"/>
                <a:cs typeface="Mangal" pitchFamily="2"/>
              </a:rPr>
              <a:t>separè</a:t>
            </a:r>
            <a:r>
              <a:rPr lang="it-IT" dirty="0">
                <a:latin typeface="Calibri" pitchFamily="18"/>
                <a:ea typeface="Arial Unicode MS" pitchFamily="2"/>
                <a:cs typeface="Mangal" pitchFamily="2"/>
              </a:rPr>
              <a:t> progettati in stile medievale.</a:t>
            </a:r>
          </a:p>
          <a:p>
            <a:endParaRPr lang="it-IT" dirty="0"/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>
          <a:blip r:embed="rId6" cstate="print">
            <a:lum/>
            <a:alphaModFix/>
          </a:blip>
          <a:srcRect/>
          <a:stretch>
            <a:fillRect/>
          </a:stretch>
        </p:blipFill>
        <p:spPr>
          <a:xfrm>
            <a:off x="5044332" y="2047084"/>
            <a:ext cx="2237274" cy="2983094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CasellaDiTesto 19"/>
          <p:cNvSpPr txBox="1"/>
          <p:nvPr/>
        </p:nvSpPr>
        <p:spPr>
          <a:xfrm>
            <a:off x="0" y="1787674"/>
            <a:ext cx="3053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smtClean="0"/>
              <a:t>Esperto </a:t>
            </a:r>
            <a:r>
              <a:rPr lang="it-IT" sz="1400" b="1" dirty="0"/>
              <a:t>esterno: arch. Valentina OLIVA</a:t>
            </a:r>
            <a:endParaRPr lang="it-IT" sz="1400" dirty="0"/>
          </a:p>
          <a:p>
            <a:r>
              <a:rPr lang="it-IT" sz="1400" b="1" dirty="0" smtClean="0"/>
              <a:t>Docente </a:t>
            </a:r>
            <a:r>
              <a:rPr lang="it-IT" sz="1400" b="1" dirty="0"/>
              <a:t>tutor: Alfonso DI </a:t>
            </a:r>
            <a:r>
              <a:rPr lang="it-IT" sz="1400" b="1" dirty="0" smtClean="0"/>
              <a:t>MURO</a:t>
            </a:r>
            <a:endParaRPr lang="it-IT" sz="1400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22501" y="2461035"/>
            <a:ext cx="19776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smtClean="0"/>
              <a:t>Docenti </a:t>
            </a:r>
            <a:r>
              <a:rPr lang="it-IT" sz="1400" b="1" dirty="0"/>
              <a:t>interni:</a:t>
            </a:r>
            <a:endParaRPr lang="it-IT" sz="1400" dirty="0"/>
          </a:p>
          <a:p>
            <a:r>
              <a:rPr lang="it-IT" sz="1400" b="1" dirty="0"/>
              <a:t>Eliana ELEFANTE</a:t>
            </a:r>
            <a:endParaRPr lang="it-IT" sz="1400" dirty="0"/>
          </a:p>
          <a:p>
            <a:r>
              <a:rPr lang="it-IT" sz="1400" b="1" dirty="0"/>
              <a:t>Anna FERRARA</a:t>
            </a:r>
            <a:endParaRPr lang="it-IT" sz="1400" dirty="0"/>
          </a:p>
          <a:p>
            <a:r>
              <a:rPr lang="it-IT" sz="1400" b="1" dirty="0"/>
              <a:t>Eugenio </a:t>
            </a:r>
            <a:r>
              <a:rPr lang="it-IT" sz="1400" b="1" dirty="0" smtClean="0"/>
              <a:t>SINISCALCHI</a:t>
            </a:r>
            <a:endParaRPr lang="it-IT" sz="1400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64520" y="2823661"/>
            <a:ext cx="2331627" cy="3678294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00800" y="5148416"/>
            <a:ext cx="2346206" cy="1640968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9"/>
          <a:srcRect b="13253"/>
          <a:stretch/>
        </p:blipFill>
        <p:spPr>
          <a:xfrm>
            <a:off x="541986" y="4280697"/>
            <a:ext cx="1576153" cy="2221258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94604" y="5328066"/>
            <a:ext cx="2275321" cy="128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312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88" y="2514660"/>
            <a:ext cx="5888252" cy="3910854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520" y="146344"/>
            <a:ext cx="4378118" cy="6591774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534184" y="745621"/>
            <a:ext cx="70104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dirty="0" smtClean="0"/>
              <a:t>P.C.T.O. SCENOGRAFIA</a:t>
            </a:r>
          </a:p>
          <a:p>
            <a:pPr algn="ctr"/>
            <a:r>
              <a:rPr lang="it-IT" b="1" dirty="0" smtClean="0"/>
              <a:t>Prof. Eugenio Siniscalchi</a:t>
            </a:r>
            <a:endParaRPr lang="it-IT" b="1" dirty="0"/>
          </a:p>
          <a:p>
            <a:pPr algn="ctr"/>
            <a:r>
              <a:rPr lang="it-IT" b="1" dirty="0" smtClean="0"/>
              <a:t>Progetto</a:t>
            </a:r>
            <a:r>
              <a:rPr lang="it-IT" b="1" dirty="0"/>
              <a:t>: TESORI NASCOSTI</a:t>
            </a:r>
          </a:p>
          <a:p>
            <a:pPr algn="ctr"/>
            <a:r>
              <a:rPr lang="it-IT" b="1" dirty="0"/>
              <a:t>IL COMPLESSO MONUMENTALE </a:t>
            </a:r>
          </a:p>
          <a:p>
            <a:pPr algn="ctr"/>
            <a:r>
              <a:rPr lang="it-IT" b="1" dirty="0"/>
              <a:t>DI SAN PIETRO A CORTE</a:t>
            </a:r>
          </a:p>
        </p:txBody>
      </p:sp>
      <p:sp>
        <p:nvSpPr>
          <p:cNvPr id="6" name="Rettangolo 5"/>
          <p:cNvSpPr/>
          <p:nvPr/>
        </p:nvSpPr>
        <p:spPr>
          <a:xfrm>
            <a:off x="999241" y="182910"/>
            <a:ext cx="44023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cap="small" dirty="0" smtClean="0">
                <a:solidFill>
                  <a:schemeClr val="accent1">
                    <a:lumMod val="75000"/>
                  </a:schemeClr>
                </a:solidFill>
              </a:rPr>
              <a:t>Indirizzo Scenografia</a:t>
            </a:r>
            <a:endParaRPr lang="it-IT" sz="2400" b="1" cap="small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441" y="182910"/>
            <a:ext cx="725487" cy="6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397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isultati immagini per logo scenografia liceo artistico salern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721893" cy="651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721895" y="39035"/>
            <a:ext cx="6131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cap="small" dirty="0" smtClean="0">
                <a:solidFill>
                  <a:schemeClr val="accent1">
                    <a:lumMod val="75000"/>
                  </a:schemeClr>
                </a:solidFill>
              </a:rPr>
              <a:t>Indirizzo Scenografia</a:t>
            </a:r>
            <a:endParaRPr lang="it-IT" sz="3600" b="1" cap="small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0" y="683896"/>
            <a:ext cx="2279176" cy="55821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dirty="0"/>
              <a:t>progetto in collaborazione </a:t>
            </a:r>
          </a:p>
          <a:p>
            <a:r>
              <a:rPr lang="it-IT" dirty="0"/>
              <a:t>  con I.C. CALCEDONIA  -  </a:t>
            </a:r>
            <a:r>
              <a:rPr lang="it-IT" dirty="0" smtClean="0"/>
              <a:t>SALERNO</a:t>
            </a:r>
            <a:endParaRPr lang="it-IT" dirty="0"/>
          </a:p>
        </p:txBody>
      </p:sp>
      <p:pic>
        <p:nvPicPr>
          <p:cNvPr id="5" name="Immagine 19" descr="log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0239"/>
            <a:ext cx="1022837" cy="919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sellaDiTesto 1"/>
          <p:cNvSpPr/>
          <p:nvPr/>
        </p:nvSpPr>
        <p:spPr>
          <a:xfrm>
            <a:off x="2893562" y="582850"/>
            <a:ext cx="7919449" cy="65449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800" b="1" i="0" u="none" strike="noStrike" kern="1200" spc="0" dirty="0" smtClean="0">
                <a:ln>
                  <a:noFill/>
                </a:ln>
                <a:latin typeface="Calibri" pitchFamily="18"/>
                <a:ea typeface="Arial Unicode MS" pitchFamily="2"/>
                <a:cs typeface="Mangal" pitchFamily="2"/>
              </a:rPr>
              <a:t>TEATRO VERDI (SA): realizzazione </a:t>
            </a:r>
            <a:r>
              <a:rPr lang="it-IT" sz="1800" b="1" i="0" u="none" strike="noStrike" kern="1200" spc="0" dirty="0">
                <a:ln>
                  <a:noFill/>
                </a:ln>
                <a:latin typeface="Calibri" pitchFamily="18"/>
                <a:ea typeface="Arial Unicode MS" pitchFamily="2"/>
                <a:cs typeface="Mangal" pitchFamily="2"/>
              </a:rPr>
              <a:t>di </a:t>
            </a:r>
            <a:r>
              <a:rPr lang="it-IT" sz="1800" b="1" i="0" u="none" strike="noStrike" kern="1200" spc="0" dirty="0" smtClean="0">
                <a:ln>
                  <a:noFill/>
                </a:ln>
                <a:latin typeface="Calibri" pitchFamily="18"/>
                <a:ea typeface="Arial Unicode MS" pitchFamily="2"/>
                <a:cs typeface="Mangal" pitchFamily="2"/>
              </a:rPr>
              <a:t>elementi scenici per La «Norma» di Bellini sotto la guida dello scenografo Arbetti Flavio e dei docenti Ferrara e Siniscalchi.</a:t>
            </a:r>
            <a:endParaRPr lang="it-IT" sz="1800" b="1" i="0" u="none" strike="noStrike" kern="1200" spc="0" dirty="0">
              <a:ln>
                <a:noFill/>
              </a:ln>
              <a:latin typeface="Calibri" pitchFamily="18"/>
              <a:ea typeface="Arial Unicode MS" pitchFamily="2"/>
              <a:cs typeface="Mangal" pitchFamily="2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298" y="4344871"/>
            <a:ext cx="3353704" cy="2286895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345" y="3633991"/>
            <a:ext cx="4218283" cy="3140465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533" y="1511695"/>
            <a:ext cx="3537235" cy="2636141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7"/>
          <a:srcRect r="1622"/>
          <a:stretch/>
        </p:blipFill>
        <p:spPr>
          <a:xfrm>
            <a:off x="1521638" y="4100970"/>
            <a:ext cx="1977503" cy="2673486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13770" y="1284827"/>
            <a:ext cx="3036969" cy="227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461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isultati immagini per logo scenografia liceo artistico salern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721893" cy="651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721895" y="39035"/>
            <a:ext cx="6451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cap="small" dirty="0" smtClean="0">
                <a:solidFill>
                  <a:schemeClr val="accent1">
                    <a:lumMod val="75000"/>
                  </a:schemeClr>
                </a:solidFill>
              </a:rPr>
              <a:t>Indirizzo Scenografia</a:t>
            </a:r>
            <a:endParaRPr lang="it-IT" sz="3600" b="1" cap="small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0" y="683896"/>
            <a:ext cx="2279176" cy="55821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dirty="0"/>
              <a:t>progetto in collaborazione </a:t>
            </a:r>
          </a:p>
          <a:p>
            <a:r>
              <a:rPr lang="it-IT" dirty="0"/>
              <a:t>  con I.C. CALCEDONIA  -  </a:t>
            </a:r>
            <a:r>
              <a:rPr lang="it-IT" dirty="0" smtClean="0"/>
              <a:t>SALERNO</a:t>
            </a:r>
            <a:endParaRPr lang="it-IT" dirty="0"/>
          </a:p>
        </p:txBody>
      </p:sp>
      <p:pic>
        <p:nvPicPr>
          <p:cNvPr id="5" name="Immagine 19" descr="log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67" y="839132"/>
            <a:ext cx="1022837" cy="919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47702" y="2259168"/>
            <a:ext cx="2774578" cy="2080934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917" y="1636934"/>
            <a:ext cx="5707910" cy="4162503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49"/>
          <a:stretch/>
        </p:blipFill>
        <p:spPr>
          <a:xfrm>
            <a:off x="2614767" y="4219483"/>
            <a:ext cx="3613612" cy="2437871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6479723" y="683896"/>
            <a:ext cx="26933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b="1" u="sng" dirty="0" smtClean="0"/>
              <a:t>Dall’Amleto di Zeffirelli</a:t>
            </a:r>
            <a:endParaRPr lang="it-IT" sz="2000" b="1" u="sng" dirty="0"/>
          </a:p>
        </p:txBody>
      </p:sp>
      <p:sp>
        <p:nvSpPr>
          <p:cNvPr id="17" name="Rettangolo 16"/>
          <p:cNvSpPr/>
          <p:nvPr/>
        </p:nvSpPr>
        <p:spPr>
          <a:xfrm>
            <a:off x="9852452" y="222231"/>
            <a:ext cx="19516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/>
              <a:t>docenti Eliana Elefante ed Eugenio Siniscalchi</a:t>
            </a:r>
            <a:endParaRPr lang="it-IT" dirty="0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58604" y="683896"/>
            <a:ext cx="2933345" cy="3424409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1122" y="4893305"/>
            <a:ext cx="1876929" cy="1405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87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836" y="221989"/>
            <a:ext cx="1823239" cy="3246863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214" y="221988"/>
            <a:ext cx="1823239" cy="3246864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027" y="2728482"/>
            <a:ext cx="2132518" cy="3797635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47" y="2724654"/>
            <a:ext cx="2171202" cy="3866525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050" y="3717706"/>
            <a:ext cx="1577031" cy="2808411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300" y="221989"/>
            <a:ext cx="1813308" cy="3229180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73" y="221988"/>
            <a:ext cx="3921770" cy="2202224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381" y="3719491"/>
            <a:ext cx="1584355" cy="2821455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0171" y="3717705"/>
            <a:ext cx="1613566" cy="2873473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2534049" y="6451805"/>
            <a:ext cx="101386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smtClean="0">
                <a:latin typeface="Copperplate Gothic Light" panose="020E0507020206020404" pitchFamily="34" charset="0"/>
              </a:rPr>
              <a:t> </a:t>
            </a:r>
            <a:r>
              <a:rPr lang="it-IT" b="1" dirty="0" err="1" smtClean="0">
                <a:latin typeface="Copperplate Gothic Light" panose="020E0507020206020404" pitchFamily="34" charset="0"/>
              </a:rPr>
              <a:t>p.c.t.o</a:t>
            </a:r>
            <a:r>
              <a:rPr lang="it-IT" b="1" dirty="0" smtClean="0">
                <a:latin typeface="Copperplate Gothic Light" panose="020E0507020206020404" pitchFamily="34" charset="0"/>
              </a:rPr>
              <a:t>: docenti </a:t>
            </a:r>
            <a:r>
              <a:rPr lang="it-IT" b="1" dirty="0">
                <a:latin typeface="Copperplate Gothic Light" panose="020E0507020206020404" pitchFamily="34" charset="0"/>
              </a:rPr>
              <a:t>Eliana Elefante- Anna </a:t>
            </a:r>
            <a:r>
              <a:rPr lang="it-IT" b="1" dirty="0" smtClean="0">
                <a:latin typeface="Copperplate Gothic Light" panose="020E0507020206020404" pitchFamily="34" charset="0"/>
              </a:rPr>
              <a:t>Ferrara- Ida Mainenti</a:t>
            </a:r>
          </a:p>
          <a:p>
            <a:endParaRPr lang="it-IT" dirty="0">
              <a:latin typeface="Copperplate Gothic Light" panose="020E05070202060204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6217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6D8C60"/>
      </a:dk2>
      <a:lt2>
        <a:srgbClr val="B1D7A1"/>
      </a:lt2>
      <a:accent1>
        <a:srgbClr val="81B992"/>
      </a:accent1>
      <a:accent2>
        <a:srgbClr val="9ABC65"/>
      </a:accent2>
      <a:accent3>
        <a:srgbClr val="BDB564"/>
      </a:accent3>
      <a:accent4>
        <a:srgbClr val="BD8964"/>
      </a:accent4>
      <a:accent5>
        <a:srgbClr val="BD6466"/>
      </a:accent5>
      <a:accent6>
        <a:srgbClr val="64A4BD"/>
      </a:accent6>
      <a:hlink>
        <a:srgbClr val="8CCC71"/>
      </a:hlink>
      <a:folHlink>
        <a:srgbClr val="A4C795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4539428D-6454-4FE6-B992-2D59F0AC2F8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TM04033921[[fn=Damascato]]</Template>
  <TotalTime>1365</TotalTime>
  <Words>255</Words>
  <Application>Microsoft Office PowerPoint</Application>
  <PresentationFormat>Widescreen</PresentationFormat>
  <Paragraphs>50</Paragraphs>
  <Slides>9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9</vt:i4>
      </vt:variant>
    </vt:vector>
  </HeadingPairs>
  <TitlesOfParts>
    <vt:vector size="19" baseType="lpstr">
      <vt:lpstr>Arial Unicode MS</vt:lpstr>
      <vt:lpstr>Arial</vt:lpstr>
      <vt:lpstr>Bookman Old Style</vt:lpstr>
      <vt:lpstr>Calibri</vt:lpstr>
      <vt:lpstr>Copperplate Gothic Light</vt:lpstr>
      <vt:lpstr>Mangal</vt:lpstr>
      <vt:lpstr>Rockwell</vt:lpstr>
      <vt:lpstr>Segoe UI Semibold</vt:lpstr>
      <vt:lpstr>Times New Roman</vt:lpstr>
      <vt:lpstr>Damask</vt:lpstr>
      <vt:lpstr>Presentazione standard di PowerPoint</vt:lpstr>
      <vt:lpstr>Presentazione standard di PowerPoint</vt:lpstr>
      <vt:lpstr>Scenografia televisiva: Progetto di allestimento di uno studio televisivo per una trasmissione per bambini.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Luciana Femia</dc:creator>
  <cp:lastModifiedBy>DOCENTE</cp:lastModifiedBy>
  <cp:revision>188</cp:revision>
  <dcterms:created xsi:type="dcterms:W3CDTF">2016-12-29T16:49:23Z</dcterms:created>
  <dcterms:modified xsi:type="dcterms:W3CDTF">2024-01-29T10:39:02Z</dcterms:modified>
</cp:coreProperties>
</file>