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15"/>
  </p:notesMasterIdLst>
  <p:sldIdLst>
    <p:sldId id="256" r:id="rId2"/>
    <p:sldId id="258" r:id="rId3"/>
    <p:sldId id="257" r:id="rId4"/>
    <p:sldId id="262" r:id="rId5"/>
    <p:sldId id="263" r:id="rId6"/>
    <p:sldId id="264" r:id="rId7"/>
    <p:sldId id="265" r:id="rId8"/>
    <p:sldId id="270" r:id="rId9"/>
    <p:sldId id="267" r:id="rId10"/>
    <p:sldId id="268" r:id="rId11"/>
    <p:sldId id="266" r:id="rId12"/>
    <p:sldId id="272" r:id="rId13"/>
    <p:sldId id="260"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3737" autoAdjust="0"/>
  </p:normalViewPr>
  <p:slideViewPr>
    <p:cSldViewPr snapToGrid="0">
      <p:cViewPr varScale="1">
        <p:scale>
          <a:sx n="66" d="100"/>
          <a:sy n="66" d="100"/>
        </p:scale>
        <p:origin x="780" y="6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37AC11-0EFF-4C12-A844-5DD05E3071E2}" type="datetimeFigureOut">
              <a:rPr lang="it-IT" smtClean="0"/>
              <a:pPr/>
              <a:t>17/01/2020</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D45AD4-DE55-488D-9093-6DD71645BE76}" type="slidenum">
              <a:rPr lang="it-IT" smtClean="0"/>
              <a:pPr/>
              <a:t>‹N›</a:t>
            </a:fld>
            <a:endParaRPr lang="it-IT"/>
          </a:p>
        </p:txBody>
      </p:sp>
    </p:spTree>
    <p:extLst>
      <p:ext uri="{BB962C8B-B14F-4D97-AF65-F5344CB8AC3E}">
        <p14:creationId xmlns:p14="http://schemas.microsoft.com/office/powerpoint/2010/main" val="1535638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E6D45AD4-DE55-488D-9093-6DD71645BE76}" type="slidenum">
              <a:rPr lang="it-IT" smtClean="0"/>
              <a:pPr/>
              <a:t>1</a:t>
            </a:fld>
            <a:endParaRPr lang="it-IT"/>
          </a:p>
        </p:txBody>
      </p:sp>
    </p:spTree>
    <p:extLst>
      <p:ext uri="{BB962C8B-B14F-4D97-AF65-F5344CB8AC3E}">
        <p14:creationId xmlns:p14="http://schemas.microsoft.com/office/powerpoint/2010/main" val="3702216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E6D45AD4-DE55-488D-9093-6DD71645BE76}" type="slidenum">
              <a:rPr lang="it-IT" smtClean="0"/>
              <a:pPr/>
              <a:t>3</a:t>
            </a:fld>
            <a:endParaRPr lang="it-IT"/>
          </a:p>
        </p:txBody>
      </p:sp>
    </p:spTree>
    <p:extLst>
      <p:ext uri="{BB962C8B-B14F-4D97-AF65-F5344CB8AC3E}">
        <p14:creationId xmlns:p14="http://schemas.microsoft.com/office/powerpoint/2010/main" val="2005280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B366EF75-BBE8-4520-829C-846C99A935E3}" type="datetimeFigureOut">
              <a:rPr lang="it-IT" smtClean="0"/>
              <a:pPr/>
              <a:t>17/01/2020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A8DFBE8-7D6D-40B1-8810-33AC3F506AE3}" type="slidenum">
              <a:rPr lang="it-IT" smtClean="0"/>
              <a:pPr/>
              <a:t>‹N›</a:t>
            </a:fld>
            <a:endParaRPr lang="it-IT"/>
          </a:p>
        </p:txBody>
      </p:sp>
    </p:spTree>
    <p:extLst>
      <p:ext uri="{BB962C8B-B14F-4D97-AF65-F5344CB8AC3E}">
        <p14:creationId xmlns:p14="http://schemas.microsoft.com/office/powerpoint/2010/main" val="2052609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B366EF75-BBE8-4520-829C-846C99A935E3}" type="datetimeFigureOut">
              <a:rPr lang="it-IT" smtClean="0"/>
              <a:pPr/>
              <a:t>17/01/2020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A8DFBE8-7D6D-40B1-8810-33AC3F506AE3}" type="slidenum">
              <a:rPr lang="it-IT" smtClean="0"/>
              <a:pPr/>
              <a:t>‹N›</a:t>
            </a:fld>
            <a:endParaRPr lang="it-IT"/>
          </a:p>
        </p:txBody>
      </p:sp>
    </p:spTree>
    <p:extLst>
      <p:ext uri="{BB962C8B-B14F-4D97-AF65-F5344CB8AC3E}">
        <p14:creationId xmlns:p14="http://schemas.microsoft.com/office/powerpoint/2010/main" val="1013747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it-IT"/>
              <a:t>Fare clic per modificare lo stile del titolo dello schema</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366EF75-BBE8-4520-829C-846C99A935E3}" type="datetimeFigureOut">
              <a:rPr lang="it-IT" smtClean="0"/>
              <a:pPr/>
              <a:t>17/01/2020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A8DFBE8-7D6D-40B1-8810-33AC3F506AE3}" type="slidenum">
              <a:rPr lang="it-IT" smtClean="0"/>
              <a:pPr/>
              <a:t>‹N›</a:t>
            </a:fld>
            <a:endParaRPr lang="it-IT"/>
          </a:p>
        </p:txBody>
      </p:sp>
    </p:spTree>
    <p:extLst>
      <p:ext uri="{BB962C8B-B14F-4D97-AF65-F5344CB8AC3E}">
        <p14:creationId xmlns:p14="http://schemas.microsoft.com/office/powerpoint/2010/main" val="676606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it-IT"/>
              <a:t>Fare clic per modificare lo stile del titolo dello schema</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366EF75-BBE8-4520-829C-846C99A935E3}" type="datetimeFigureOut">
              <a:rPr lang="it-IT" smtClean="0"/>
              <a:pPr/>
              <a:t>17/01/2020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A8DFBE8-7D6D-40B1-8810-33AC3F506AE3}" type="slidenum">
              <a:rPr lang="it-IT" smtClean="0"/>
              <a:pPr/>
              <a:t>‹N›</a:t>
            </a:fld>
            <a:endParaRPr lang="it-IT"/>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7033217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366EF75-BBE8-4520-829C-846C99A935E3}" type="datetimeFigureOut">
              <a:rPr lang="it-IT" smtClean="0"/>
              <a:pPr/>
              <a:t>17/01/2020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A8DFBE8-7D6D-40B1-8810-33AC3F506AE3}" type="slidenum">
              <a:rPr lang="it-IT" smtClean="0"/>
              <a:pPr/>
              <a:t>‹N›</a:t>
            </a:fld>
            <a:endParaRPr lang="it-IT"/>
          </a:p>
        </p:txBody>
      </p:sp>
    </p:spTree>
    <p:extLst>
      <p:ext uri="{BB962C8B-B14F-4D97-AF65-F5344CB8AC3E}">
        <p14:creationId xmlns:p14="http://schemas.microsoft.com/office/powerpoint/2010/main" val="21126666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366EF75-BBE8-4520-829C-846C99A935E3}" type="datetimeFigureOut">
              <a:rPr lang="it-IT" smtClean="0"/>
              <a:pPr/>
              <a:t>17/01/2020</a:t>
            </a:fld>
            <a:endParaRPr lang="it-IT"/>
          </a:p>
        </p:txBody>
      </p:sp>
      <p:sp>
        <p:nvSpPr>
          <p:cNvPr id="4"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A8DFBE8-7D6D-40B1-8810-33AC3F506AE3}" type="slidenum">
              <a:rPr lang="it-IT" smtClean="0"/>
              <a:pPr/>
              <a:t>‹N›</a:t>
            </a:fld>
            <a:endParaRPr lang="it-IT"/>
          </a:p>
        </p:txBody>
      </p:sp>
    </p:spTree>
    <p:extLst>
      <p:ext uri="{BB962C8B-B14F-4D97-AF65-F5344CB8AC3E}">
        <p14:creationId xmlns:p14="http://schemas.microsoft.com/office/powerpoint/2010/main" val="12284550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366EF75-BBE8-4520-829C-846C99A935E3}" type="datetimeFigureOut">
              <a:rPr lang="it-IT" smtClean="0"/>
              <a:pPr/>
              <a:t>17/01/2020</a:t>
            </a:fld>
            <a:endParaRPr lang="it-IT"/>
          </a:p>
        </p:txBody>
      </p:sp>
      <p:sp>
        <p:nvSpPr>
          <p:cNvPr id="4"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A8DFBE8-7D6D-40B1-8810-33AC3F506AE3}" type="slidenum">
              <a:rPr lang="it-IT" smtClean="0"/>
              <a:pPr/>
              <a:t>‹N›</a:t>
            </a:fld>
            <a:endParaRPr lang="it-IT"/>
          </a:p>
        </p:txBody>
      </p:sp>
    </p:spTree>
    <p:extLst>
      <p:ext uri="{BB962C8B-B14F-4D97-AF65-F5344CB8AC3E}">
        <p14:creationId xmlns:p14="http://schemas.microsoft.com/office/powerpoint/2010/main" val="3339172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nchorCtr="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366EF75-BBE8-4520-829C-846C99A935E3}" type="datetimeFigureOut">
              <a:rPr lang="it-IT" smtClean="0"/>
              <a:pPr/>
              <a:t>17/01/2020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A8DFBE8-7D6D-40B1-8810-33AC3F506AE3}" type="slidenum">
              <a:rPr lang="it-IT" smtClean="0"/>
              <a:pPr/>
              <a:t>‹N›</a:t>
            </a:fld>
            <a:endParaRPr lang="it-IT"/>
          </a:p>
        </p:txBody>
      </p:sp>
    </p:spTree>
    <p:extLst>
      <p:ext uri="{BB962C8B-B14F-4D97-AF65-F5344CB8AC3E}">
        <p14:creationId xmlns:p14="http://schemas.microsoft.com/office/powerpoint/2010/main" val="5720090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366EF75-BBE8-4520-829C-846C99A935E3}" type="datetimeFigureOut">
              <a:rPr lang="it-IT" smtClean="0"/>
              <a:pPr/>
              <a:t>17/01/2020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A8DFBE8-7D6D-40B1-8810-33AC3F506AE3}" type="slidenum">
              <a:rPr lang="it-IT" smtClean="0"/>
              <a:pPr/>
              <a:t>‹N›</a:t>
            </a:fld>
            <a:endParaRPr lang="it-IT"/>
          </a:p>
        </p:txBody>
      </p:sp>
    </p:spTree>
    <p:extLst>
      <p:ext uri="{BB962C8B-B14F-4D97-AF65-F5344CB8AC3E}">
        <p14:creationId xmlns:p14="http://schemas.microsoft.com/office/powerpoint/2010/main" val="995202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366EF75-BBE8-4520-829C-846C99A935E3}" type="datetimeFigureOut">
              <a:rPr lang="it-IT" smtClean="0"/>
              <a:pPr/>
              <a:t>17/01/2020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A8DFBE8-7D6D-40B1-8810-33AC3F506AE3}" type="slidenum">
              <a:rPr lang="it-IT" smtClean="0"/>
              <a:pPr/>
              <a:t>‹N›</a:t>
            </a:fld>
            <a:endParaRPr lang="it-IT"/>
          </a:p>
        </p:txBody>
      </p:sp>
    </p:spTree>
    <p:extLst>
      <p:ext uri="{BB962C8B-B14F-4D97-AF65-F5344CB8AC3E}">
        <p14:creationId xmlns:p14="http://schemas.microsoft.com/office/powerpoint/2010/main" val="1083516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366EF75-BBE8-4520-829C-846C99A935E3}" type="datetimeFigureOut">
              <a:rPr lang="it-IT" smtClean="0"/>
              <a:pPr/>
              <a:t>17/01/2020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A8DFBE8-7D6D-40B1-8810-33AC3F506AE3}" type="slidenum">
              <a:rPr lang="it-IT" smtClean="0"/>
              <a:pPr/>
              <a:t>‹N›</a:t>
            </a:fld>
            <a:endParaRPr lang="it-IT"/>
          </a:p>
        </p:txBody>
      </p:sp>
    </p:spTree>
    <p:extLst>
      <p:ext uri="{BB962C8B-B14F-4D97-AF65-F5344CB8AC3E}">
        <p14:creationId xmlns:p14="http://schemas.microsoft.com/office/powerpoint/2010/main" val="484216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B366EF75-BBE8-4520-829C-846C99A935E3}" type="datetimeFigureOut">
              <a:rPr lang="it-IT" smtClean="0"/>
              <a:pPr/>
              <a:t>17/01/2020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A8DFBE8-7D6D-40B1-8810-33AC3F506AE3}" type="slidenum">
              <a:rPr lang="it-IT" smtClean="0"/>
              <a:pPr/>
              <a:t>‹N›</a:t>
            </a:fld>
            <a:endParaRPr lang="it-IT"/>
          </a:p>
        </p:txBody>
      </p:sp>
    </p:spTree>
    <p:extLst>
      <p:ext uri="{BB962C8B-B14F-4D97-AF65-F5344CB8AC3E}">
        <p14:creationId xmlns:p14="http://schemas.microsoft.com/office/powerpoint/2010/main" val="572988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B366EF75-BBE8-4520-829C-846C99A935E3}" type="datetimeFigureOut">
              <a:rPr lang="it-IT" smtClean="0"/>
              <a:pPr/>
              <a:t>17/01/2020</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8A8DFBE8-7D6D-40B1-8810-33AC3F506AE3}" type="slidenum">
              <a:rPr lang="it-IT" smtClean="0"/>
              <a:pPr/>
              <a:t>‹N›</a:t>
            </a:fld>
            <a:endParaRPr lang="it-IT"/>
          </a:p>
        </p:txBody>
      </p:sp>
    </p:spTree>
    <p:extLst>
      <p:ext uri="{BB962C8B-B14F-4D97-AF65-F5344CB8AC3E}">
        <p14:creationId xmlns:p14="http://schemas.microsoft.com/office/powerpoint/2010/main" val="3507680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7" name="Date Placeholder 2"/>
          <p:cNvSpPr>
            <a:spLocks noGrp="1"/>
          </p:cNvSpPr>
          <p:nvPr>
            <p:ph type="dt" sz="half" idx="10"/>
          </p:nvPr>
        </p:nvSpPr>
        <p:spPr/>
        <p:txBody>
          <a:bodyPr/>
          <a:lstStyle/>
          <a:p>
            <a:fld id="{B366EF75-BBE8-4520-829C-846C99A935E3}" type="datetimeFigureOut">
              <a:rPr lang="it-IT" smtClean="0"/>
              <a:pPr/>
              <a:t>17/01/2020</a:t>
            </a:fld>
            <a:endParaRPr lang="it-IT"/>
          </a:p>
        </p:txBody>
      </p:sp>
      <p:sp>
        <p:nvSpPr>
          <p:cNvPr id="5" name="Footer Placeholder 3"/>
          <p:cNvSpPr>
            <a:spLocks noGrp="1"/>
          </p:cNvSpPr>
          <p:nvPr>
            <p:ph type="ftr" sz="quarter" idx="11"/>
          </p:nvPr>
        </p:nvSpPr>
        <p:spPr/>
        <p:txBody>
          <a:bodyPr/>
          <a:lstStyle/>
          <a:p>
            <a:endParaRPr lang="it-IT"/>
          </a:p>
        </p:txBody>
      </p:sp>
      <p:sp>
        <p:nvSpPr>
          <p:cNvPr id="6" name="Slide Number Placeholder 4"/>
          <p:cNvSpPr>
            <a:spLocks noGrp="1"/>
          </p:cNvSpPr>
          <p:nvPr>
            <p:ph type="sldNum" sz="quarter" idx="12"/>
          </p:nvPr>
        </p:nvSpPr>
        <p:spPr/>
        <p:txBody>
          <a:bodyPr/>
          <a:lstStyle/>
          <a:p>
            <a:fld id="{8A8DFBE8-7D6D-40B1-8810-33AC3F506AE3}" type="slidenum">
              <a:rPr lang="it-IT" smtClean="0"/>
              <a:pPr/>
              <a:t>‹N›</a:t>
            </a:fld>
            <a:endParaRPr lang="it-IT"/>
          </a:p>
        </p:txBody>
      </p:sp>
    </p:spTree>
    <p:extLst>
      <p:ext uri="{BB962C8B-B14F-4D97-AF65-F5344CB8AC3E}">
        <p14:creationId xmlns:p14="http://schemas.microsoft.com/office/powerpoint/2010/main" val="1976401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366EF75-BBE8-4520-829C-846C99A935E3}" type="datetimeFigureOut">
              <a:rPr lang="it-IT" smtClean="0"/>
              <a:pPr/>
              <a:t>17/01/2020</a:t>
            </a:fld>
            <a:endParaRPr lang="it-IT"/>
          </a:p>
        </p:txBody>
      </p:sp>
      <p:sp>
        <p:nvSpPr>
          <p:cNvPr id="5" name="Footer Placeholder 2"/>
          <p:cNvSpPr>
            <a:spLocks noGrp="1"/>
          </p:cNvSpPr>
          <p:nvPr>
            <p:ph type="ftr" sz="quarter" idx="11"/>
          </p:nvPr>
        </p:nvSpPr>
        <p:spPr/>
        <p:txBody>
          <a:bodyPr/>
          <a:lstStyle/>
          <a:p>
            <a:endParaRPr lang="it-IT"/>
          </a:p>
        </p:txBody>
      </p:sp>
      <p:sp>
        <p:nvSpPr>
          <p:cNvPr id="6" name="Slide Number Placeholder 3"/>
          <p:cNvSpPr>
            <a:spLocks noGrp="1"/>
          </p:cNvSpPr>
          <p:nvPr>
            <p:ph type="sldNum" sz="quarter" idx="12"/>
          </p:nvPr>
        </p:nvSpPr>
        <p:spPr/>
        <p:txBody>
          <a:bodyPr/>
          <a:lstStyle/>
          <a:p>
            <a:fld id="{8A8DFBE8-7D6D-40B1-8810-33AC3F506AE3}" type="slidenum">
              <a:rPr lang="it-IT" smtClean="0"/>
              <a:pPr/>
              <a:t>‹N›</a:t>
            </a:fld>
            <a:endParaRPr lang="it-IT"/>
          </a:p>
        </p:txBody>
      </p:sp>
    </p:spTree>
    <p:extLst>
      <p:ext uri="{BB962C8B-B14F-4D97-AF65-F5344CB8AC3E}">
        <p14:creationId xmlns:p14="http://schemas.microsoft.com/office/powerpoint/2010/main" val="905500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7" name="Date Placeholder 4"/>
          <p:cNvSpPr>
            <a:spLocks noGrp="1"/>
          </p:cNvSpPr>
          <p:nvPr>
            <p:ph type="dt" sz="half" idx="10"/>
          </p:nvPr>
        </p:nvSpPr>
        <p:spPr/>
        <p:txBody>
          <a:bodyPr/>
          <a:lstStyle/>
          <a:p>
            <a:fld id="{B366EF75-BBE8-4520-829C-846C99A935E3}" type="datetimeFigureOut">
              <a:rPr lang="it-IT" smtClean="0"/>
              <a:pPr/>
              <a:t>17/01/2020</a:t>
            </a:fld>
            <a:endParaRPr lang="it-IT"/>
          </a:p>
        </p:txBody>
      </p:sp>
      <p:sp>
        <p:nvSpPr>
          <p:cNvPr id="5" name="Footer Placeholder 5"/>
          <p:cNvSpPr>
            <a:spLocks noGrp="1"/>
          </p:cNvSpPr>
          <p:nvPr>
            <p:ph type="ftr" sz="quarter" idx="11"/>
          </p:nvPr>
        </p:nvSpPr>
        <p:spPr/>
        <p:txBody>
          <a:bodyPr/>
          <a:lstStyle/>
          <a:p>
            <a:endParaRPr lang="it-IT"/>
          </a:p>
        </p:txBody>
      </p:sp>
      <p:sp>
        <p:nvSpPr>
          <p:cNvPr id="6" name="Slide Number Placeholder 6"/>
          <p:cNvSpPr>
            <a:spLocks noGrp="1"/>
          </p:cNvSpPr>
          <p:nvPr>
            <p:ph type="sldNum" sz="quarter" idx="12"/>
          </p:nvPr>
        </p:nvSpPr>
        <p:spPr/>
        <p:txBody>
          <a:bodyPr/>
          <a:lstStyle/>
          <a:p>
            <a:fld id="{8A8DFBE8-7D6D-40B1-8810-33AC3F506AE3}" type="slidenum">
              <a:rPr lang="it-IT" smtClean="0"/>
              <a:pPr/>
              <a:t>‹N›</a:t>
            </a:fld>
            <a:endParaRPr lang="it-IT"/>
          </a:p>
        </p:txBody>
      </p:sp>
    </p:spTree>
    <p:extLst>
      <p:ext uri="{BB962C8B-B14F-4D97-AF65-F5344CB8AC3E}">
        <p14:creationId xmlns:p14="http://schemas.microsoft.com/office/powerpoint/2010/main" val="3680702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B366EF75-BBE8-4520-829C-846C99A935E3}" type="datetimeFigureOut">
              <a:rPr lang="it-IT" smtClean="0"/>
              <a:pPr/>
              <a:t>17/01/2020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A8DFBE8-7D6D-40B1-8810-33AC3F506AE3}" type="slidenum">
              <a:rPr lang="it-IT" smtClean="0"/>
              <a:pPr/>
              <a:t>‹N›</a:t>
            </a:fld>
            <a:endParaRPr lang="it-IT"/>
          </a:p>
        </p:txBody>
      </p:sp>
    </p:spTree>
    <p:extLst>
      <p:ext uri="{BB962C8B-B14F-4D97-AF65-F5344CB8AC3E}">
        <p14:creationId xmlns:p14="http://schemas.microsoft.com/office/powerpoint/2010/main" val="2661758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366EF75-BBE8-4520-829C-846C99A935E3}" type="datetimeFigureOut">
              <a:rPr lang="it-IT" smtClean="0"/>
              <a:pPr/>
              <a:t>17/01/2020</a:t>
            </a:fld>
            <a:endParaRPr lang="it-IT"/>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it-IT"/>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8A8DFBE8-7D6D-40B1-8810-33AC3F506AE3}" type="slidenum">
              <a:rPr lang="it-IT" smtClean="0"/>
              <a:pPr/>
              <a:t>‹N›</a:t>
            </a:fld>
            <a:endParaRPr lang="it-IT"/>
          </a:p>
        </p:txBody>
      </p:sp>
    </p:spTree>
    <p:extLst>
      <p:ext uri="{BB962C8B-B14F-4D97-AF65-F5344CB8AC3E}">
        <p14:creationId xmlns:p14="http://schemas.microsoft.com/office/powerpoint/2010/main" val="772278518"/>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761439DF-1122-41B5-A750-02B9CB843DE4}"/>
              </a:ext>
            </a:extLst>
          </p:cNvPr>
          <p:cNvSpPr>
            <a:spLocks noGrp="1"/>
          </p:cNvSpPr>
          <p:nvPr>
            <p:ph type="title"/>
          </p:nvPr>
        </p:nvSpPr>
        <p:spPr>
          <a:xfrm>
            <a:off x="0" y="452718"/>
            <a:ext cx="12191999" cy="1400530"/>
          </a:xfrm>
        </p:spPr>
        <p:txBody>
          <a:bodyPr/>
          <a:lstStyle/>
          <a:p>
            <a:pPr algn="ctr"/>
            <a:r>
              <a:rPr lang="it-IT" sz="4400" b="1" dirty="0"/>
              <a:t>Giornata nazionale per                                                          la sicurezza nelle scuole</a:t>
            </a:r>
          </a:p>
        </p:txBody>
      </p:sp>
      <p:pic>
        <p:nvPicPr>
          <p:cNvPr id="1028" name="Picture 4" descr="Risultati immagini per sicurezza nelle scuole">
            <a:extLst>
              <a:ext uri="{FF2B5EF4-FFF2-40B4-BE49-F238E27FC236}">
                <a16:creationId xmlns="" xmlns:a16="http://schemas.microsoft.com/office/drawing/2014/main" id="{AA14739B-3DD4-4F69-A941-EBE3AB2917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6823" y="2216276"/>
            <a:ext cx="5158352" cy="386876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 xmlns:a16="http://schemas.microsoft.com/office/drawing/2014/main" id="{B4C0A300-E6E8-45BC-BAD2-1A069C26D0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30282" y="5384775"/>
            <a:ext cx="1461718" cy="1400530"/>
          </a:xfrm>
          <a:prstGeom prst="rect">
            <a:avLst/>
          </a:prstGeom>
          <a:noFill/>
          <a:extLst>
            <a:ext uri="{909E8E84-426E-40DD-AFC4-6F175D3DCCD1}">
              <a14:hiddenFill xmlns:a14="http://schemas.microsoft.com/office/drawing/2010/main">
                <a:solidFill>
                  <a:srgbClr val="FFFFFF"/>
                </a:solidFill>
              </a14:hiddenFill>
            </a:ext>
          </a:extLst>
        </p:spPr>
      </p:pic>
      <p:sp>
        <p:nvSpPr>
          <p:cNvPr id="8" name="Titolo 1">
            <a:extLst>
              <a:ext uri="{FF2B5EF4-FFF2-40B4-BE49-F238E27FC236}">
                <a16:creationId xmlns="" xmlns:a16="http://schemas.microsoft.com/office/drawing/2014/main" id="{CB618F94-EFE7-4B21-8EA1-888CE04845F3}"/>
              </a:ext>
            </a:extLst>
          </p:cNvPr>
          <p:cNvSpPr txBox="1">
            <a:spLocks/>
          </p:cNvSpPr>
          <p:nvPr/>
        </p:nvSpPr>
        <p:spPr>
          <a:xfrm>
            <a:off x="-1" y="452718"/>
            <a:ext cx="12191999" cy="140053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it-IT" sz="4400" b="1" dirty="0"/>
              <a:t>Giornata nazionale per                                                          la sicurezza nelle scuole</a:t>
            </a:r>
          </a:p>
        </p:txBody>
      </p:sp>
      <p:pic>
        <p:nvPicPr>
          <p:cNvPr id="9" name="Picture 6">
            <a:extLst>
              <a:ext uri="{FF2B5EF4-FFF2-40B4-BE49-F238E27FC236}">
                <a16:creationId xmlns="" xmlns:a16="http://schemas.microsoft.com/office/drawing/2014/main" id="{B5864B86-C71F-4759-AED4-DDEDB358F1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30281" y="5384775"/>
            <a:ext cx="1461718" cy="1400530"/>
          </a:xfrm>
          <a:prstGeom prst="rect">
            <a:avLst/>
          </a:prstGeom>
          <a:noFill/>
          <a:extLst>
            <a:ext uri="{909E8E84-426E-40DD-AFC4-6F175D3DCCD1}">
              <a14:hiddenFill xmlns:a14="http://schemas.microsoft.com/office/drawing/2010/main">
                <a:solidFill>
                  <a:srgbClr val="FFFFFF"/>
                </a:solidFill>
              </a14:hiddenFill>
            </a:ext>
          </a:extLst>
        </p:spPr>
      </p:pic>
      <p:sp>
        <p:nvSpPr>
          <p:cNvPr id="12" name="Titolo 1">
            <a:extLst>
              <a:ext uri="{FF2B5EF4-FFF2-40B4-BE49-F238E27FC236}">
                <a16:creationId xmlns="" xmlns:a16="http://schemas.microsoft.com/office/drawing/2014/main" id="{6C32DFEB-07C3-4227-B2EC-0EE8BBFE6FA5}"/>
              </a:ext>
            </a:extLst>
          </p:cNvPr>
          <p:cNvSpPr txBox="1">
            <a:spLocks/>
          </p:cNvSpPr>
          <p:nvPr/>
        </p:nvSpPr>
        <p:spPr>
          <a:xfrm>
            <a:off x="0" y="5779024"/>
            <a:ext cx="3657600" cy="539488"/>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it-IT" sz="2800" b="1" dirty="0"/>
              <a:t>22 Novembre 2019</a:t>
            </a:r>
          </a:p>
        </p:txBody>
      </p:sp>
      <p:sp>
        <p:nvSpPr>
          <p:cNvPr id="10" name="Titolo 1">
            <a:extLst>
              <a:ext uri="{FF2B5EF4-FFF2-40B4-BE49-F238E27FC236}">
                <a16:creationId xmlns="" xmlns:a16="http://schemas.microsoft.com/office/drawing/2014/main" id="{95D1FA5E-717C-4FF4-BC5A-DD3464122342}"/>
              </a:ext>
            </a:extLst>
          </p:cNvPr>
          <p:cNvSpPr txBox="1">
            <a:spLocks/>
          </p:cNvSpPr>
          <p:nvPr/>
        </p:nvSpPr>
        <p:spPr>
          <a:xfrm>
            <a:off x="0" y="6318512"/>
            <a:ext cx="7123552" cy="539488"/>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it-IT" sz="1300" dirty="0"/>
              <a:t>Realizzato da:  5AI - Agostino Pastore  5AI - Antonio Di Camillo  5AI - Pasquale Simone</a:t>
            </a:r>
          </a:p>
        </p:txBody>
      </p:sp>
    </p:spTree>
    <p:extLst>
      <p:ext uri="{BB962C8B-B14F-4D97-AF65-F5344CB8AC3E}">
        <p14:creationId xmlns:p14="http://schemas.microsoft.com/office/powerpoint/2010/main" val="3610989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2990E44D-42AB-42A8-A911-4342C0782C6D}"/>
              </a:ext>
            </a:extLst>
          </p:cNvPr>
          <p:cNvSpPr>
            <a:spLocks noGrp="1"/>
          </p:cNvSpPr>
          <p:nvPr>
            <p:ph type="title"/>
          </p:nvPr>
        </p:nvSpPr>
        <p:spPr>
          <a:xfrm>
            <a:off x="108488" y="452718"/>
            <a:ext cx="9942346" cy="1400530"/>
          </a:xfrm>
        </p:spPr>
        <p:txBody>
          <a:bodyPr/>
          <a:lstStyle/>
          <a:p>
            <a:r>
              <a:rPr lang="it-IT" sz="4400" b="1" dirty="0"/>
              <a:t>Comportamenti da adottare in classe in caso d’ incendio</a:t>
            </a:r>
          </a:p>
        </p:txBody>
      </p:sp>
      <p:sp>
        <p:nvSpPr>
          <p:cNvPr id="8" name="CasellaDiTesto 7">
            <a:extLst>
              <a:ext uri="{FF2B5EF4-FFF2-40B4-BE49-F238E27FC236}">
                <a16:creationId xmlns="" xmlns:a16="http://schemas.microsoft.com/office/drawing/2014/main" id="{59004AF7-F83A-49DC-9401-ADB827D9E702}"/>
              </a:ext>
            </a:extLst>
          </p:cNvPr>
          <p:cNvSpPr txBox="1"/>
          <p:nvPr/>
        </p:nvSpPr>
        <p:spPr>
          <a:xfrm>
            <a:off x="-605988" y="4131800"/>
            <a:ext cx="4214657" cy="400110"/>
          </a:xfrm>
          <a:prstGeom prst="rect">
            <a:avLst/>
          </a:prstGeom>
          <a:noFill/>
        </p:spPr>
        <p:txBody>
          <a:bodyPr wrap="square" rtlCol="0">
            <a:spAutoFit/>
          </a:bodyPr>
          <a:lstStyle/>
          <a:p>
            <a:pPr algn="ctr"/>
            <a:r>
              <a:rPr lang="it-IT" sz="2000" dirty="0"/>
              <a:t>INCENDIO</a:t>
            </a:r>
          </a:p>
        </p:txBody>
      </p:sp>
      <p:sp>
        <p:nvSpPr>
          <p:cNvPr id="14" name="CasellaDiTesto 13">
            <a:extLst>
              <a:ext uri="{FF2B5EF4-FFF2-40B4-BE49-F238E27FC236}">
                <a16:creationId xmlns="" xmlns:a16="http://schemas.microsoft.com/office/drawing/2014/main" id="{CBFF9575-510E-46AE-9790-0B452FD8580F}"/>
              </a:ext>
            </a:extLst>
          </p:cNvPr>
          <p:cNvSpPr txBox="1"/>
          <p:nvPr/>
        </p:nvSpPr>
        <p:spPr>
          <a:xfrm>
            <a:off x="2829607" y="2977362"/>
            <a:ext cx="4020991" cy="400110"/>
          </a:xfrm>
          <a:prstGeom prst="rect">
            <a:avLst/>
          </a:prstGeom>
          <a:noFill/>
        </p:spPr>
        <p:txBody>
          <a:bodyPr wrap="square" rtlCol="0">
            <a:spAutoFit/>
          </a:bodyPr>
          <a:lstStyle/>
          <a:p>
            <a:pPr algn="ctr"/>
            <a:r>
              <a:rPr lang="it-IT" sz="2000" dirty="0"/>
              <a:t>Cosa bisogna fare?</a:t>
            </a:r>
          </a:p>
        </p:txBody>
      </p:sp>
      <p:cxnSp>
        <p:nvCxnSpPr>
          <p:cNvPr id="13" name="Connettore 2 12">
            <a:extLst>
              <a:ext uri="{FF2B5EF4-FFF2-40B4-BE49-F238E27FC236}">
                <a16:creationId xmlns="" xmlns:a16="http://schemas.microsoft.com/office/drawing/2014/main" id="{E1A4471C-9347-4F6B-AE99-7BA0AA9C3325}"/>
              </a:ext>
            </a:extLst>
          </p:cNvPr>
          <p:cNvCxnSpPr>
            <a:cxnSpLocks/>
          </p:cNvCxnSpPr>
          <p:nvPr/>
        </p:nvCxnSpPr>
        <p:spPr>
          <a:xfrm>
            <a:off x="2882448" y="3429000"/>
            <a:ext cx="3915309" cy="0"/>
          </a:xfrm>
          <a:prstGeom prst="straightConnector1">
            <a:avLst/>
          </a:prstGeom>
          <a:ln w="76200">
            <a:headEnd type="none" w="med" len="med"/>
            <a:tailEnd type="arrow"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9" name="Picture 6">
            <a:extLst>
              <a:ext uri="{FF2B5EF4-FFF2-40B4-BE49-F238E27FC236}">
                <a16:creationId xmlns="" xmlns:a16="http://schemas.microsoft.com/office/drawing/2014/main" id="{CC7C6F9F-813A-413E-9C7F-209677F896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30282" y="5384775"/>
            <a:ext cx="1461718" cy="1400530"/>
          </a:xfrm>
          <a:prstGeom prst="rect">
            <a:avLst/>
          </a:prstGeom>
          <a:noFill/>
          <a:extLst>
            <a:ext uri="{909E8E84-426E-40DD-AFC4-6F175D3DCCD1}">
              <a14:hiddenFill xmlns:a14="http://schemas.microsoft.com/office/drawing/2010/main">
                <a:solidFill>
                  <a:srgbClr val="FFFFFF"/>
                </a:solidFill>
              </a14:hiddenFill>
            </a:ext>
          </a:extLst>
        </p:spPr>
      </p:pic>
      <p:pic>
        <p:nvPicPr>
          <p:cNvPr id="3" name="Immagine 2">
            <a:extLst>
              <a:ext uri="{FF2B5EF4-FFF2-40B4-BE49-F238E27FC236}">
                <a16:creationId xmlns="" xmlns:a16="http://schemas.microsoft.com/office/drawing/2014/main" id="{BDD51A0E-4471-4AA8-9606-A2EE68AA39BD}"/>
              </a:ext>
            </a:extLst>
          </p:cNvPr>
          <p:cNvPicPr>
            <a:picLocks noChangeAspect="1"/>
          </p:cNvPicPr>
          <p:nvPr/>
        </p:nvPicPr>
        <p:blipFill>
          <a:blip r:embed="rId3" cstate="print"/>
          <a:stretch>
            <a:fillRect/>
          </a:stretch>
        </p:blipFill>
        <p:spPr>
          <a:xfrm>
            <a:off x="289620" y="2291683"/>
            <a:ext cx="2423443" cy="1801792"/>
          </a:xfrm>
          <a:prstGeom prst="rect">
            <a:avLst/>
          </a:prstGeom>
        </p:spPr>
      </p:pic>
      <p:sp>
        <p:nvSpPr>
          <p:cNvPr id="20" name="Segnaposto contenuto 2">
            <a:extLst>
              <a:ext uri="{FF2B5EF4-FFF2-40B4-BE49-F238E27FC236}">
                <a16:creationId xmlns="" xmlns:a16="http://schemas.microsoft.com/office/drawing/2014/main" id="{A5995897-D026-420F-8127-31694D81B0DD}"/>
              </a:ext>
            </a:extLst>
          </p:cNvPr>
          <p:cNvSpPr>
            <a:spLocks noGrp="1"/>
          </p:cNvSpPr>
          <p:nvPr>
            <p:ph idx="1"/>
          </p:nvPr>
        </p:nvSpPr>
        <p:spPr>
          <a:xfrm>
            <a:off x="6797757" y="2104831"/>
            <a:ext cx="4683043" cy="3164588"/>
          </a:xfrm>
        </p:spPr>
        <p:txBody>
          <a:bodyPr>
            <a:normAutofit fontScale="92500" lnSpcReduction="10000"/>
          </a:bodyPr>
          <a:lstStyle/>
          <a:p>
            <a:r>
              <a:rPr lang="it-IT" sz="1900" dirty="0"/>
              <a:t>Gli alunni apri-fila devono aprire le porte e assicurarsi che la via sia libera.</a:t>
            </a:r>
          </a:p>
          <a:p>
            <a:r>
              <a:rPr lang="it-IT" sz="1900" dirty="0"/>
              <a:t>Bisogna assistere eventuali alunni disabili.</a:t>
            </a:r>
          </a:p>
          <a:p>
            <a:r>
              <a:rPr lang="it-IT" sz="1900" dirty="0"/>
              <a:t>Gli alunni </a:t>
            </a:r>
            <a:r>
              <a:rPr lang="it-IT" sz="1900" dirty="0" smtClean="0"/>
              <a:t>serra-fila </a:t>
            </a:r>
            <a:r>
              <a:rPr lang="it-IT" sz="1900" dirty="0"/>
              <a:t>devono assicurarsi che nessuno sia rimasto in classe.</a:t>
            </a:r>
          </a:p>
          <a:p>
            <a:r>
              <a:rPr lang="it-IT" sz="1900" dirty="0"/>
              <a:t>Non dimenticarsi di chiudere le porte.</a:t>
            </a:r>
          </a:p>
          <a:p>
            <a:r>
              <a:rPr lang="it-IT" sz="1900" dirty="0"/>
              <a:t>Raggiungere il punto di raccolta.</a:t>
            </a:r>
          </a:p>
          <a:p>
            <a:endParaRPr lang="it-IT" dirty="0"/>
          </a:p>
        </p:txBody>
      </p:sp>
    </p:spTree>
    <p:extLst>
      <p:ext uri="{BB962C8B-B14F-4D97-AF65-F5344CB8AC3E}">
        <p14:creationId xmlns:p14="http://schemas.microsoft.com/office/powerpoint/2010/main" val="2164338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20">
                                            <p:txEl>
                                              <p:pRg st="0" end="0"/>
                                            </p:txEl>
                                          </p:spTgt>
                                        </p:tgtEl>
                                        <p:attrNameLst>
                                          <p:attrName>style.visibility</p:attrName>
                                        </p:attrNameLst>
                                      </p:cBhvr>
                                      <p:to>
                                        <p:strVal val="visible"/>
                                      </p:to>
                                    </p:set>
                                    <p:anim calcmode="lin" valueType="num">
                                      <p:cBhvr>
                                        <p:cTn id="37" dur="5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38" dur="500" fill="hold"/>
                                        <p:tgtEl>
                                          <p:spTgt spid="20">
                                            <p:txEl>
                                              <p:pRg st="0" end="0"/>
                                            </p:txEl>
                                          </p:spTgt>
                                        </p:tgtEl>
                                        <p:attrNameLst>
                                          <p:attrName>ppt_h</p:attrName>
                                        </p:attrNameLst>
                                      </p:cBhvr>
                                      <p:tavLst>
                                        <p:tav tm="0">
                                          <p:val>
                                            <p:fltVal val="0"/>
                                          </p:val>
                                        </p:tav>
                                        <p:tav tm="100000">
                                          <p:val>
                                            <p:strVal val="#ppt_h"/>
                                          </p:val>
                                        </p:tav>
                                      </p:tavLst>
                                    </p:anim>
                                    <p:animEffect transition="in" filter="fade">
                                      <p:cBhvr>
                                        <p:cTn id="39" dur="500"/>
                                        <p:tgtEl>
                                          <p:spTgt spid="20">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20">
                                            <p:txEl>
                                              <p:pRg st="1" end="1"/>
                                            </p:txEl>
                                          </p:spTgt>
                                        </p:tgtEl>
                                        <p:attrNameLst>
                                          <p:attrName>style.visibility</p:attrName>
                                        </p:attrNameLst>
                                      </p:cBhvr>
                                      <p:to>
                                        <p:strVal val="visible"/>
                                      </p:to>
                                    </p:set>
                                    <p:anim calcmode="lin" valueType="num">
                                      <p:cBhvr>
                                        <p:cTn id="44" dur="500" fill="hold"/>
                                        <p:tgtEl>
                                          <p:spTgt spid="20">
                                            <p:txEl>
                                              <p:pRg st="1" end="1"/>
                                            </p:txEl>
                                          </p:spTgt>
                                        </p:tgtEl>
                                        <p:attrNameLst>
                                          <p:attrName>ppt_w</p:attrName>
                                        </p:attrNameLst>
                                      </p:cBhvr>
                                      <p:tavLst>
                                        <p:tav tm="0">
                                          <p:val>
                                            <p:fltVal val="0"/>
                                          </p:val>
                                        </p:tav>
                                        <p:tav tm="100000">
                                          <p:val>
                                            <p:strVal val="#ppt_w"/>
                                          </p:val>
                                        </p:tav>
                                      </p:tavLst>
                                    </p:anim>
                                    <p:anim calcmode="lin" valueType="num">
                                      <p:cBhvr>
                                        <p:cTn id="45" dur="500" fill="hold"/>
                                        <p:tgtEl>
                                          <p:spTgt spid="20">
                                            <p:txEl>
                                              <p:pRg st="1" end="1"/>
                                            </p:txEl>
                                          </p:spTgt>
                                        </p:tgtEl>
                                        <p:attrNameLst>
                                          <p:attrName>ppt_h</p:attrName>
                                        </p:attrNameLst>
                                      </p:cBhvr>
                                      <p:tavLst>
                                        <p:tav tm="0">
                                          <p:val>
                                            <p:fltVal val="0"/>
                                          </p:val>
                                        </p:tav>
                                        <p:tav tm="100000">
                                          <p:val>
                                            <p:strVal val="#ppt_h"/>
                                          </p:val>
                                        </p:tav>
                                      </p:tavLst>
                                    </p:anim>
                                    <p:animEffect transition="in" filter="fade">
                                      <p:cBhvr>
                                        <p:cTn id="46" dur="500"/>
                                        <p:tgtEl>
                                          <p:spTgt spid="20">
                                            <p:txEl>
                                              <p:pRg st="1" end="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20">
                                            <p:txEl>
                                              <p:pRg st="2" end="2"/>
                                            </p:txEl>
                                          </p:spTgt>
                                        </p:tgtEl>
                                        <p:attrNameLst>
                                          <p:attrName>style.visibility</p:attrName>
                                        </p:attrNameLst>
                                      </p:cBhvr>
                                      <p:to>
                                        <p:strVal val="visible"/>
                                      </p:to>
                                    </p:set>
                                    <p:anim calcmode="lin" valueType="num">
                                      <p:cBhvr>
                                        <p:cTn id="51" dur="500" fill="hold"/>
                                        <p:tgtEl>
                                          <p:spTgt spid="20">
                                            <p:txEl>
                                              <p:pRg st="2" end="2"/>
                                            </p:txEl>
                                          </p:spTgt>
                                        </p:tgtEl>
                                        <p:attrNameLst>
                                          <p:attrName>ppt_w</p:attrName>
                                        </p:attrNameLst>
                                      </p:cBhvr>
                                      <p:tavLst>
                                        <p:tav tm="0">
                                          <p:val>
                                            <p:fltVal val="0"/>
                                          </p:val>
                                        </p:tav>
                                        <p:tav tm="100000">
                                          <p:val>
                                            <p:strVal val="#ppt_w"/>
                                          </p:val>
                                        </p:tav>
                                      </p:tavLst>
                                    </p:anim>
                                    <p:anim calcmode="lin" valueType="num">
                                      <p:cBhvr>
                                        <p:cTn id="52" dur="500" fill="hold"/>
                                        <p:tgtEl>
                                          <p:spTgt spid="20">
                                            <p:txEl>
                                              <p:pRg st="2" end="2"/>
                                            </p:txEl>
                                          </p:spTgt>
                                        </p:tgtEl>
                                        <p:attrNameLst>
                                          <p:attrName>ppt_h</p:attrName>
                                        </p:attrNameLst>
                                      </p:cBhvr>
                                      <p:tavLst>
                                        <p:tav tm="0">
                                          <p:val>
                                            <p:fltVal val="0"/>
                                          </p:val>
                                        </p:tav>
                                        <p:tav tm="100000">
                                          <p:val>
                                            <p:strVal val="#ppt_h"/>
                                          </p:val>
                                        </p:tav>
                                      </p:tavLst>
                                    </p:anim>
                                    <p:animEffect transition="in" filter="fade">
                                      <p:cBhvr>
                                        <p:cTn id="53" dur="500"/>
                                        <p:tgtEl>
                                          <p:spTgt spid="20">
                                            <p:txEl>
                                              <p:pRg st="2" end="2"/>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20">
                                            <p:txEl>
                                              <p:pRg st="3" end="3"/>
                                            </p:txEl>
                                          </p:spTgt>
                                        </p:tgtEl>
                                        <p:attrNameLst>
                                          <p:attrName>style.visibility</p:attrName>
                                        </p:attrNameLst>
                                      </p:cBhvr>
                                      <p:to>
                                        <p:strVal val="visible"/>
                                      </p:to>
                                    </p:set>
                                    <p:anim calcmode="lin" valueType="num">
                                      <p:cBhvr>
                                        <p:cTn id="58" dur="500" fill="hold"/>
                                        <p:tgtEl>
                                          <p:spTgt spid="20">
                                            <p:txEl>
                                              <p:pRg st="3" end="3"/>
                                            </p:txEl>
                                          </p:spTgt>
                                        </p:tgtEl>
                                        <p:attrNameLst>
                                          <p:attrName>ppt_w</p:attrName>
                                        </p:attrNameLst>
                                      </p:cBhvr>
                                      <p:tavLst>
                                        <p:tav tm="0">
                                          <p:val>
                                            <p:fltVal val="0"/>
                                          </p:val>
                                        </p:tav>
                                        <p:tav tm="100000">
                                          <p:val>
                                            <p:strVal val="#ppt_w"/>
                                          </p:val>
                                        </p:tav>
                                      </p:tavLst>
                                    </p:anim>
                                    <p:anim calcmode="lin" valueType="num">
                                      <p:cBhvr>
                                        <p:cTn id="59" dur="500" fill="hold"/>
                                        <p:tgtEl>
                                          <p:spTgt spid="20">
                                            <p:txEl>
                                              <p:pRg st="3" end="3"/>
                                            </p:txEl>
                                          </p:spTgt>
                                        </p:tgtEl>
                                        <p:attrNameLst>
                                          <p:attrName>ppt_h</p:attrName>
                                        </p:attrNameLst>
                                      </p:cBhvr>
                                      <p:tavLst>
                                        <p:tav tm="0">
                                          <p:val>
                                            <p:fltVal val="0"/>
                                          </p:val>
                                        </p:tav>
                                        <p:tav tm="100000">
                                          <p:val>
                                            <p:strVal val="#ppt_h"/>
                                          </p:val>
                                        </p:tav>
                                      </p:tavLst>
                                    </p:anim>
                                    <p:animEffect transition="in" filter="fade">
                                      <p:cBhvr>
                                        <p:cTn id="60" dur="500"/>
                                        <p:tgtEl>
                                          <p:spTgt spid="20">
                                            <p:txEl>
                                              <p:pRg st="3" end="3"/>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20">
                                            <p:txEl>
                                              <p:pRg st="4" end="4"/>
                                            </p:txEl>
                                          </p:spTgt>
                                        </p:tgtEl>
                                        <p:attrNameLst>
                                          <p:attrName>style.visibility</p:attrName>
                                        </p:attrNameLst>
                                      </p:cBhvr>
                                      <p:to>
                                        <p:strVal val="visible"/>
                                      </p:to>
                                    </p:set>
                                    <p:anim calcmode="lin" valueType="num">
                                      <p:cBhvr>
                                        <p:cTn id="65" dur="500" fill="hold"/>
                                        <p:tgtEl>
                                          <p:spTgt spid="20">
                                            <p:txEl>
                                              <p:pRg st="4" end="4"/>
                                            </p:txEl>
                                          </p:spTgt>
                                        </p:tgtEl>
                                        <p:attrNameLst>
                                          <p:attrName>ppt_w</p:attrName>
                                        </p:attrNameLst>
                                      </p:cBhvr>
                                      <p:tavLst>
                                        <p:tav tm="0">
                                          <p:val>
                                            <p:fltVal val="0"/>
                                          </p:val>
                                        </p:tav>
                                        <p:tav tm="100000">
                                          <p:val>
                                            <p:strVal val="#ppt_w"/>
                                          </p:val>
                                        </p:tav>
                                      </p:tavLst>
                                    </p:anim>
                                    <p:anim calcmode="lin" valueType="num">
                                      <p:cBhvr>
                                        <p:cTn id="66" dur="500" fill="hold"/>
                                        <p:tgtEl>
                                          <p:spTgt spid="20">
                                            <p:txEl>
                                              <p:pRg st="4" end="4"/>
                                            </p:txEl>
                                          </p:spTgt>
                                        </p:tgtEl>
                                        <p:attrNameLst>
                                          <p:attrName>ppt_h</p:attrName>
                                        </p:attrNameLst>
                                      </p:cBhvr>
                                      <p:tavLst>
                                        <p:tav tm="0">
                                          <p:val>
                                            <p:fltVal val="0"/>
                                          </p:val>
                                        </p:tav>
                                        <p:tav tm="100000">
                                          <p:val>
                                            <p:strVal val="#ppt_h"/>
                                          </p:val>
                                        </p:tav>
                                      </p:tavLst>
                                    </p:anim>
                                    <p:animEffect transition="in" filter="fade">
                                      <p:cBhvr>
                                        <p:cTn id="67"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4" grpId="0"/>
      <p:bldP spid="20"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CC4B2EF9-2927-4295-94AE-2D2B9F4A40B7}"/>
              </a:ext>
            </a:extLst>
          </p:cNvPr>
          <p:cNvSpPr>
            <a:spLocks noGrp="1"/>
          </p:cNvSpPr>
          <p:nvPr>
            <p:ph type="title"/>
          </p:nvPr>
        </p:nvSpPr>
        <p:spPr/>
        <p:txBody>
          <a:bodyPr/>
          <a:lstStyle/>
          <a:p>
            <a:pPr>
              <a:buSzPct val="96000"/>
            </a:pPr>
            <a:r>
              <a:rPr lang="it-IT" sz="4400" b="1" dirty="0"/>
              <a:t>Rischi legati alle infrastrutture</a:t>
            </a:r>
          </a:p>
        </p:txBody>
      </p:sp>
      <p:sp>
        <p:nvSpPr>
          <p:cNvPr id="3" name="Segnaposto contenuto 2">
            <a:extLst>
              <a:ext uri="{FF2B5EF4-FFF2-40B4-BE49-F238E27FC236}">
                <a16:creationId xmlns="" xmlns:a16="http://schemas.microsoft.com/office/drawing/2014/main" id="{2E891177-3EA5-4D30-907A-8362BCCA14A3}"/>
              </a:ext>
            </a:extLst>
          </p:cNvPr>
          <p:cNvSpPr>
            <a:spLocks noGrp="1"/>
          </p:cNvSpPr>
          <p:nvPr>
            <p:ph idx="1"/>
          </p:nvPr>
        </p:nvSpPr>
        <p:spPr>
          <a:xfrm>
            <a:off x="1103312" y="2526224"/>
            <a:ext cx="8946541" cy="3722175"/>
          </a:xfrm>
        </p:spPr>
        <p:txBody>
          <a:bodyPr/>
          <a:lstStyle/>
          <a:p>
            <a:pPr algn="just"/>
            <a:r>
              <a:rPr lang="it-IT" dirty="0"/>
              <a:t>Il rischio all’interno degli spazi scolastici può essere rappresentato da arredi, scale, pavimentazioni bagnate o scivolose, porte e finestre, spigoli, ecc. Comportamenti deliberatamente imprudenti o mancanza di attenzione possono portare a conseguenze negative per infortunio.</a:t>
            </a:r>
          </a:p>
          <a:p>
            <a:endParaRPr lang="it-IT" dirty="0"/>
          </a:p>
        </p:txBody>
      </p:sp>
      <p:pic>
        <p:nvPicPr>
          <p:cNvPr id="4" name="Picture 6">
            <a:extLst>
              <a:ext uri="{FF2B5EF4-FFF2-40B4-BE49-F238E27FC236}">
                <a16:creationId xmlns="" xmlns:a16="http://schemas.microsoft.com/office/drawing/2014/main" id="{1DCC9C8B-98CB-4C32-BB95-BB74805801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30282" y="5384775"/>
            <a:ext cx="1461718" cy="1400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5501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2990E44D-42AB-42A8-A911-4342C0782C6D}"/>
              </a:ext>
            </a:extLst>
          </p:cNvPr>
          <p:cNvSpPr>
            <a:spLocks noGrp="1"/>
          </p:cNvSpPr>
          <p:nvPr>
            <p:ph type="title"/>
          </p:nvPr>
        </p:nvSpPr>
        <p:spPr>
          <a:xfrm>
            <a:off x="108488" y="452718"/>
            <a:ext cx="9942346" cy="1400530"/>
          </a:xfrm>
        </p:spPr>
        <p:txBody>
          <a:bodyPr/>
          <a:lstStyle/>
          <a:p>
            <a:r>
              <a:rPr lang="it-IT" sz="4400" b="1" dirty="0"/>
              <a:t>Comportamenti da adottare in classe in caso di terremoto</a:t>
            </a:r>
          </a:p>
        </p:txBody>
      </p:sp>
      <p:sp>
        <p:nvSpPr>
          <p:cNvPr id="8" name="CasellaDiTesto 7">
            <a:extLst>
              <a:ext uri="{FF2B5EF4-FFF2-40B4-BE49-F238E27FC236}">
                <a16:creationId xmlns="" xmlns:a16="http://schemas.microsoft.com/office/drawing/2014/main" id="{59004AF7-F83A-49DC-9401-ADB827D9E702}"/>
              </a:ext>
            </a:extLst>
          </p:cNvPr>
          <p:cNvSpPr txBox="1"/>
          <p:nvPr/>
        </p:nvSpPr>
        <p:spPr>
          <a:xfrm>
            <a:off x="289620" y="4250003"/>
            <a:ext cx="2423443" cy="1938992"/>
          </a:xfrm>
          <a:prstGeom prst="rect">
            <a:avLst/>
          </a:prstGeom>
          <a:noFill/>
        </p:spPr>
        <p:txBody>
          <a:bodyPr wrap="square" rtlCol="0">
            <a:spAutoFit/>
          </a:bodyPr>
          <a:lstStyle/>
          <a:p>
            <a:pPr algn="ctr"/>
            <a:r>
              <a:rPr lang="it-IT" sz="2000" dirty="0"/>
              <a:t>POSIZIONARSI SOTTO AL BANCO O MURI PORTANTI UNA VOLTA UDITI I 3 SUONI DELLA CAMPANELLA</a:t>
            </a:r>
          </a:p>
        </p:txBody>
      </p:sp>
      <p:sp>
        <p:nvSpPr>
          <p:cNvPr id="14" name="CasellaDiTesto 13">
            <a:extLst>
              <a:ext uri="{FF2B5EF4-FFF2-40B4-BE49-F238E27FC236}">
                <a16:creationId xmlns="" xmlns:a16="http://schemas.microsoft.com/office/drawing/2014/main" id="{CBFF9575-510E-46AE-9790-0B452FD8580F}"/>
              </a:ext>
            </a:extLst>
          </p:cNvPr>
          <p:cNvSpPr txBox="1"/>
          <p:nvPr/>
        </p:nvSpPr>
        <p:spPr>
          <a:xfrm>
            <a:off x="2829607" y="2977362"/>
            <a:ext cx="4020991" cy="400110"/>
          </a:xfrm>
          <a:prstGeom prst="rect">
            <a:avLst/>
          </a:prstGeom>
          <a:noFill/>
        </p:spPr>
        <p:txBody>
          <a:bodyPr wrap="square" rtlCol="0">
            <a:spAutoFit/>
          </a:bodyPr>
          <a:lstStyle/>
          <a:p>
            <a:pPr algn="ctr"/>
            <a:r>
              <a:rPr lang="it-IT" sz="2000" dirty="0"/>
              <a:t>Cosa bisogna fare?</a:t>
            </a:r>
          </a:p>
        </p:txBody>
      </p:sp>
      <p:cxnSp>
        <p:nvCxnSpPr>
          <p:cNvPr id="13" name="Connettore 2 12">
            <a:extLst>
              <a:ext uri="{FF2B5EF4-FFF2-40B4-BE49-F238E27FC236}">
                <a16:creationId xmlns="" xmlns:a16="http://schemas.microsoft.com/office/drawing/2014/main" id="{E1A4471C-9347-4F6B-AE99-7BA0AA9C3325}"/>
              </a:ext>
            </a:extLst>
          </p:cNvPr>
          <p:cNvCxnSpPr>
            <a:cxnSpLocks/>
          </p:cNvCxnSpPr>
          <p:nvPr/>
        </p:nvCxnSpPr>
        <p:spPr>
          <a:xfrm>
            <a:off x="2882448" y="3429000"/>
            <a:ext cx="3915309" cy="0"/>
          </a:xfrm>
          <a:prstGeom prst="straightConnector1">
            <a:avLst/>
          </a:prstGeom>
          <a:ln w="76200">
            <a:headEnd type="none" w="med" len="med"/>
            <a:tailEnd type="arrow"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9" name="Picture 6">
            <a:extLst>
              <a:ext uri="{FF2B5EF4-FFF2-40B4-BE49-F238E27FC236}">
                <a16:creationId xmlns="" xmlns:a16="http://schemas.microsoft.com/office/drawing/2014/main" id="{CC7C6F9F-813A-413E-9C7F-209677F896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30282" y="5384775"/>
            <a:ext cx="1461718" cy="1400530"/>
          </a:xfrm>
          <a:prstGeom prst="rect">
            <a:avLst/>
          </a:prstGeom>
          <a:noFill/>
          <a:extLst>
            <a:ext uri="{909E8E84-426E-40DD-AFC4-6F175D3DCCD1}">
              <a14:hiddenFill xmlns:a14="http://schemas.microsoft.com/office/drawing/2010/main">
                <a:solidFill>
                  <a:srgbClr val="FFFFFF"/>
                </a:solidFill>
              </a14:hiddenFill>
            </a:ext>
          </a:extLst>
        </p:spPr>
      </p:pic>
      <p:sp>
        <p:nvSpPr>
          <p:cNvPr id="20" name="Segnaposto contenuto 2">
            <a:extLst>
              <a:ext uri="{FF2B5EF4-FFF2-40B4-BE49-F238E27FC236}">
                <a16:creationId xmlns="" xmlns:a16="http://schemas.microsoft.com/office/drawing/2014/main" id="{A5995897-D026-420F-8127-31694D81B0DD}"/>
              </a:ext>
            </a:extLst>
          </p:cNvPr>
          <p:cNvSpPr>
            <a:spLocks noGrp="1"/>
          </p:cNvSpPr>
          <p:nvPr>
            <p:ph idx="1"/>
          </p:nvPr>
        </p:nvSpPr>
        <p:spPr>
          <a:xfrm>
            <a:off x="6797757" y="2104831"/>
            <a:ext cx="4712072" cy="3164588"/>
          </a:xfrm>
        </p:spPr>
        <p:txBody>
          <a:bodyPr>
            <a:normAutofit fontScale="92500"/>
          </a:bodyPr>
          <a:lstStyle/>
          <a:p>
            <a:r>
              <a:rPr lang="it-IT" sz="1900" dirty="0"/>
              <a:t>Gli alunni apri-fila devono aprire le porte e assicurarsi che la via sia libera.</a:t>
            </a:r>
          </a:p>
          <a:p>
            <a:r>
              <a:rPr lang="it-IT" sz="1900" dirty="0"/>
              <a:t>Bisogna assistere eventuali alunni disabili.</a:t>
            </a:r>
          </a:p>
          <a:p>
            <a:r>
              <a:rPr lang="it-IT" sz="1900" dirty="0"/>
              <a:t>Gli alunni </a:t>
            </a:r>
            <a:r>
              <a:rPr lang="it-IT" sz="1900" dirty="0" smtClean="0"/>
              <a:t>serra-fila </a:t>
            </a:r>
            <a:r>
              <a:rPr lang="it-IT" sz="1900" dirty="0"/>
              <a:t>devono assicurarsi che nessuno sia rimasto in classe.</a:t>
            </a:r>
          </a:p>
          <a:p>
            <a:r>
              <a:rPr lang="it-IT" sz="1900" dirty="0"/>
              <a:t>Non dimenticarsi di chiudere le porte.</a:t>
            </a:r>
          </a:p>
          <a:p>
            <a:r>
              <a:rPr lang="it-IT" sz="1900" dirty="0"/>
              <a:t>Raggiungere il punto di raccolta.</a:t>
            </a:r>
          </a:p>
          <a:p>
            <a:endParaRPr lang="it-IT" dirty="0"/>
          </a:p>
        </p:txBody>
      </p:sp>
      <p:pic>
        <p:nvPicPr>
          <p:cNvPr id="10" name="Immagine 9">
            <a:extLst>
              <a:ext uri="{FF2B5EF4-FFF2-40B4-BE49-F238E27FC236}">
                <a16:creationId xmlns="" xmlns:a16="http://schemas.microsoft.com/office/drawing/2014/main" id="{B3066760-D05A-4CB6-BC33-D29073F86AB6}"/>
              </a:ext>
            </a:extLst>
          </p:cNvPr>
          <p:cNvPicPr>
            <a:picLocks noChangeAspect="1"/>
          </p:cNvPicPr>
          <p:nvPr/>
        </p:nvPicPr>
        <p:blipFill>
          <a:blip r:embed="rId3" cstate="print"/>
          <a:stretch>
            <a:fillRect/>
          </a:stretch>
        </p:blipFill>
        <p:spPr>
          <a:xfrm>
            <a:off x="720788" y="2207921"/>
            <a:ext cx="1561106" cy="1938992"/>
          </a:xfrm>
          <a:prstGeom prst="rect">
            <a:avLst/>
          </a:prstGeom>
        </p:spPr>
      </p:pic>
    </p:spTree>
    <p:extLst>
      <p:ext uri="{BB962C8B-B14F-4D97-AF65-F5344CB8AC3E}">
        <p14:creationId xmlns:p14="http://schemas.microsoft.com/office/powerpoint/2010/main" val="139396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cBhvr>
                                        <p:cTn id="15" dur="500"/>
                                        <p:tgtEl>
                                          <p:spTgt spid="10"/>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20">
                                            <p:txEl>
                                              <p:pRg st="0" end="0"/>
                                            </p:txEl>
                                          </p:spTgt>
                                        </p:tgtEl>
                                        <p:attrNameLst>
                                          <p:attrName>style.visibility</p:attrName>
                                        </p:attrNameLst>
                                      </p:cBhvr>
                                      <p:to>
                                        <p:strVal val="visible"/>
                                      </p:to>
                                    </p:set>
                                    <p:anim calcmode="lin" valueType="num">
                                      <p:cBhvr>
                                        <p:cTn id="37" dur="5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38" dur="500" fill="hold"/>
                                        <p:tgtEl>
                                          <p:spTgt spid="20">
                                            <p:txEl>
                                              <p:pRg st="0" end="0"/>
                                            </p:txEl>
                                          </p:spTgt>
                                        </p:tgtEl>
                                        <p:attrNameLst>
                                          <p:attrName>ppt_h</p:attrName>
                                        </p:attrNameLst>
                                      </p:cBhvr>
                                      <p:tavLst>
                                        <p:tav tm="0">
                                          <p:val>
                                            <p:fltVal val="0"/>
                                          </p:val>
                                        </p:tav>
                                        <p:tav tm="100000">
                                          <p:val>
                                            <p:strVal val="#ppt_h"/>
                                          </p:val>
                                        </p:tav>
                                      </p:tavLst>
                                    </p:anim>
                                    <p:animEffect transition="in" filter="fade">
                                      <p:cBhvr>
                                        <p:cTn id="39" dur="500"/>
                                        <p:tgtEl>
                                          <p:spTgt spid="20">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20">
                                            <p:txEl>
                                              <p:pRg st="1" end="1"/>
                                            </p:txEl>
                                          </p:spTgt>
                                        </p:tgtEl>
                                        <p:attrNameLst>
                                          <p:attrName>style.visibility</p:attrName>
                                        </p:attrNameLst>
                                      </p:cBhvr>
                                      <p:to>
                                        <p:strVal val="visible"/>
                                      </p:to>
                                    </p:set>
                                    <p:anim calcmode="lin" valueType="num">
                                      <p:cBhvr>
                                        <p:cTn id="44" dur="500" fill="hold"/>
                                        <p:tgtEl>
                                          <p:spTgt spid="20">
                                            <p:txEl>
                                              <p:pRg st="1" end="1"/>
                                            </p:txEl>
                                          </p:spTgt>
                                        </p:tgtEl>
                                        <p:attrNameLst>
                                          <p:attrName>ppt_w</p:attrName>
                                        </p:attrNameLst>
                                      </p:cBhvr>
                                      <p:tavLst>
                                        <p:tav tm="0">
                                          <p:val>
                                            <p:fltVal val="0"/>
                                          </p:val>
                                        </p:tav>
                                        <p:tav tm="100000">
                                          <p:val>
                                            <p:strVal val="#ppt_w"/>
                                          </p:val>
                                        </p:tav>
                                      </p:tavLst>
                                    </p:anim>
                                    <p:anim calcmode="lin" valueType="num">
                                      <p:cBhvr>
                                        <p:cTn id="45" dur="500" fill="hold"/>
                                        <p:tgtEl>
                                          <p:spTgt spid="20">
                                            <p:txEl>
                                              <p:pRg st="1" end="1"/>
                                            </p:txEl>
                                          </p:spTgt>
                                        </p:tgtEl>
                                        <p:attrNameLst>
                                          <p:attrName>ppt_h</p:attrName>
                                        </p:attrNameLst>
                                      </p:cBhvr>
                                      <p:tavLst>
                                        <p:tav tm="0">
                                          <p:val>
                                            <p:fltVal val="0"/>
                                          </p:val>
                                        </p:tav>
                                        <p:tav tm="100000">
                                          <p:val>
                                            <p:strVal val="#ppt_h"/>
                                          </p:val>
                                        </p:tav>
                                      </p:tavLst>
                                    </p:anim>
                                    <p:animEffect transition="in" filter="fade">
                                      <p:cBhvr>
                                        <p:cTn id="46" dur="500"/>
                                        <p:tgtEl>
                                          <p:spTgt spid="20">
                                            <p:txEl>
                                              <p:pRg st="1" end="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20">
                                            <p:txEl>
                                              <p:pRg st="2" end="2"/>
                                            </p:txEl>
                                          </p:spTgt>
                                        </p:tgtEl>
                                        <p:attrNameLst>
                                          <p:attrName>style.visibility</p:attrName>
                                        </p:attrNameLst>
                                      </p:cBhvr>
                                      <p:to>
                                        <p:strVal val="visible"/>
                                      </p:to>
                                    </p:set>
                                    <p:anim calcmode="lin" valueType="num">
                                      <p:cBhvr>
                                        <p:cTn id="51" dur="500" fill="hold"/>
                                        <p:tgtEl>
                                          <p:spTgt spid="20">
                                            <p:txEl>
                                              <p:pRg st="2" end="2"/>
                                            </p:txEl>
                                          </p:spTgt>
                                        </p:tgtEl>
                                        <p:attrNameLst>
                                          <p:attrName>ppt_w</p:attrName>
                                        </p:attrNameLst>
                                      </p:cBhvr>
                                      <p:tavLst>
                                        <p:tav tm="0">
                                          <p:val>
                                            <p:fltVal val="0"/>
                                          </p:val>
                                        </p:tav>
                                        <p:tav tm="100000">
                                          <p:val>
                                            <p:strVal val="#ppt_w"/>
                                          </p:val>
                                        </p:tav>
                                      </p:tavLst>
                                    </p:anim>
                                    <p:anim calcmode="lin" valueType="num">
                                      <p:cBhvr>
                                        <p:cTn id="52" dur="500" fill="hold"/>
                                        <p:tgtEl>
                                          <p:spTgt spid="20">
                                            <p:txEl>
                                              <p:pRg st="2" end="2"/>
                                            </p:txEl>
                                          </p:spTgt>
                                        </p:tgtEl>
                                        <p:attrNameLst>
                                          <p:attrName>ppt_h</p:attrName>
                                        </p:attrNameLst>
                                      </p:cBhvr>
                                      <p:tavLst>
                                        <p:tav tm="0">
                                          <p:val>
                                            <p:fltVal val="0"/>
                                          </p:val>
                                        </p:tav>
                                        <p:tav tm="100000">
                                          <p:val>
                                            <p:strVal val="#ppt_h"/>
                                          </p:val>
                                        </p:tav>
                                      </p:tavLst>
                                    </p:anim>
                                    <p:animEffect transition="in" filter="fade">
                                      <p:cBhvr>
                                        <p:cTn id="53" dur="500"/>
                                        <p:tgtEl>
                                          <p:spTgt spid="20">
                                            <p:txEl>
                                              <p:pRg st="2" end="2"/>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20">
                                            <p:txEl>
                                              <p:pRg st="3" end="3"/>
                                            </p:txEl>
                                          </p:spTgt>
                                        </p:tgtEl>
                                        <p:attrNameLst>
                                          <p:attrName>style.visibility</p:attrName>
                                        </p:attrNameLst>
                                      </p:cBhvr>
                                      <p:to>
                                        <p:strVal val="visible"/>
                                      </p:to>
                                    </p:set>
                                    <p:anim calcmode="lin" valueType="num">
                                      <p:cBhvr>
                                        <p:cTn id="58" dur="500" fill="hold"/>
                                        <p:tgtEl>
                                          <p:spTgt spid="20">
                                            <p:txEl>
                                              <p:pRg st="3" end="3"/>
                                            </p:txEl>
                                          </p:spTgt>
                                        </p:tgtEl>
                                        <p:attrNameLst>
                                          <p:attrName>ppt_w</p:attrName>
                                        </p:attrNameLst>
                                      </p:cBhvr>
                                      <p:tavLst>
                                        <p:tav tm="0">
                                          <p:val>
                                            <p:fltVal val="0"/>
                                          </p:val>
                                        </p:tav>
                                        <p:tav tm="100000">
                                          <p:val>
                                            <p:strVal val="#ppt_w"/>
                                          </p:val>
                                        </p:tav>
                                      </p:tavLst>
                                    </p:anim>
                                    <p:anim calcmode="lin" valueType="num">
                                      <p:cBhvr>
                                        <p:cTn id="59" dur="500" fill="hold"/>
                                        <p:tgtEl>
                                          <p:spTgt spid="20">
                                            <p:txEl>
                                              <p:pRg st="3" end="3"/>
                                            </p:txEl>
                                          </p:spTgt>
                                        </p:tgtEl>
                                        <p:attrNameLst>
                                          <p:attrName>ppt_h</p:attrName>
                                        </p:attrNameLst>
                                      </p:cBhvr>
                                      <p:tavLst>
                                        <p:tav tm="0">
                                          <p:val>
                                            <p:fltVal val="0"/>
                                          </p:val>
                                        </p:tav>
                                        <p:tav tm="100000">
                                          <p:val>
                                            <p:strVal val="#ppt_h"/>
                                          </p:val>
                                        </p:tav>
                                      </p:tavLst>
                                    </p:anim>
                                    <p:animEffect transition="in" filter="fade">
                                      <p:cBhvr>
                                        <p:cTn id="60" dur="500"/>
                                        <p:tgtEl>
                                          <p:spTgt spid="20">
                                            <p:txEl>
                                              <p:pRg st="3" end="3"/>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20">
                                            <p:txEl>
                                              <p:pRg st="4" end="4"/>
                                            </p:txEl>
                                          </p:spTgt>
                                        </p:tgtEl>
                                        <p:attrNameLst>
                                          <p:attrName>style.visibility</p:attrName>
                                        </p:attrNameLst>
                                      </p:cBhvr>
                                      <p:to>
                                        <p:strVal val="visible"/>
                                      </p:to>
                                    </p:set>
                                    <p:anim calcmode="lin" valueType="num">
                                      <p:cBhvr>
                                        <p:cTn id="65" dur="500" fill="hold"/>
                                        <p:tgtEl>
                                          <p:spTgt spid="20">
                                            <p:txEl>
                                              <p:pRg st="4" end="4"/>
                                            </p:txEl>
                                          </p:spTgt>
                                        </p:tgtEl>
                                        <p:attrNameLst>
                                          <p:attrName>ppt_w</p:attrName>
                                        </p:attrNameLst>
                                      </p:cBhvr>
                                      <p:tavLst>
                                        <p:tav tm="0">
                                          <p:val>
                                            <p:fltVal val="0"/>
                                          </p:val>
                                        </p:tav>
                                        <p:tav tm="100000">
                                          <p:val>
                                            <p:strVal val="#ppt_w"/>
                                          </p:val>
                                        </p:tav>
                                      </p:tavLst>
                                    </p:anim>
                                    <p:anim calcmode="lin" valueType="num">
                                      <p:cBhvr>
                                        <p:cTn id="66" dur="500" fill="hold"/>
                                        <p:tgtEl>
                                          <p:spTgt spid="20">
                                            <p:txEl>
                                              <p:pRg st="4" end="4"/>
                                            </p:txEl>
                                          </p:spTgt>
                                        </p:tgtEl>
                                        <p:attrNameLst>
                                          <p:attrName>ppt_h</p:attrName>
                                        </p:attrNameLst>
                                      </p:cBhvr>
                                      <p:tavLst>
                                        <p:tav tm="0">
                                          <p:val>
                                            <p:fltVal val="0"/>
                                          </p:val>
                                        </p:tav>
                                        <p:tav tm="100000">
                                          <p:val>
                                            <p:strVal val="#ppt_h"/>
                                          </p:val>
                                        </p:tav>
                                      </p:tavLst>
                                    </p:anim>
                                    <p:animEffect transition="in" filter="fade">
                                      <p:cBhvr>
                                        <p:cTn id="67"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4" grpId="0"/>
      <p:bldP spid="20"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761439DF-1122-41B5-A750-02B9CB843DE4}"/>
              </a:ext>
            </a:extLst>
          </p:cNvPr>
          <p:cNvSpPr>
            <a:spLocks noGrp="1"/>
          </p:cNvSpPr>
          <p:nvPr>
            <p:ph type="title"/>
          </p:nvPr>
        </p:nvSpPr>
        <p:spPr>
          <a:xfrm>
            <a:off x="108488" y="452718"/>
            <a:ext cx="12083511" cy="1400530"/>
          </a:xfrm>
        </p:spPr>
        <p:txBody>
          <a:bodyPr/>
          <a:lstStyle/>
          <a:p>
            <a:r>
              <a:rPr lang="it-IT" sz="4400" b="1" dirty="0"/>
              <a:t>Le aree sismiche in Italia</a:t>
            </a:r>
          </a:p>
        </p:txBody>
      </p:sp>
      <p:pic>
        <p:nvPicPr>
          <p:cNvPr id="1030" name="Picture 6">
            <a:extLst>
              <a:ext uri="{FF2B5EF4-FFF2-40B4-BE49-F238E27FC236}">
                <a16:creationId xmlns="" xmlns:a16="http://schemas.microsoft.com/office/drawing/2014/main" id="{B4C0A300-E6E8-45BC-BAD2-1A069C26D0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30282" y="5384775"/>
            <a:ext cx="1461718" cy="1400530"/>
          </a:xfrm>
          <a:prstGeom prst="rect">
            <a:avLst/>
          </a:prstGeom>
          <a:noFill/>
          <a:extLst>
            <a:ext uri="{909E8E84-426E-40DD-AFC4-6F175D3DCCD1}">
              <a14:hiddenFill xmlns:a14="http://schemas.microsoft.com/office/drawing/2010/main">
                <a:solidFill>
                  <a:srgbClr val="FFFFFF"/>
                </a:solidFill>
              </a14:hiddenFill>
            </a:ext>
          </a:extLst>
        </p:spPr>
      </p:pic>
      <p:sp>
        <p:nvSpPr>
          <p:cNvPr id="6" name="Segnaposto contenuto 2">
            <a:extLst>
              <a:ext uri="{FF2B5EF4-FFF2-40B4-BE49-F238E27FC236}">
                <a16:creationId xmlns="" xmlns:a16="http://schemas.microsoft.com/office/drawing/2014/main" id="{8C223821-282C-40AE-BC08-E857B1E153CA}"/>
              </a:ext>
            </a:extLst>
          </p:cNvPr>
          <p:cNvSpPr>
            <a:spLocks noGrp="1"/>
          </p:cNvSpPr>
          <p:nvPr>
            <p:ph idx="1"/>
          </p:nvPr>
        </p:nvSpPr>
        <p:spPr>
          <a:xfrm>
            <a:off x="108488" y="1853248"/>
            <a:ext cx="8946541" cy="3673492"/>
          </a:xfrm>
        </p:spPr>
        <p:txBody>
          <a:bodyPr>
            <a:normAutofit lnSpcReduction="10000"/>
          </a:bodyPr>
          <a:lstStyle/>
          <a:p>
            <a:pPr algn="just"/>
            <a:r>
              <a:rPr lang="it-IT" sz="2400" dirty="0"/>
              <a:t>Secondo un’ analisi del 2018, in Italia circa 4 milioni e mezzo di studenti soggetti all’obbligo scolastico vivono in province totalmente o parzialmente rientranti in aree ad alta o medio-alta pericolosità sismica (il territorio totale o parziale di 76 Province su 110). Ben 29 Province con un altissimo numero di studenti (dai 50mila ai 500mila), estendono il loro territorio in zone ad elevata pericolosità sismica. La Provincia di Roma risulta quella con più densità di alunni che frequentano la scuola dell’obbligo (450mila).</a:t>
            </a:r>
          </a:p>
        </p:txBody>
      </p:sp>
    </p:spTree>
    <p:extLst>
      <p:ext uri="{BB962C8B-B14F-4D97-AF65-F5344CB8AC3E}">
        <p14:creationId xmlns:p14="http://schemas.microsoft.com/office/powerpoint/2010/main" val="2080806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p:cTn id="13"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761439DF-1122-41B5-A750-02B9CB843DE4}"/>
              </a:ext>
            </a:extLst>
          </p:cNvPr>
          <p:cNvSpPr>
            <a:spLocks noGrp="1"/>
          </p:cNvSpPr>
          <p:nvPr>
            <p:ph type="title"/>
          </p:nvPr>
        </p:nvSpPr>
        <p:spPr>
          <a:xfrm>
            <a:off x="108488" y="452718"/>
            <a:ext cx="12083511" cy="1400530"/>
          </a:xfrm>
        </p:spPr>
        <p:txBody>
          <a:bodyPr/>
          <a:lstStyle/>
          <a:p>
            <a:r>
              <a:rPr lang="it-IT" sz="4400" b="1" dirty="0"/>
              <a:t>Perché esiste tale giornata?</a:t>
            </a:r>
          </a:p>
        </p:txBody>
      </p:sp>
      <p:pic>
        <p:nvPicPr>
          <p:cNvPr id="1030" name="Picture 6">
            <a:extLst>
              <a:ext uri="{FF2B5EF4-FFF2-40B4-BE49-F238E27FC236}">
                <a16:creationId xmlns="" xmlns:a16="http://schemas.microsoft.com/office/drawing/2014/main" id="{B4C0A300-E6E8-45BC-BAD2-1A069C26D0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30282" y="5384775"/>
            <a:ext cx="1461718" cy="1400530"/>
          </a:xfrm>
          <a:prstGeom prst="rect">
            <a:avLst/>
          </a:prstGeom>
          <a:noFill/>
          <a:extLst>
            <a:ext uri="{909E8E84-426E-40DD-AFC4-6F175D3DCCD1}">
              <a14:hiddenFill xmlns:a14="http://schemas.microsoft.com/office/drawing/2010/main">
                <a:solidFill>
                  <a:srgbClr val="FFFFFF"/>
                </a:solidFill>
              </a14:hiddenFill>
            </a:ext>
          </a:extLst>
        </p:spPr>
      </p:pic>
      <p:sp>
        <p:nvSpPr>
          <p:cNvPr id="6" name="Segnaposto contenuto 2">
            <a:extLst>
              <a:ext uri="{FF2B5EF4-FFF2-40B4-BE49-F238E27FC236}">
                <a16:creationId xmlns="" xmlns:a16="http://schemas.microsoft.com/office/drawing/2014/main" id="{8C223821-282C-40AE-BC08-E857B1E153CA}"/>
              </a:ext>
            </a:extLst>
          </p:cNvPr>
          <p:cNvSpPr>
            <a:spLocks noGrp="1"/>
          </p:cNvSpPr>
          <p:nvPr>
            <p:ph idx="1"/>
          </p:nvPr>
        </p:nvSpPr>
        <p:spPr>
          <a:xfrm>
            <a:off x="108488" y="1853248"/>
            <a:ext cx="8946541" cy="3673492"/>
          </a:xfrm>
        </p:spPr>
        <p:txBody>
          <a:bodyPr>
            <a:normAutofit/>
          </a:bodyPr>
          <a:lstStyle/>
          <a:p>
            <a:pPr algn="just"/>
            <a:r>
              <a:rPr lang="it-IT" sz="2400" dirty="0"/>
              <a:t>Istituita, per legge, nel 2015, la Giornata Nazionale della Sicurezza nelle Scuole cade il 22 novembre, anniversario del crollo avvenuto nel 2008 al liceo Darwin di Rivoli dove perse la vita a 17 anni, il giovane Vito Scafidi a causa del crollo del controsoffitto della sua aula.</a:t>
            </a:r>
          </a:p>
        </p:txBody>
      </p:sp>
    </p:spTree>
    <p:extLst>
      <p:ext uri="{BB962C8B-B14F-4D97-AF65-F5344CB8AC3E}">
        <p14:creationId xmlns:p14="http://schemas.microsoft.com/office/powerpoint/2010/main" val="2511360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p:cTn id="13"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2990E44D-42AB-42A8-A911-4342C0782C6D}"/>
              </a:ext>
            </a:extLst>
          </p:cNvPr>
          <p:cNvSpPr>
            <a:spLocks noGrp="1"/>
          </p:cNvSpPr>
          <p:nvPr>
            <p:ph type="title"/>
          </p:nvPr>
        </p:nvSpPr>
        <p:spPr>
          <a:xfrm>
            <a:off x="108488" y="452718"/>
            <a:ext cx="9942346" cy="1400530"/>
          </a:xfrm>
        </p:spPr>
        <p:txBody>
          <a:bodyPr/>
          <a:lstStyle/>
          <a:p>
            <a:r>
              <a:rPr lang="it-IT" sz="4400" b="1" dirty="0"/>
              <a:t>D.Lgs. 81/08 Art.3</a:t>
            </a:r>
          </a:p>
        </p:txBody>
      </p:sp>
      <p:sp>
        <p:nvSpPr>
          <p:cNvPr id="3" name="Segnaposto contenuto 2">
            <a:extLst>
              <a:ext uri="{FF2B5EF4-FFF2-40B4-BE49-F238E27FC236}">
                <a16:creationId xmlns="" xmlns:a16="http://schemas.microsoft.com/office/drawing/2014/main" id="{1B69F1EA-3B3F-43AB-943A-8D1D172F7EEB}"/>
              </a:ext>
            </a:extLst>
          </p:cNvPr>
          <p:cNvSpPr>
            <a:spLocks noGrp="1"/>
          </p:cNvSpPr>
          <p:nvPr>
            <p:ph idx="1"/>
          </p:nvPr>
        </p:nvSpPr>
        <p:spPr>
          <a:xfrm>
            <a:off x="108488" y="2052918"/>
            <a:ext cx="9941365" cy="4195481"/>
          </a:xfrm>
        </p:spPr>
        <p:txBody>
          <a:bodyPr/>
          <a:lstStyle/>
          <a:p>
            <a:pPr algn="just"/>
            <a:r>
              <a:rPr lang="it-IT" dirty="0"/>
              <a:t>Il testo unico in materie di salute e sicurezza nei luoghi di lavoro, è un insieme di norme contenuto, nel decreto legislativo n° 81 del 9 Aprile 2008 che ha introdotto una serie di obblighi nei confronti di: Dirigenti degli istituti scolastici che tutti devono rispettare. Il decreto propone un sistema di gestione della sicurezza e della salute in ambito lavorativo preventivo e permanente attraverso: l’ individuazione dei fattori e delle sorgenti di rischio; la riduzione che deve tendere al minimo del rischio, il continuo controllo delle misure preventive messi in atto.</a:t>
            </a:r>
          </a:p>
        </p:txBody>
      </p:sp>
      <p:pic>
        <p:nvPicPr>
          <p:cNvPr id="4" name="Picture 6">
            <a:extLst>
              <a:ext uri="{FF2B5EF4-FFF2-40B4-BE49-F238E27FC236}">
                <a16:creationId xmlns="" xmlns:a16="http://schemas.microsoft.com/office/drawing/2014/main" id="{D74E4DE1-02C9-4C48-99ED-D8D6B2B3B6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30282" y="5384775"/>
            <a:ext cx="1461718" cy="1400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4043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2990E44D-42AB-42A8-A911-4342C0782C6D}"/>
              </a:ext>
            </a:extLst>
          </p:cNvPr>
          <p:cNvSpPr>
            <a:spLocks noGrp="1"/>
          </p:cNvSpPr>
          <p:nvPr>
            <p:ph type="title"/>
          </p:nvPr>
        </p:nvSpPr>
        <p:spPr>
          <a:xfrm>
            <a:off x="108488" y="452718"/>
            <a:ext cx="9942346" cy="1400530"/>
          </a:xfrm>
        </p:spPr>
        <p:txBody>
          <a:bodyPr/>
          <a:lstStyle/>
          <a:p>
            <a:r>
              <a:rPr lang="it-IT" sz="4400" b="1" dirty="0"/>
              <a:t>Chi è responsabile della nostra sicurezza?</a:t>
            </a:r>
          </a:p>
        </p:txBody>
      </p:sp>
      <p:sp>
        <p:nvSpPr>
          <p:cNvPr id="3" name="Segnaposto contenuto 2">
            <a:extLst>
              <a:ext uri="{FF2B5EF4-FFF2-40B4-BE49-F238E27FC236}">
                <a16:creationId xmlns="" xmlns:a16="http://schemas.microsoft.com/office/drawing/2014/main" id="{1B69F1EA-3B3F-43AB-943A-8D1D172F7EEB}"/>
              </a:ext>
            </a:extLst>
          </p:cNvPr>
          <p:cNvSpPr>
            <a:spLocks noGrp="1"/>
          </p:cNvSpPr>
          <p:nvPr>
            <p:ph idx="1"/>
          </p:nvPr>
        </p:nvSpPr>
        <p:spPr>
          <a:xfrm>
            <a:off x="108488" y="2052918"/>
            <a:ext cx="9941365" cy="4195481"/>
          </a:xfrm>
        </p:spPr>
        <p:txBody>
          <a:bodyPr/>
          <a:lstStyle/>
          <a:p>
            <a:pPr algn="just"/>
            <a:r>
              <a:rPr lang="it-IT" dirty="0"/>
              <a:t>Come già accennato, gli </a:t>
            </a:r>
            <a:r>
              <a:rPr lang="it-IT" sz="2400" b="1" dirty="0">
                <a:solidFill>
                  <a:schemeClr val="accent1">
                    <a:lumMod val="60000"/>
                    <a:lumOff val="40000"/>
                  </a:schemeClr>
                </a:solidFill>
              </a:rPr>
              <a:t>STUDENTI</a:t>
            </a:r>
            <a:r>
              <a:rPr lang="it-IT" dirty="0"/>
              <a:t> sono equiparati al lavoratore, mentre il </a:t>
            </a:r>
            <a:r>
              <a:rPr lang="it-IT" sz="2400" b="1" dirty="0">
                <a:solidFill>
                  <a:schemeClr val="accent1">
                    <a:lumMod val="60000"/>
                    <a:lumOff val="40000"/>
                  </a:schemeClr>
                </a:solidFill>
              </a:rPr>
              <a:t>PERSONALE DOCENTE</a:t>
            </a:r>
            <a:r>
              <a:rPr lang="it-IT" dirty="0"/>
              <a:t>, in quanto costituito da soggetti che svolgono un’ attività di controllo e di sorveglianza sulle attività scolastiche ricopre il ruolo che è tipico del preposto, infine il dirigente scolastico ricopre il ruolo del </a:t>
            </a:r>
            <a:r>
              <a:rPr lang="it-IT" sz="2400" b="1" dirty="0">
                <a:solidFill>
                  <a:schemeClr val="accent1">
                    <a:lumMod val="60000"/>
                    <a:lumOff val="40000"/>
                  </a:schemeClr>
                </a:solidFill>
              </a:rPr>
              <a:t>DATORE DI LAVORO</a:t>
            </a:r>
            <a:r>
              <a:rPr lang="it-IT" dirty="0"/>
              <a:t>.</a:t>
            </a:r>
          </a:p>
        </p:txBody>
      </p:sp>
      <p:pic>
        <p:nvPicPr>
          <p:cNvPr id="7" name="Picture 6">
            <a:extLst>
              <a:ext uri="{FF2B5EF4-FFF2-40B4-BE49-F238E27FC236}">
                <a16:creationId xmlns="" xmlns:a16="http://schemas.microsoft.com/office/drawing/2014/main" id="{B497B12F-1406-49AE-A1A1-D91F5EC4A9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30282" y="5384775"/>
            <a:ext cx="1461718" cy="1400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1680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2990E44D-42AB-42A8-A911-4342C0782C6D}"/>
              </a:ext>
            </a:extLst>
          </p:cNvPr>
          <p:cNvSpPr>
            <a:spLocks noGrp="1"/>
          </p:cNvSpPr>
          <p:nvPr>
            <p:ph type="title"/>
          </p:nvPr>
        </p:nvSpPr>
        <p:spPr>
          <a:xfrm>
            <a:off x="108488" y="452718"/>
            <a:ext cx="9942346" cy="1400530"/>
          </a:xfrm>
        </p:spPr>
        <p:txBody>
          <a:bodyPr/>
          <a:lstStyle/>
          <a:p>
            <a:r>
              <a:rPr lang="it-IT" sz="4400" b="1" dirty="0"/>
              <a:t>Chi è responsabile della nostra sicurezza?</a:t>
            </a:r>
          </a:p>
        </p:txBody>
      </p:sp>
      <p:sp>
        <p:nvSpPr>
          <p:cNvPr id="7" name="CasellaDiTesto 6">
            <a:extLst>
              <a:ext uri="{FF2B5EF4-FFF2-40B4-BE49-F238E27FC236}">
                <a16:creationId xmlns="" xmlns:a16="http://schemas.microsoft.com/office/drawing/2014/main" id="{F9FEC975-2C9C-4317-827E-3C0C64C4B24E}"/>
              </a:ext>
            </a:extLst>
          </p:cNvPr>
          <p:cNvSpPr txBox="1"/>
          <p:nvPr/>
        </p:nvSpPr>
        <p:spPr>
          <a:xfrm>
            <a:off x="7037263" y="5196638"/>
            <a:ext cx="2470374" cy="461665"/>
          </a:xfrm>
          <a:prstGeom prst="rect">
            <a:avLst/>
          </a:prstGeom>
          <a:noFill/>
        </p:spPr>
        <p:txBody>
          <a:bodyPr wrap="square" rtlCol="0">
            <a:spAutoFit/>
          </a:bodyPr>
          <a:lstStyle/>
          <a:p>
            <a:endParaRPr lang="it-IT" sz="2400" dirty="0"/>
          </a:p>
        </p:txBody>
      </p:sp>
      <p:sp>
        <p:nvSpPr>
          <p:cNvPr id="8" name="CasellaDiTesto 7">
            <a:extLst>
              <a:ext uri="{FF2B5EF4-FFF2-40B4-BE49-F238E27FC236}">
                <a16:creationId xmlns="" xmlns:a16="http://schemas.microsoft.com/office/drawing/2014/main" id="{59004AF7-F83A-49DC-9401-ADB827D9E702}"/>
              </a:ext>
            </a:extLst>
          </p:cNvPr>
          <p:cNvSpPr txBox="1"/>
          <p:nvPr/>
        </p:nvSpPr>
        <p:spPr>
          <a:xfrm>
            <a:off x="1642757" y="4430583"/>
            <a:ext cx="2143125" cy="830997"/>
          </a:xfrm>
          <a:prstGeom prst="rect">
            <a:avLst/>
          </a:prstGeom>
          <a:noFill/>
        </p:spPr>
        <p:txBody>
          <a:bodyPr wrap="square" rtlCol="0">
            <a:spAutoFit/>
          </a:bodyPr>
          <a:lstStyle/>
          <a:p>
            <a:pPr algn="ctr"/>
            <a:r>
              <a:rPr lang="it-IT" sz="2400" dirty="0"/>
              <a:t>DIRIGENTE SCOLASTICO</a:t>
            </a:r>
          </a:p>
        </p:txBody>
      </p:sp>
      <p:pic>
        <p:nvPicPr>
          <p:cNvPr id="5124" name="Picture 4" descr="Immagine correlata">
            <a:extLst>
              <a:ext uri="{FF2B5EF4-FFF2-40B4-BE49-F238E27FC236}">
                <a16:creationId xmlns="" xmlns:a16="http://schemas.microsoft.com/office/drawing/2014/main" id="{946A61FE-32AE-4E17-9CAD-97ECF2EB14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6964" y="2446335"/>
            <a:ext cx="2634712" cy="1806660"/>
          </a:xfrm>
          <a:prstGeom prst="rect">
            <a:avLst/>
          </a:prstGeom>
          <a:noFill/>
          <a:extLst>
            <a:ext uri="{909E8E84-426E-40DD-AFC4-6F175D3DCCD1}">
              <a14:hiddenFill xmlns:a14="http://schemas.microsoft.com/office/drawing/2010/main">
                <a:solidFill>
                  <a:srgbClr val="FFFFFF"/>
                </a:solidFill>
              </a14:hiddenFill>
            </a:ext>
          </a:extLst>
        </p:spPr>
      </p:pic>
      <p:pic>
        <p:nvPicPr>
          <p:cNvPr id="11" name="Immagine 10">
            <a:extLst>
              <a:ext uri="{FF2B5EF4-FFF2-40B4-BE49-F238E27FC236}">
                <a16:creationId xmlns="" xmlns:a16="http://schemas.microsoft.com/office/drawing/2014/main" id="{F21EE779-0E4A-4598-B786-05B3BEC5F0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8063" y="2448279"/>
            <a:ext cx="1802771" cy="1802771"/>
          </a:xfrm>
          <a:prstGeom prst="rect">
            <a:avLst/>
          </a:prstGeom>
        </p:spPr>
      </p:pic>
      <p:sp>
        <p:nvSpPr>
          <p:cNvPr id="14" name="CasellaDiTesto 13">
            <a:extLst>
              <a:ext uri="{FF2B5EF4-FFF2-40B4-BE49-F238E27FC236}">
                <a16:creationId xmlns="" xmlns:a16="http://schemas.microsoft.com/office/drawing/2014/main" id="{CBFF9575-510E-46AE-9790-0B452FD8580F}"/>
              </a:ext>
            </a:extLst>
          </p:cNvPr>
          <p:cNvSpPr txBox="1"/>
          <p:nvPr/>
        </p:nvSpPr>
        <p:spPr>
          <a:xfrm>
            <a:off x="8077885" y="4430583"/>
            <a:ext cx="2143125" cy="830997"/>
          </a:xfrm>
          <a:prstGeom prst="rect">
            <a:avLst/>
          </a:prstGeom>
          <a:noFill/>
        </p:spPr>
        <p:txBody>
          <a:bodyPr wrap="square" rtlCol="0">
            <a:spAutoFit/>
          </a:bodyPr>
          <a:lstStyle/>
          <a:p>
            <a:pPr algn="ctr"/>
            <a:r>
              <a:rPr lang="it-IT" sz="2400" dirty="0"/>
              <a:t>PERSONALE DOCENTE</a:t>
            </a:r>
          </a:p>
        </p:txBody>
      </p:sp>
      <p:cxnSp>
        <p:nvCxnSpPr>
          <p:cNvPr id="13" name="Connettore 2 12">
            <a:extLst>
              <a:ext uri="{FF2B5EF4-FFF2-40B4-BE49-F238E27FC236}">
                <a16:creationId xmlns="" xmlns:a16="http://schemas.microsoft.com/office/drawing/2014/main" id="{E1A4471C-9347-4F6B-AE99-7BA0AA9C3325}"/>
              </a:ext>
            </a:extLst>
          </p:cNvPr>
          <p:cNvCxnSpPr>
            <a:cxnSpLocks/>
          </p:cNvCxnSpPr>
          <p:nvPr/>
        </p:nvCxnSpPr>
        <p:spPr>
          <a:xfrm>
            <a:off x="4116765" y="3349664"/>
            <a:ext cx="3961120" cy="1"/>
          </a:xfrm>
          <a:prstGeom prst="straightConnector1">
            <a:avLst/>
          </a:prstGeom>
          <a:ln w="76200">
            <a:headEnd type="triangle"/>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9" name="Picture 6">
            <a:extLst>
              <a:ext uri="{FF2B5EF4-FFF2-40B4-BE49-F238E27FC236}">
                <a16:creationId xmlns="" xmlns:a16="http://schemas.microsoft.com/office/drawing/2014/main" id="{340B392C-5889-401B-BEAC-35C4DA4630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30282" y="5384775"/>
            <a:ext cx="1461718" cy="1400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9792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5124"/>
                                        </p:tgtEl>
                                        <p:attrNameLst>
                                          <p:attrName>style.visibility</p:attrName>
                                        </p:attrNameLst>
                                      </p:cBhvr>
                                      <p:to>
                                        <p:strVal val="visible"/>
                                      </p:to>
                                    </p:set>
                                    <p:anim calcmode="lin" valueType="num">
                                      <p:cBhvr>
                                        <p:cTn id="13" dur="500" fill="hold"/>
                                        <p:tgtEl>
                                          <p:spTgt spid="5124"/>
                                        </p:tgtEl>
                                        <p:attrNameLst>
                                          <p:attrName>ppt_w</p:attrName>
                                        </p:attrNameLst>
                                      </p:cBhvr>
                                      <p:tavLst>
                                        <p:tav tm="0">
                                          <p:val>
                                            <p:fltVal val="0"/>
                                          </p:val>
                                        </p:tav>
                                        <p:tav tm="100000">
                                          <p:val>
                                            <p:strVal val="#ppt_w"/>
                                          </p:val>
                                        </p:tav>
                                      </p:tavLst>
                                    </p:anim>
                                    <p:anim calcmode="lin" valueType="num">
                                      <p:cBhvr>
                                        <p:cTn id="14" dur="500" fill="hold"/>
                                        <p:tgtEl>
                                          <p:spTgt spid="5124"/>
                                        </p:tgtEl>
                                        <p:attrNameLst>
                                          <p:attrName>ppt_h</p:attrName>
                                        </p:attrNameLst>
                                      </p:cBhvr>
                                      <p:tavLst>
                                        <p:tav tm="0">
                                          <p:val>
                                            <p:fltVal val="0"/>
                                          </p:val>
                                        </p:tav>
                                        <p:tav tm="100000">
                                          <p:val>
                                            <p:strVal val="#ppt_h"/>
                                          </p:val>
                                        </p:tav>
                                      </p:tavLst>
                                    </p:anim>
                                    <p:animEffect transition="in" filter="fade">
                                      <p:cBhvr>
                                        <p:cTn id="15" dur="500"/>
                                        <p:tgtEl>
                                          <p:spTgt spid="5124"/>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par>
                                <p:cTn id="21" presetID="53" presetClass="entr" presetSubtype="16"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par>
                                <p:cTn id="26" presetID="53" presetClass="entr" presetSubtype="16"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2990E44D-42AB-42A8-A911-4342C0782C6D}"/>
              </a:ext>
            </a:extLst>
          </p:cNvPr>
          <p:cNvSpPr>
            <a:spLocks noGrp="1"/>
          </p:cNvSpPr>
          <p:nvPr>
            <p:ph type="title"/>
          </p:nvPr>
        </p:nvSpPr>
        <p:spPr>
          <a:xfrm>
            <a:off x="108488" y="452718"/>
            <a:ext cx="9942346" cy="1400530"/>
          </a:xfrm>
        </p:spPr>
        <p:txBody>
          <a:bodyPr/>
          <a:lstStyle/>
          <a:p>
            <a:r>
              <a:rPr lang="it-IT" sz="4400" b="1" dirty="0"/>
              <a:t>Quali sono i rischi all’ interno di una scuola?</a:t>
            </a:r>
          </a:p>
        </p:txBody>
      </p:sp>
      <p:sp>
        <p:nvSpPr>
          <p:cNvPr id="3" name="Segnaposto contenuto 2">
            <a:extLst>
              <a:ext uri="{FF2B5EF4-FFF2-40B4-BE49-F238E27FC236}">
                <a16:creationId xmlns="" xmlns:a16="http://schemas.microsoft.com/office/drawing/2014/main" id="{1B69F1EA-3B3F-43AB-943A-8D1D172F7EEB}"/>
              </a:ext>
            </a:extLst>
          </p:cNvPr>
          <p:cNvSpPr>
            <a:spLocks noGrp="1"/>
          </p:cNvSpPr>
          <p:nvPr>
            <p:ph idx="1"/>
          </p:nvPr>
        </p:nvSpPr>
        <p:spPr>
          <a:xfrm>
            <a:off x="108488" y="2588216"/>
            <a:ext cx="9941365" cy="3660183"/>
          </a:xfrm>
        </p:spPr>
        <p:txBody>
          <a:bodyPr>
            <a:normAutofit/>
          </a:bodyPr>
          <a:lstStyle/>
          <a:p>
            <a:pPr>
              <a:buSzPct val="96000"/>
              <a:buFont typeface="Arial" panose="020B0604020202020204" pitchFamily="34" charset="0"/>
              <a:buChar char="•"/>
            </a:pPr>
            <a:r>
              <a:rPr lang="it-IT" sz="2400" dirty="0"/>
              <a:t>Rischi dei luoghi ad alta densità di affollamento</a:t>
            </a:r>
          </a:p>
          <a:p>
            <a:pPr>
              <a:buSzPct val="96000"/>
              <a:buFont typeface="Arial" panose="020B0604020202020204" pitchFamily="34" charset="0"/>
              <a:buChar char="•"/>
            </a:pPr>
            <a:r>
              <a:rPr lang="it-IT" sz="2400" dirty="0"/>
              <a:t>Rischio incendio</a:t>
            </a:r>
          </a:p>
          <a:p>
            <a:pPr>
              <a:buSzPct val="96000"/>
              <a:buFont typeface="Arial" panose="020B0604020202020204" pitchFamily="34" charset="0"/>
              <a:buChar char="•"/>
            </a:pPr>
            <a:r>
              <a:rPr lang="it-IT" sz="2400" dirty="0"/>
              <a:t>Rischi legati alle infrastrutture</a:t>
            </a:r>
          </a:p>
          <a:p>
            <a:pPr>
              <a:buSzPct val="96000"/>
              <a:buFont typeface="Arial" panose="020B0604020202020204" pitchFamily="34" charset="0"/>
              <a:buChar char="•"/>
            </a:pPr>
            <a:r>
              <a:rPr lang="it-IT" sz="2400" dirty="0"/>
              <a:t>Rischi chimici o biologici</a:t>
            </a:r>
          </a:p>
        </p:txBody>
      </p:sp>
      <p:pic>
        <p:nvPicPr>
          <p:cNvPr id="4" name="Picture 6">
            <a:extLst>
              <a:ext uri="{FF2B5EF4-FFF2-40B4-BE49-F238E27FC236}">
                <a16:creationId xmlns="" xmlns:a16="http://schemas.microsoft.com/office/drawing/2014/main" id="{7C5D82FC-9CB5-4D3B-A4DE-2D4AE3CA65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30282" y="5384775"/>
            <a:ext cx="1461718" cy="1400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1638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CC4B2EF9-2927-4295-94AE-2D2B9F4A40B7}"/>
              </a:ext>
            </a:extLst>
          </p:cNvPr>
          <p:cNvSpPr>
            <a:spLocks noGrp="1"/>
          </p:cNvSpPr>
          <p:nvPr>
            <p:ph type="title"/>
          </p:nvPr>
        </p:nvSpPr>
        <p:spPr/>
        <p:txBody>
          <a:bodyPr/>
          <a:lstStyle/>
          <a:p>
            <a:r>
              <a:rPr lang="it-IT" sz="4400" b="1" dirty="0"/>
              <a:t>Rischi dei luoghi ad alta densità di affollamento</a:t>
            </a:r>
            <a:br>
              <a:rPr lang="it-IT" sz="4400" b="1" dirty="0"/>
            </a:br>
            <a:endParaRPr lang="it-IT" b="1" dirty="0"/>
          </a:p>
        </p:txBody>
      </p:sp>
      <p:sp>
        <p:nvSpPr>
          <p:cNvPr id="3" name="Segnaposto contenuto 2">
            <a:extLst>
              <a:ext uri="{FF2B5EF4-FFF2-40B4-BE49-F238E27FC236}">
                <a16:creationId xmlns="" xmlns:a16="http://schemas.microsoft.com/office/drawing/2014/main" id="{2E891177-3EA5-4D30-907A-8362BCCA14A3}"/>
              </a:ext>
            </a:extLst>
          </p:cNvPr>
          <p:cNvSpPr>
            <a:spLocks noGrp="1"/>
          </p:cNvSpPr>
          <p:nvPr>
            <p:ph idx="1"/>
          </p:nvPr>
        </p:nvSpPr>
        <p:spPr>
          <a:xfrm>
            <a:off x="1103312" y="2526224"/>
            <a:ext cx="8946541" cy="3722175"/>
          </a:xfrm>
        </p:spPr>
        <p:txBody>
          <a:bodyPr/>
          <a:lstStyle/>
          <a:p>
            <a:pPr algn="just"/>
            <a:r>
              <a:rPr lang="it-IT" dirty="0"/>
              <a:t>Data la tipologia di attività che si svolge al suo interno, una scuola possiede quelle tipologie di rischio che sono proprie dei luoghi ad alta densità di affollamento. Non solo, ma in questo caso è presente un ulteriore variabile che influenza enormemente la valutazione dei rischi: l’ età degli alunni che spesso sono minorenni. </a:t>
            </a:r>
          </a:p>
          <a:p>
            <a:endParaRPr lang="it-IT" dirty="0"/>
          </a:p>
        </p:txBody>
      </p:sp>
      <p:pic>
        <p:nvPicPr>
          <p:cNvPr id="4" name="Picture 6">
            <a:extLst>
              <a:ext uri="{FF2B5EF4-FFF2-40B4-BE49-F238E27FC236}">
                <a16:creationId xmlns="" xmlns:a16="http://schemas.microsoft.com/office/drawing/2014/main" id="{62F1F908-34FD-4C67-90E9-A3BDAE1901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30282" y="5384775"/>
            <a:ext cx="1461718" cy="1400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5942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CC4B2EF9-2927-4295-94AE-2D2B9F4A40B7}"/>
              </a:ext>
            </a:extLst>
          </p:cNvPr>
          <p:cNvSpPr>
            <a:spLocks noGrp="1"/>
          </p:cNvSpPr>
          <p:nvPr>
            <p:ph type="title"/>
          </p:nvPr>
        </p:nvSpPr>
        <p:spPr/>
        <p:txBody>
          <a:bodyPr/>
          <a:lstStyle/>
          <a:p>
            <a:r>
              <a:rPr lang="it-IT" sz="4400" b="1" dirty="0"/>
              <a:t>Rischio incendio</a:t>
            </a:r>
            <a:br>
              <a:rPr lang="it-IT" sz="4400" b="1" dirty="0"/>
            </a:br>
            <a:endParaRPr lang="it-IT" b="1" dirty="0"/>
          </a:p>
        </p:txBody>
      </p:sp>
      <p:sp>
        <p:nvSpPr>
          <p:cNvPr id="3" name="Segnaposto contenuto 2">
            <a:extLst>
              <a:ext uri="{FF2B5EF4-FFF2-40B4-BE49-F238E27FC236}">
                <a16:creationId xmlns="" xmlns:a16="http://schemas.microsoft.com/office/drawing/2014/main" id="{2E891177-3EA5-4D30-907A-8362BCCA14A3}"/>
              </a:ext>
            </a:extLst>
          </p:cNvPr>
          <p:cNvSpPr>
            <a:spLocks noGrp="1"/>
          </p:cNvSpPr>
          <p:nvPr>
            <p:ph idx="1"/>
          </p:nvPr>
        </p:nvSpPr>
        <p:spPr>
          <a:xfrm>
            <a:off x="1103312" y="2526224"/>
            <a:ext cx="8946541" cy="3722175"/>
          </a:xfrm>
        </p:spPr>
        <p:txBody>
          <a:bodyPr/>
          <a:lstStyle/>
          <a:p>
            <a:pPr algn="just"/>
            <a:r>
              <a:rPr lang="it-IT" dirty="0"/>
              <a:t>L’attività scolastica, per tipologia e dimensioni, è soggetta a particolari prescrizioni che riguardano il rischio incendio che assume quindi notevole importanza per le conseguenze in termini di perdita di vite umane e danni economici.</a:t>
            </a:r>
          </a:p>
          <a:p>
            <a:endParaRPr lang="it-IT" dirty="0"/>
          </a:p>
        </p:txBody>
      </p:sp>
      <p:pic>
        <p:nvPicPr>
          <p:cNvPr id="4" name="Picture 6">
            <a:extLst>
              <a:ext uri="{FF2B5EF4-FFF2-40B4-BE49-F238E27FC236}">
                <a16:creationId xmlns="" xmlns:a16="http://schemas.microsoft.com/office/drawing/2014/main" id="{1DCC9C8B-98CB-4C32-BB95-BB74805801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30282" y="5384775"/>
            <a:ext cx="1461718" cy="1400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5307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2990E44D-42AB-42A8-A911-4342C0782C6D}"/>
              </a:ext>
            </a:extLst>
          </p:cNvPr>
          <p:cNvSpPr>
            <a:spLocks noGrp="1"/>
          </p:cNvSpPr>
          <p:nvPr>
            <p:ph type="title"/>
          </p:nvPr>
        </p:nvSpPr>
        <p:spPr>
          <a:xfrm>
            <a:off x="108488" y="452718"/>
            <a:ext cx="9942346" cy="1400530"/>
          </a:xfrm>
        </p:spPr>
        <p:txBody>
          <a:bodyPr/>
          <a:lstStyle/>
          <a:p>
            <a:r>
              <a:rPr lang="it-IT" sz="4400" b="1" dirty="0"/>
              <a:t>Comportamenti da adottare in caso d’ incendio</a:t>
            </a:r>
          </a:p>
        </p:txBody>
      </p:sp>
      <p:sp>
        <p:nvSpPr>
          <p:cNvPr id="7" name="CasellaDiTesto 6">
            <a:extLst>
              <a:ext uri="{FF2B5EF4-FFF2-40B4-BE49-F238E27FC236}">
                <a16:creationId xmlns="" xmlns:a16="http://schemas.microsoft.com/office/drawing/2014/main" id="{F9FEC975-2C9C-4317-827E-3C0C64C4B24E}"/>
              </a:ext>
            </a:extLst>
          </p:cNvPr>
          <p:cNvSpPr txBox="1"/>
          <p:nvPr/>
        </p:nvSpPr>
        <p:spPr>
          <a:xfrm>
            <a:off x="7224240" y="4441768"/>
            <a:ext cx="4242046" cy="1015663"/>
          </a:xfrm>
          <a:prstGeom prst="rect">
            <a:avLst/>
          </a:prstGeom>
          <a:noFill/>
        </p:spPr>
        <p:txBody>
          <a:bodyPr wrap="square" rtlCol="0">
            <a:spAutoFit/>
          </a:bodyPr>
          <a:lstStyle/>
          <a:p>
            <a:r>
              <a:rPr lang="it-IT" sz="2000" dirty="0"/>
              <a:t>PERSONA ADDESTRATA  </a:t>
            </a:r>
            <a:r>
              <a:rPr lang="it-IT" sz="2000" dirty="0" smtClean="0"/>
              <a:t>ALL’USO DELL’ESTINTORE </a:t>
            </a:r>
            <a:r>
              <a:rPr lang="it-IT" sz="2000" dirty="0"/>
              <a:t>CHE INTERVIENE IMMEDIATAMENTE</a:t>
            </a:r>
          </a:p>
        </p:txBody>
      </p:sp>
      <p:sp>
        <p:nvSpPr>
          <p:cNvPr id="8" name="CasellaDiTesto 7">
            <a:extLst>
              <a:ext uri="{FF2B5EF4-FFF2-40B4-BE49-F238E27FC236}">
                <a16:creationId xmlns="" xmlns:a16="http://schemas.microsoft.com/office/drawing/2014/main" id="{59004AF7-F83A-49DC-9401-ADB827D9E702}"/>
              </a:ext>
            </a:extLst>
          </p:cNvPr>
          <p:cNvSpPr txBox="1"/>
          <p:nvPr/>
        </p:nvSpPr>
        <p:spPr>
          <a:xfrm>
            <a:off x="-188343" y="4661415"/>
            <a:ext cx="4214657" cy="400110"/>
          </a:xfrm>
          <a:prstGeom prst="rect">
            <a:avLst/>
          </a:prstGeom>
          <a:noFill/>
        </p:spPr>
        <p:txBody>
          <a:bodyPr wrap="square" rtlCol="0">
            <a:spAutoFit/>
          </a:bodyPr>
          <a:lstStyle/>
          <a:p>
            <a:pPr algn="ctr"/>
            <a:r>
              <a:rPr lang="it-IT" sz="2000" dirty="0"/>
              <a:t>INCENDIO</a:t>
            </a:r>
          </a:p>
        </p:txBody>
      </p:sp>
      <p:sp>
        <p:nvSpPr>
          <p:cNvPr id="14" name="CasellaDiTesto 13">
            <a:extLst>
              <a:ext uri="{FF2B5EF4-FFF2-40B4-BE49-F238E27FC236}">
                <a16:creationId xmlns="" xmlns:a16="http://schemas.microsoft.com/office/drawing/2014/main" id="{CBFF9575-510E-46AE-9790-0B452FD8580F}"/>
              </a:ext>
            </a:extLst>
          </p:cNvPr>
          <p:cNvSpPr txBox="1"/>
          <p:nvPr/>
        </p:nvSpPr>
        <p:spPr>
          <a:xfrm>
            <a:off x="3705656" y="2822890"/>
            <a:ext cx="4020991" cy="707886"/>
          </a:xfrm>
          <a:prstGeom prst="rect">
            <a:avLst/>
          </a:prstGeom>
          <a:noFill/>
        </p:spPr>
        <p:txBody>
          <a:bodyPr wrap="square" rtlCol="0">
            <a:spAutoFit/>
          </a:bodyPr>
          <a:lstStyle/>
          <a:p>
            <a:pPr algn="ctr"/>
            <a:r>
              <a:rPr lang="it-IT" sz="2000" dirty="0"/>
              <a:t>Chiunque si accorga dell’ incendio avverte</a:t>
            </a:r>
          </a:p>
        </p:txBody>
      </p:sp>
      <p:cxnSp>
        <p:nvCxnSpPr>
          <p:cNvPr id="13" name="Connettore 2 12">
            <a:extLst>
              <a:ext uri="{FF2B5EF4-FFF2-40B4-BE49-F238E27FC236}">
                <a16:creationId xmlns="" xmlns:a16="http://schemas.microsoft.com/office/drawing/2014/main" id="{E1A4471C-9347-4F6B-AE99-7BA0AA9C3325}"/>
              </a:ext>
            </a:extLst>
          </p:cNvPr>
          <p:cNvCxnSpPr>
            <a:cxnSpLocks/>
          </p:cNvCxnSpPr>
          <p:nvPr/>
        </p:nvCxnSpPr>
        <p:spPr>
          <a:xfrm>
            <a:off x="3705656" y="3695422"/>
            <a:ext cx="3915309" cy="0"/>
          </a:xfrm>
          <a:prstGeom prst="straightConnector1">
            <a:avLst/>
          </a:prstGeom>
          <a:ln w="76200">
            <a:headEnd type="none" w="med" len="med"/>
            <a:tailEnd type="arrow"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9" name="Picture 6">
            <a:extLst>
              <a:ext uri="{FF2B5EF4-FFF2-40B4-BE49-F238E27FC236}">
                <a16:creationId xmlns="" xmlns:a16="http://schemas.microsoft.com/office/drawing/2014/main" id="{CC7C6F9F-813A-413E-9C7F-209677F896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30282" y="5384775"/>
            <a:ext cx="1461718" cy="1400530"/>
          </a:xfrm>
          <a:prstGeom prst="rect">
            <a:avLst/>
          </a:prstGeom>
          <a:noFill/>
          <a:extLst>
            <a:ext uri="{909E8E84-426E-40DD-AFC4-6F175D3DCCD1}">
              <a14:hiddenFill xmlns:a14="http://schemas.microsoft.com/office/drawing/2010/main">
                <a:solidFill>
                  <a:srgbClr val="FFFFFF"/>
                </a:solidFill>
              </a14:hiddenFill>
            </a:ext>
          </a:extLst>
        </p:spPr>
      </p:pic>
      <p:pic>
        <p:nvPicPr>
          <p:cNvPr id="3" name="Immagine 2">
            <a:extLst>
              <a:ext uri="{FF2B5EF4-FFF2-40B4-BE49-F238E27FC236}">
                <a16:creationId xmlns="" xmlns:a16="http://schemas.microsoft.com/office/drawing/2014/main" id="{BDD51A0E-4471-4AA8-9606-A2EE68AA39BD}"/>
              </a:ext>
            </a:extLst>
          </p:cNvPr>
          <p:cNvPicPr>
            <a:picLocks noChangeAspect="1"/>
          </p:cNvPicPr>
          <p:nvPr/>
        </p:nvPicPr>
        <p:blipFill>
          <a:blip r:embed="rId3"/>
          <a:stretch>
            <a:fillRect/>
          </a:stretch>
        </p:blipFill>
        <p:spPr>
          <a:xfrm>
            <a:off x="419578" y="2246569"/>
            <a:ext cx="3102823" cy="2306900"/>
          </a:xfrm>
          <a:prstGeom prst="rect">
            <a:avLst/>
          </a:prstGeom>
        </p:spPr>
      </p:pic>
      <p:pic>
        <p:nvPicPr>
          <p:cNvPr id="9224" name="Picture 8" descr="Immagine correlata">
            <a:extLst>
              <a:ext uri="{FF2B5EF4-FFF2-40B4-BE49-F238E27FC236}">
                <a16:creationId xmlns="" xmlns:a16="http://schemas.microsoft.com/office/drawing/2014/main" id="{4887F522-B40F-4123-9FB4-DBF4FFA1CB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965" y="2203933"/>
            <a:ext cx="3109317" cy="1943323"/>
          </a:xfrm>
          <a:prstGeom prst="rect">
            <a:avLst/>
          </a:prstGeom>
          <a:noFill/>
          <a:extLst>
            <a:ext uri="{909E8E84-426E-40DD-AFC4-6F175D3DCCD1}">
              <a14:hiddenFill xmlns:a14="http://schemas.microsoft.com/office/drawing/2010/main">
                <a:solidFill>
                  <a:srgbClr val="FFFFFF"/>
                </a:solidFill>
              </a14:hiddenFill>
            </a:ext>
          </a:extLst>
        </p:spPr>
      </p:pic>
      <p:sp>
        <p:nvSpPr>
          <p:cNvPr id="20" name="Segnaposto contenuto 2">
            <a:extLst>
              <a:ext uri="{FF2B5EF4-FFF2-40B4-BE49-F238E27FC236}">
                <a16:creationId xmlns="" xmlns:a16="http://schemas.microsoft.com/office/drawing/2014/main" id="{B86D32BA-2BEE-4E9B-9B59-507A2AE69F8B}"/>
              </a:ext>
            </a:extLst>
          </p:cNvPr>
          <p:cNvSpPr>
            <a:spLocks noGrp="1"/>
          </p:cNvSpPr>
          <p:nvPr>
            <p:ph idx="1"/>
          </p:nvPr>
        </p:nvSpPr>
        <p:spPr>
          <a:xfrm>
            <a:off x="1580828" y="5674572"/>
            <a:ext cx="8927023" cy="734732"/>
          </a:xfrm>
        </p:spPr>
        <p:txBody>
          <a:bodyPr/>
          <a:lstStyle/>
          <a:p>
            <a:r>
              <a:rPr lang="it-IT" dirty="0"/>
              <a:t>Bisogna avvertire il Coordinatore predisposto in caso di emergenza, per predisporre lo stato di </a:t>
            </a:r>
            <a:r>
              <a:rPr lang="it-IT" b="1" dirty="0">
                <a:solidFill>
                  <a:schemeClr val="accent1">
                    <a:lumMod val="60000"/>
                    <a:lumOff val="40000"/>
                  </a:schemeClr>
                </a:solidFill>
              </a:rPr>
              <a:t>PREALLARME</a:t>
            </a:r>
          </a:p>
        </p:txBody>
      </p:sp>
      <p:pic>
        <p:nvPicPr>
          <p:cNvPr id="21" name="Elemento grafico 4" descr="Avviso">
            <a:extLst>
              <a:ext uri="{FF2B5EF4-FFF2-40B4-BE49-F238E27FC236}">
                <a16:creationId xmlns="" xmlns:a16="http://schemas.microsoft.com/office/drawing/2014/main" id="{6D316816-E7A0-46F5-AA04-D938050234B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rot="404423">
            <a:off x="366748" y="5138652"/>
            <a:ext cx="1396490" cy="1396490"/>
          </a:xfrm>
          <a:prstGeom prst="rect">
            <a:avLst/>
          </a:prstGeom>
        </p:spPr>
      </p:pic>
    </p:spTree>
    <p:extLst>
      <p:ext uri="{BB962C8B-B14F-4D97-AF65-F5344CB8AC3E}">
        <p14:creationId xmlns:p14="http://schemas.microsoft.com/office/powerpoint/2010/main" val="4102344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500" fill="hold"/>
                                        <p:tgtEl>
                                          <p:spTgt spid="14"/>
                                        </p:tgtEl>
                                        <p:attrNameLst>
                                          <p:attrName>ppt_w</p:attrName>
                                        </p:attrNameLst>
                                      </p:cBhvr>
                                      <p:tavLst>
                                        <p:tav tm="0">
                                          <p:val>
                                            <p:fltVal val="0"/>
                                          </p:val>
                                        </p:tav>
                                        <p:tav tm="100000">
                                          <p:val>
                                            <p:strVal val="#ppt_w"/>
                                          </p:val>
                                        </p:tav>
                                      </p:tavLst>
                                    </p:anim>
                                    <p:anim calcmode="lin" valueType="num">
                                      <p:cBhvr>
                                        <p:cTn id="26" dur="500" fill="hold"/>
                                        <p:tgtEl>
                                          <p:spTgt spid="14"/>
                                        </p:tgtEl>
                                        <p:attrNameLst>
                                          <p:attrName>ppt_h</p:attrName>
                                        </p:attrNameLst>
                                      </p:cBhvr>
                                      <p:tavLst>
                                        <p:tav tm="0">
                                          <p:val>
                                            <p:fltVal val="0"/>
                                          </p:val>
                                        </p:tav>
                                        <p:tav tm="100000">
                                          <p:val>
                                            <p:strVal val="#ppt_h"/>
                                          </p:val>
                                        </p:tav>
                                      </p:tavLst>
                                    </p:anim>
                                    <p:animEffect transition="in" filter="fade">
                                      <p:cBhvr>
                                        <p:cTn id="27" dur="500"/>
                                        <p:tgtEl>
                                          <p:spTgt spid="14"/>
                                        </p:tgtEl>
                                      </p:cBhvr>
                                    </p:animEffect>
                                  </p:childTnLst>
                                </p:cTn>
                              </p:par>
                              <p:par>
                                <p:cTn id="28" presetID="53" presetClass="entr" presetSubtype="16"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fltVal val="0"/>
                                          </p:val>
                                        </p:tav>
                                        <p:tav tm="100000">
                                          <p:val>
                                            <p:strVal val="#ppt_h"/>
                                          </p:val>
                                        </p:tav>
                                      </p:tavLst>
                                    </p:anim>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9224"/>
                                        </p:tgtEl>
                                        <p:attrNameLst>
                                          <p:attrName>style.visibility</p:attrName>
                                        </p:attrNameLst>
                                      </p:cBhvr>
                                      <p:to>
                                        <p:strVal val="visible"/>
                                      </p:to>
                                    </p:set>
                                    <p:anim calcmode="lin" valueType="num">
                                      <p:cBhvr>
                                        <p:cTn id="37" dur="500" fill="hold"/>
                                        <p:tgtEl>
                                          <p:spTgt spid="9224"/>
                                        </p:tgtEl>
                                        <p:attrNameLst>
                                          <p:attrName>ppt_w</p:attrName>
                                        </p:attrNameLst>
                                      </p:cBhvr>
                                      <p:tavLst>
                                        <p:tav tm="0">
                                          <p:val>
                                            <p:fltVal val="0"/>
                                          </p:val>
                                        </p:tav>
                                        <p:tav tm="100000">
                                          <p:val>
                                            <p:strVal val="#ppt_w"/>
                                          </p:val>
                                        </p:tav>
                                      </p:tavLst>
                                    </p:anim>
                                    <p:anim calcmode="lin" valueType="num">
                                      <p:cBhvr>
                                        <p:cTn id="38" dur="500" fill="hold"/>
                                        <p:tgtEl>
                                          <p:spTgt spid="9224"/>
                                        </p:tgtEl>
                                        <p:attrNameLst>
                                          <p:attrName>ppt_h</p:attrName>
                                        </p:attrNameLst>
                                      </p:cBhvr>
                                      <p:tavLst>
                                        <p:tav tm="0">
                                          <p:val>
                                            <p:fltVal val="0"/>
                                          </p:val>
                                        </p:tav>
                                        <p:tav tm="100000">
                                          <p:val>
                                            <p:strVal val="#ppt_h"/>
                                          </p:val>
                                        </p:tav>
                                      </p:tavLst>
                                    </p:anim>
                                    <p:animEffect transition="in" filter="fade">
                                      <p:cBhvr>
                                        <p:cTn id="39" dur="500"/>
                                        <p:tgtEl>
                                          <p:spTgt spid="9224"/>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p:cTn id="42" dur="500" fill="hold"/>
                                        <p:tgtEl>
                                          <p:spTgt spid="7"/>
                                        </p:tgtEl>
                                        <p:attrNameLst>
                                          <p:attrName>ppt_w</p:attrName>
                                        </p:attrNameLst>
                                      </p:cBhvr>
                                      <p:tavLst>
                                        <p:tav tm="0">
                                          <p:val>
                                            <p:fltVal val="0"/>
                                          </p:val>
                                        </p:tav>
                                        <p:tav tm="100000">
                                          <p:val>
                                            <p:strVal val="#ppt_w"/>
                                          </p:val>
                                        </p:tav>
                                      </p:tavLst>
                                    </p:anim>
                                    <p:anim calcmode="lin" valueType="num">
                                      <p:cBhvr>
                                        <p:cTn id="43" dur="500" fill="hold"/>
                                        <p:tgtEl>
                                          <p:spTgt spid="7"/>
                                        </p:tgtEl>
                                        <p:attrNameLst>
                                          <p:attrName>ppt_h</p:attrName>
                                        </p:attrNameLst>
                                      </p:cBhvr>
                                      <p:tavLst>
                                        <p:tav tm="0">
                                          <p:val>
                                            <p:fltVal val="0"/>
                                          </p:val>
                                        </p:tav>
                                        <p:tav tm="100000">
                                          <p:val>
                                            <p:strVal val="#ppt_h"/>
                                          </p:val>
                                        </p:tav>
                                      </p:tavLst>
                                    </p:anim>
                                    <p:animEffect transition="in" filter="fade">
                                      <p:cBhvr>
                                        <p:cTn id="44" dur="500"/>
                                        <p:tgtEl>
                                          <p:spTgt spid="7"/>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nodeType="clickEffect">
                                  <p:stCondLst>
                                    <p:cond delay="0"/>
                                  </p:stCondLst>
                                  <p:childTnLst>
                                    <p:set>
                                      <p:cBhvr>
                                        <p:cTn id="48" dur="1" fill="hold">
                                          <p:stCondLst>
                                            <p:cond delay="0"/>
                                          </p:stCondLst>
                                        </p:cTn>
                                        <p:tgtEl>
                                          <p:spTgt spid="21"/>
                                        </p:tgtEl>
                                        <p:attrNameLst>
                                          <p:attrName>style.visibility</p:attrName>
                                        </p:attrNameLst>
                                      </p:cBhvr>
                                      <p:to>
                                        <p:strVal val="visible"/>
                                      </p:to>
                                    </p:set>
                                    <p:anim calcmode="lin" valueType="num">
                                      <p:cBhvr additive="base">
                                        <p:cTn id="49" dur="500"/>
                                        <p:tgtEl>
                                          <p:spTgt spid="21"/>
                                        </p:tgtEl>
                                        <p:attrNameLst>
                                          <p:attrName>ppt_y</p:attrName>
                                        </p:attrNameLst>
                                      </p:cBhvr>
                                      <p:tavLst>
                                        <p:tav tm="0">
                                          <p:val>
                                            <p:strVal val="#ppt_y+#ppt_h*1.125000"/>
                                          </p:val>
                                        </p:tav>
                                        <p:tav tm="100000">
                                          <p:val>
                                            <p:strVal val="#ppt_y"/>
                                          </p:val>
                                        </p:tav>
                                      </p:tavLst>
                                    </p:anim>
                                    <p:animEffect transition="in" filter="wipe(up)">
                                      <p:cBhvr>
                                        <p:cTn id="50" dur="500"/>
                                        <p:tgtEl>
                                          <p:spTgt spid="21"/>
                                        </p:tgtEl>
                                      </p:cBhvr>
                                    </p:animEffect>
                                  </p:childTnLst>
                                </p:cTn>
                              </p:par>
                              <p:par>
                                <p:cTn id="51" presetID="12" presetClass="entr" presetSubtype="4" fill="hold" grpId="0" nodeType="withEffect">
                                  <p:stCondLst>
                                    <p:cond delay="0"/>
                                  </p:stCondLst>
                                  <p:childTnLst>
                                    <p:set>
                                      <p:cBhvr>
                                        <p:cTn id="52" dur="1" fill="hold">
                                          <p:stCondLst>
                                            <p:cond delay="0"/>
                                          </p:stCondLst>
                                        </p:cTn>
                                        <p:tgtEl>
                                          <p:spTgt spid="20">
                                            <p:txEl>
                                              <p:pRg st="0" end="0"/>
                                            </p:txEl>
                                          </p:spTgt>
                                        </p:tgtEl>
                                        <p:attrNameLst>
                                          <p:attrName>style.visibility</p:attrName>
                                        </p:attrNameLst>
                                      </p:cBhvr>
                                      <p:to>
                                        <p:strVal val="visible"/>
                                      </p:to>
                                    </p:set>
                                    <p:anim calcmode="lin" valueType="num">
                                      <p:cBhvr additive="base">
                                        <p:cTn id="53" dur="500"/>
                                        <p:tgtEl>
                                          <p:spTgt spid="20">
                                            <p:txEl>
                                              <p:pRg st="0" end="0"/>
                                            </p:txEl>
                                          </p:spTgt>
                                        </p:tgtEl>
                                        <p:attrNameLst>
                                          <p:attrName>ppt_y</p:attrName>
                                        </p:attrNameLst>
                                      </p:cBhvr>
                                      <p:tavLst>
                                        <p:tav tm="0">
                                          <p:val>
                                            <p:strVal val="#ppt_y+#ppt_h*1.125000"/>
                                          </p:val>
                                        </p:tav>
                                        <p:tav tm="100000">
                                          <p:val>
                                            <p:strVal val="#ppt_y"/>
                                          </p:val>
                                        </p:tav>
                                      </p:tavLst>
                                    </p:anim>
                                    <p:animEffect transition="in" filter="wipe(up)">
                                      <p:cBhvr>
                                        <p:cTn id="54"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14" grpId="0"/>
      <p:bldP spid="20"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e">
  <a:themeElements>
    <a:clrScheme name="Ione">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e">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e">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212</TotalTime>
  <Words>724</Words>
  <Application>Microsoft Office PowerPoint</Application>
  <PresentationFormat>Widescreen</PresentationFormat>
  <Paragraphs>49</Paragraphs>
  <Slides>13</Slides>
  <Notes>2</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13</vt:i4>
      </vt:variant>
    </vt:vector>
  </HeadingPairs>
  <TitlesOfParts>
    <vt:vector size="18" baseType="lpstr">
      <vt:lpstr>Arial</vt:lpstr>
      <vt:lpstr>Calibri</vt:lpstr>
      <vt:lpstr>Century Gothic</vt:lpstr>
      <vt:lpstr>Wingdings 3</vt:lpstr>
      <vt:lpstr>Ione</vt:lpstr>
      <vt:lpstr>Giornata nazionale per                                                          la sicurezza nelle scuole</vt:lpstr>
      <vt:lpstr>Perché esiste tale giornata?</vt:lpstr>
      <vt:lpstr>D.Lgs. 81/08 Art.3</vt:lpstr>
      <vt:lpstr>Chi è responsabile della nostra sicurezza?</vt:lpstr>
      <vt:lpstr>Chi è responsabile della nostra sicurezza?</vt:lpstr>
      <vt:lpstr>Quali sono i rischi all’ interno di una scuola?</vt:lpstr>
      <vt:lpstr>Rischi dei luoghi ad alta densità di affollamento </vt:lpstr>
      <vt:lpstr>Rischio incendio </vt:lpstr>
      <vt:lpstr>Comportamenti da adottare in caso d’ incendio</vt:lpstr>
      <vt:lpstr>Comportamenti da adottare in classe in caso d’ incendio</vt:lpstr>
      <vt:lpstr>Rischi legati alle infrastrutture</vt:lpstr>
      <vt:lpstr>Comportamenti da adottare in classe in caso di terremoto</vt:lpstr>
      <vt:lpstr>Le aree sismiche in Italia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Giornata nazionale per                                                          la sicurezza nelle scuole</dc:title>
  <dc:creator>WorkStation</dc:creator>
  <cp:lastModifiedBy>Valeria</cp:lastModifiedBy>
  <cp:revision>26</cp:revision>
  <dcterms:created xsi:type="dcterms:W3CDTF">2019-11-20T22:04:08Z</dcterms:created>
  <dcterms:modified xsi:type="dcterms:W3CDTF">2020-01-17T22:25:05Z</dcterms:modified>
</cp:coreProperties>
</file>