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6" r:id="rId2"/>
    <p:sldId id="268" r:id="rId3"/>
    <p:sldId id="257" r:id="rId4"/>
    <p:sldId id="258" r:id="rId5"/>
    <p:sldId id="259" r:id="rId6"/>
    <p:sldId id="263" r:id="rId7"/>
    <p:sldId id="264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73" autoAdjust="0"/>
  </p:normalViewPr>
  <p:slideViewPr>
    <p:cSldViewPr>
      <p:cViewPr varScale="1">
        <p:scale>
          <a:sx n="72" d="100"/>
          <a:sy n="72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voti%20sedi%20carcerari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GRAFICI%20voti%20sedi%20carcerari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GRAFICI%20voti%20sedi%20carcerari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GRAFICI%20voti%20sedi%20carcerarie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GRAFICI%20voti%20sedi%20carcerarie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GRAFICI%20voti%20sedi%20carcerarie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GRAFICI%20voti%20sedi%20carcerarie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GRAFICI%20voti%20sedi%20carcerari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voti%20sedi%20carcerari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voti%20sedi%20carcerari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voti%20sedi%20carcerari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voti%20sedi%20carcerari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voti%20sedi%20carcerari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GRAFICI%20voti%20sedi%20carcerari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GRAFICI%20voti%20sedi%20carcerari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lto\Desktop\GRAFICI%20voti%20sedi%20carcerari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ITALIANO 1 PERIODO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 PERIODO'!$A$5:$A$8</c:f>
              <c:strCache>
                <c:ptCount val="4"/>
                <c:pt idx="0">
                  <c:v>SEI</c:v>
                </c:pt>
                <c:pt idx="1">
                  <c:v>SETTE</c:v>
                </c:pt>
                <c:pt idx="2">
                  <c:v>OTTO</c:v>
                </c:pt>
                <c:pt idx="3">
                  <c:v>NOVE</c:v>
                </c:pt>
              </c:strCache>
            </c:strRef>
          </c:cat>
          <c:val>
            <c:numRef>
              <c:f>'I PERIODO'!$B$5:$B$8</c:f>
              <c:numCache>
                <c:formatCode>General</c:formatCode>
                <c:ptCount val="4"/>
                <c:pt idx="0">
                  <c:v>20</c:v>
                </c:pt>
                <c:pt idx="1">
                  <c:v>10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AREA  ANTROPOLOGICA  200 ORE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'200ORE'!$D$5:$D$7</c:f>
              <c:strCache>
                <c:ptCount val="3"/>
                <c:pt idx="0">
                  <c:v>CINQUE</c:v>
                </c:pt>
                <c:pt idx="1">
                  <c:v>SEI</c:v>
                </c:pt>
                <c:pt idx="2">
                  <c:v>SETTE</c:v>
                </c:pt>
              </c:strCache>
            </c:strRef>
          </c:cat>
          <c:val>
            <c:numRef>
              <c:f>'200ORE'!$E$5:$E$7</c:f>
              <c:numCache>
                <c:formatCode>General</c:formatCode>
                <c:ptCount val="3"/>
                <c:pt idx="0">
                  <c:v>3</c:v>
                </c:pt>
                <c:pt idx="1">
                  <c:v>1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AREA MATEMATICO SCIENFIFICA  200 ORE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'200ORE'!$G$5:$G$7</c:f>
              <c:strCache>
                <c:ptCount val="3"/>
                <c:pt idx="0">
                  <c:v>CINQUE</c:v>
                </c:pt>
                <c:pt idx="1">
                  <c:v>SEI</c:v>
                </c:pt>
                <c:pt idx="2">
                  <c:v>SETTE</c:v>
                </c:pt>
              </c:strCache>
            </c:strRef>
          </c:cat>
          <c:val>
            <c:numRef>
              <c:f>'200ORE'!$H$5:$H$7</c:f>
              <c:numCache>
                <c:formatCode>General</c:formatCode>
                <c:ptCount val="3"/>
                <c:pt idx="0">
                  <c:v>19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ITALIANO</a:t>
            </a:r>
            <a:r>
              <a:rPr lang="it-IT" baseline="0"/>
              <a:t> 2 PERIODO</a:t>
            </a:r>
            <a:endParaRPr lang="it-IT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'II PERIODO'!$A$6:$A$8</c:f>
              <c:strCache>
                <c:ptCount val="3"/>
                <c:pt idx="0">
                  <c:v>SEI</c:v>
                </c:pt>
                <c:pt idx="1">
                  <c:v>SETTE</c:v>
                </c:pt>
                <c:pt idx="2">
                  <c:v>OTTO</c:v>
                </c:pt>
              </c:strCache>
            </c:strRef>
          </c:cat>
          <c:val>
            <c:numRef>
              <c:f>'II PERIODO'!$B$6:$B$8</c:f>
              <c:numCache>
                <c:formatCode>General</c:formatCode>
                <c:ptCount val="3"/>
                <c:pt idx="0">
                  <c:v>8</c:v>
                </c:pt>
                <c:pt idx="1">
                  <c:v>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STORIA/GEOGRAFIA</a:t>
            </a:r>
            <a:r>
              <a:rPr lang="it-IT" baseline="0"/>
              <a:t> 2 PERIODO</a:t>
            </a:r>
            <a:endParaRPr lang="it-IT"/>
          </a:p>
        </c:rich>
      </c:tx>
      <c:layout>
        <c:manualLayout>
          <c:xMode val="edge"/>
          <c:yMode val="edge"/>
          <c:x val="0.1541596675415573"/>
          <c:y val="6.481481481481485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'II PERIODO'!$D$5:$D$8</c:f>
              <c:strCache>
                <c:ptCount val="4"/>
                <c:pt idx="0">
                  <c:v>CINQUE</c:v>
                </c:pt>
                <c:pt idx="1">
                  <c:v>SEI</c:v>
                </c:pt>
                <c:pt idx="2">
                  <c:v>SETTE</c:v>
                </c:pt>
                <c:pt idx="3">
                  <c:v>OTTO</c:v>
                </c:pt>
              </c:strCache>
            </c:strRef>
          </c:cat>
          <c:val>
            <c:numRef>
              <c:f>'II PERIODO'!$E$5:$E$8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10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SCIENZE  2 PERIODO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'II PERIODO'!$G$6:$G$9</c:f>
              <c:strCache>
                <c:ptCount val="4"/>
                <c:pt idx="0">
                  <c:v>SEI</c:v>
                </c:pt>
                <c:pt idx="1">
                  <c:v>SETTE</c:v>
                </c:pt>
                <c:pt idx="2">
                  <c:v>OTTO</c:v>
                </c:pt>
                <c:pt idx="3">
                  <c:v>NOVE</c:v>
                </c:pt>
              </c:strCache>
            </c:strRef>
          </c:cat>
          <c:val>
            <c:numRef>
              <c:f>'II PERIODO'!$H$6:$H$9</c:f>
              <c:numCache>
                <c:formatCode>General</c:formatCode>
                <c:ptCount val="4"/>
                <c:pt idx="0">
                  <c:v>12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MATEMATICA  2 PERIODO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'II PERIODO'!$J$4:$J$10</c:f>
              <c:strCache>
                <c:ptCount val="7"/>
                <c:pt idx="0">
                  <c:v>QUATTRO</c:v>
                </c:pt>
                <c:pt idx="1">
                  <c:v>CINQUE</c:v>
                </c:pt>
                <c:pt idx="2">
                  <c:v>SEI</c:v>
                </c:pt>
                <c:pt idx="3">
                  <c:v>SETTE</c:v>
                </c:pt>
                <c:pt idx="4">
                  <c:v>OTTO</c:v>
                </c:pt>
                <c:pt idx="5">
                  <c:v>NOVE</c:v>
                </c:pt>
                <c:pt idx="6">
                  <c:v>DIECI</c:v>
                </c:pt>
              </c:strCache>
            </c:strRef>
          </c:cat>
          <c:val>
            <c:numRef>
              <c:f>'II PERIODO'!$K$4:$K$10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6</c:v>
                </c:pt>
                <c:pt idx="3">
                  <c:v>6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INGLESE   2 PERIODO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'II PERIODO'!$M$5:$M$9</c:f>
              <c:strCache>
                <c:ptCount val="5"/>
                <c:pt idx="0">
                  <c:v>CINQUE</c:v>
                </c:pt>
                <c:pt idx="1">
                  <c:v>SEI</c:v>
                </c:pt>
                <c:pt idx="2">
                  <c:v>SETTE</c:v>
                </c:pt>
                <c:pt idx="3">
                  <c:v>OTTO</c:v>
                </c:pt>
                <c:pt idx="4">
                  <c:v>NOVE</c:v>
                </c:pt>
              </c:strCache>
            </c:strRef>
          </c:cat>
          <c:val>
            <c:numRef>
              <c:f>'II PERIODO'!$N$5:$N$9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9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STORIA/GEOGRAFIA 1 PERIODO </a:t>
            </a:r>
          </a:p>
        </c:rich>
      </c:tx>
      <c:layout>
        <c:manualLayout>
          <c:xMode val="edge"/>
          <c:yMode val="edge"/>
          <c:x val="0.30138188976378044"/>
          <c:y val="3.240740740740746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 PERIODO'!$D$4:$D$7</c:f>
              <c:strCache>
                <c:ptCount val="4"/>
                <c:pt idx="0">
                  <c:v>CINQUE</c:v>
                </c:pt>
                <c:pt idx="1">
                  <c:v>SEI</c:v>
                </c:pt>
                <c:pt idx="2">
                  <c:v>SETTE</c:v>
                </c:pt>
                <c:pt idx="3">
                  <c:v>OTTO</c:v>
                </c:pt>
              </c:strCache>
            </c:strRef>
          </c:cat>
          <c:val>
            <c:numRef>
              <c:f>'I PERIODO'!$E$4:$E$7</c:f>
              <c:numCache>
                <c:formatCode>General</c:formatCode>
                <c:ptCount val="4"/>
                <c:pt idx="0">
                  <c:v>2</c:v>
                </c:pt>
                <c:pt idx="1">
                  <c:v>10</c:v>
                </c:pt>
                <c:pt idx="2">
                  <c:v>9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SCIENZE</a:t>
            </a:r>
            <a:r>
              <a:rPr lang="it-IT" baseline="0"/>
              <a:t> 1 PERIODO</a:t>
            </a:r>
            <a:endParaRPr lang="it-IT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7639579878385886E-2"/>
          <c:y val="0.19255799311213287"/>
          <c:w val="0.77738647096973579"/>
          <c:h val="0.7448215829957676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 PERIODO'!$G$3:$G$7</c:f>
              <c:strCache>
                <c:ptCount val="5"/>
                <c:pt idx="0">
                  <c:v>QUATTRO</c:v>
                </c:pt>
                <c:pt idx="1">
                  <c:v>CINQUE</c:v>
                </c:pt>
                <c:pt idx="2">
                  <c:v>SEI</c:v>
                </c:pt>
                <c:pt idx="3">
                  <c:v>SETTE</c:v>
                </c:pt>
                <c:pt idx="4">
                  <c:v>OTTO</c:v>
                </c:pt>
              </c:strCache>
            </c:strRef>
          </c:cat>
          <c:val>
            <c:numRef>
              <c:f>'I PERIODO'!$H$3:$H$7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13</c:v>
                </c:pt>
                <c:pt idx="3">
                  <c:v>10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MATEMATICA</a:t>
            </a:r>
            <a:r>
              <a:rPr lang="it-IT" baseline="0"/>
              <a:t> 1 PERIODO</a:t>
            </a:r>
            <a:endParaRPr lang="it-IT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 PERIODO'!$J$4:$J$8</c:f>
              <c:strCache>
                <c:ptCount val="5"/>
                <c:pt idx="0">
                  <c:v>CINQUE</c:v>
                </c:pt>
                <c:pt idx="1">
                  <c:v>SEI</c:v>
                </c:pt>
                <c:pt idx="2">
                  <c:v>SETTE</c:v>
                </c:pt>
                <c:pt idx="3">
                  <c:v>OTTO</c:v>
                </c:pt>
                <c:pt idx="4">
                  <c:v>NOVE</c:v>
                </c:pt>
              </c:strCache>
            </c:strRef>
          </c:cat>
          <c:val>
            <c:numRef>
              <c:f>'I PERIODO'!$K$4:$K$8</c:f>
              <c:numCache>
                <c:formatCode>General</c:formatCode>
                <c:ptCount val="5"/>
                <c:pt idx="0">
                  <c:v>1</c:v>
                </c:pt>
                <c:pt idx="1">
                  <c:v>14</c:v>
                </c:pt>
                <c:pt idx="2">
                  <c:v>13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TECNOLOGIA 1 PERIODO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 PERIODO'!$M$4:$M$8</c:f>
              <c:strCache>
                <c:ptCount val="5"/>
                <c:pt idx="0">
                  <c:v>CINQUE</c:v>
                </c:pt>
                <c:pt idx="1">
                  <c:v>SEI</c:v>
                </c:pt>
                <c:pt idx="2">
                  <c:v>SETTE</c:v>
                </c:pt>
                <c:pt idx="3">
                  <c:v>OTTO</c:v>
                </c:pt>
                <c:pt idx="4">
                  <c:v>NOVE</c:v>
                </c:pt>
              </c:strCache>
            </c:strRef>
          </c:cat>
          <c:val>
            <c:numRef>
              <c:f>'I PERIODO'!$N$4:$N$8</c:f>
              <c:numCache>
                <c:formatCode>General</c:formatCode>
                <c:ptCount val="5"/>
                <c:pt idx="0">
                  <c:v>1</c:v>
                </c:pt>
                <c:pt idx="1">
                  <c:v>19</c:v>
                </c:pt>
                <c:pt idx="2">
                  <c:v>9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INGLESE</a:t>
            </a:r>
            <a:r>
              <a:rPr lang="it-IT" baseline="0"/>
              <a:t> 1 PERIODO</a:t>
            </a:r>
            <a:endParaRPr lang="it-IT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 PERIODO'!$P$4:$P$8</c:f>
              <c:strCache>
                <c:ptCount val="5"/>
                <c:pt idx="0">
                  <c:v>CINQUE</c:v>
                </c:pt>
                <c:pt idx="1">
                  <c:v>SEI</c:v>
                </c:pt>
                <c:pt idx="2">
                  <c:v>SETTE</c:v>
                </c:pt>
                <c:pt idx="3">
                  <c:v>OTTO</c:v>
                </c:pt>
                <c:pt idx="4">
                  <c:v>NOVE</c:v>
                </c:pt>
              </c:strCache>
            </c:strRef>
          </c:cat>
          <c:val>
            <c:numRef>
              <c:f>'I PERIODO'!$Q$4:$Q$8</c:f>
              <c:numCache>
                <c:formatCode>General</c:formatCode>
                <c:ptCount val="5"/>
                <c:pt idx="0">
                  <c:v>2</c:v>
                </c:pt>
                <c:pt idx="1">
                  <c:v>12</c:v>
                </c:pt>
                <c:pt idx="2">
                  <c:v>10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ALFABETIZZAZIONE - A1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ALFABETIZZAZIONE!$A$3:$A$5</c:f>
              <c:strCache>
                <c:ptCount val="3"/>
                <c:pt idx="0">
                  <c:v>QUATTRO</c:v>
                </c:pt>
                <c:pt idx="1">
                  <c:v>CINQUE</c:v>
                </c:pt>
                <c:pt idx="2">
                  <c:v>SEI</c:v>
                </c:pt>
              </c:strCache>
            </c:strRef>
          </c:cat>
          <c:val>
            <c:numRef>
              <c:f>ALFABETIZZAZIONE!$B$3:$B$5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ALFABETIZZAZIONE - A2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ALFABETIZZAZIONE!$E$4:$E$5</c:f>
              <c:strCache>
                <c:ptCount val="2"/>
                <c:pt idx="0">
                  <c:v>CINQUE</c:v>
                </c:pt>
                <c:pt idx="1">
                  <c:v>SEI</c:v>
                </c:pt>
              </c:strCache>
            </c:strRef>
          </c:cat>
          <c:val>
            <c:numRef>
              <c:f>ALFABETIZZAZIONE!$F$4:$F$5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AREA LINGUISTICA 200 ORE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'200ORE'!$A$4:$A$7</c:f>
              <c:strCache>
                <c:ptCount val="4"/>
                <c:pt idx="0">
                  <c:v>QUATTRO</c:v>
                </c:pt>
                <c:pt idx="1">
                  <c:v>CINQUE</c:v>
                </c:pt>
                <c:pt idx="2">
                  <c:v>SEI</c:v>
                </c:pt>
                <c:pt idx="3">
                  <c:v>SETTE</c:v>
                </c:pt>
              </c:strCache>
            </c:strRef>
          </c:cat>
          <c:val>
            <c:numRef>
              <c:f>'200ORE'!$B$4:$B$7</c:f>
              <c:numCache>
                <c:formatCode>General</c:formatCode>
                <c:ptCount val="4"/>
                <c:pt idx="0">
                  <c:v>1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8B2AD-FCF2-4B78-A340-95675CB24B1E}" type="datetimeFigureOut">
              <a:rPr lang="it-IT" smtClean="0"/>
              <a:pPr/>
              <a:t>27/11/2020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41F61-3D89-4AE1-A18D-5CA1CBDB9B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48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41F61-3D89-4AE1-A18D-5CA1CBDB9BA8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Gli apprendenti che hanno sostenuto</a:t>
            </a:r>
            <a:r>
              <a:rPr lang="it-IT" baseline="0" dirty="0" smtClean="0"/>
              <a:t> la prova sono 32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41F61-3D89-4AE1-A18D-5CA1CBDB9BA8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Gli apprendenti che hanno sostenuto la prova sono 35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41F61-3D89-4AE1-A18D-5CA1CBDB9BA8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Gli apprendenti che hanno sostenuto la prova sono 34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41F61-3D89-4AE1-A18D-5CA1CBDB9BA8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E841-0E86-4629-B0DC-456F7D5BCC86}" type="datetimeFigureOut">
              <a:rPr lang="it-IT" smtClean="0"/>
              <a:pPr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9255-DAFA-40C6-8805-2D8B512063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E841-0E86-4629-B0DC-456F7D5BCC86}" type="datetimeFigureOut">
              <a:rPr lang="it-IT" smtClean="0"/>
              <a:pPr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9255-DAFA-40C6-8805-2D8B512063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E841-0E86-4629-B0DC-456F7D5BCC86}" type="datetimeFigureOut">
              <a:rPr lang="it-IT" smtClean="0"/>
              <a:pPr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9255-DAFA-40C6-8805-2D8B512063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E841-0E86-4629-B0DC-456F7D5BCC86}" type="datetimeFigureOut">
              <a:rPr lang="it-IT" smtClean="0"/>
              <a:pPr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9255-DAFA-40C6-8805-2D8B512063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E841-0E86-4629-B0DC-456F7D5BCC86}" type="datetimeFigureOut">
              <a:rPr lang="it-IT" smtClean="0"/>
              <a:pPr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9255-DAFA-40C6-8805-2D8B512063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E841-0E86-4629-B0DC-456F7D5BCC86}" type="datetimeFigureOut">
              <a:rPr lang="it-IT" smtClean="0"/>
              <a:pPr/>
              <a:t>27/11/2020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9255-DAFA-40C6-8805-2D8B512063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E841-0E86-4629-B0DC-456F7D5BCC86}" type="datetimeFigureOut">
              <a:rPr lang="it-IT" smtClean="0"/>
              <a:pPr/>
              <a:t>27/11/2020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9255-DAFA-40C6-8805-2D8B512063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E841-0E86-4629-B0DC-456F7D5BCC86}" type="datetimeFigureOut">
              <a:rPr lang="it-IT" smtClean="0"/>
              <a:pPr/>
              <a:t>27/11/2020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9255-DAFA-40C6-8805-2D8B512063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E841-0E86-4629-B0DC-456F7D5BCC86}" type="datetimeFigureOut">
              <a:rPr lang="it-IT" smtClean="0"/>
              <a:pPr/>
              <a:t>27/11/2020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9255-DAFA-40C6-8805-2D8B512063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E841-0E86-4629-B0DC-456F7D5BCC86}" type="datetimeFigureOut">
              <a:rPr lang="it-IT" smtClean="0"/>
              <a:pPr/>
              <a:t>27/11/2020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9255-DAFA-40C6-8805-2D8B512063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E841-0E86-4629-B0DC-456F7D5BCC86}" type="datetimeFigureOut">
              <a:rPr lang="it-IT" smtClean="0"/>
              <a:pPr/>
              <a:t>27/11/2020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9255-DAFA-40C6-8805-2D8B512063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5E841-0E86-4629-B0DC-456F7D5BCC86}" type="datetimeFigureOut">
              <a:rPr lang="it-IT" smtClean="0"/>
              <a:pPr/>
              <a:t>27/11/2020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29255-DAFA-40C6-8805-2D8B5120635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MONITORAGGIO VOTI PROVE </a:t>
            </a:r>
            <a:r>
              <a:rPr lang="it-IT" b="1" dirty="0" smtClean="0">
                <a:solidFill>
                  <a:srgbClr val="0070C0"/>
                </a:solidFill>
              </a:rPr>
              <a:t>DI </a:t>
            </a:r>
            <a:r>
              <a:rPr lang="it-IT" b="1" dirty="0" smtClean="0">
                <a:solidFill>
                  <a:srgbClr val="0070C0"/>
                </a:solidFill>
              </a:rPr>
              <a:t>ISTITUTO</a:t>
            </a:r>
            <a:br>
              <a:rPr lang="it-IT" b="1" dirty="0" smtClean="0">
                <a:solidFill>
                  <a:srgbClr val="0070C0"/>
                </a:solidFill>
              </a:rPr>
            </a:br>
            <a:r>
              <a:rPr lang="it-IT" b="1" dirty="0" smtClean="0">
                <a:solidFill>
                  <a:srgbClr val="0070C0"/>
                </a:solidFill>
              </a:rPr>
              <a:t>A.S. 2019/2020</a:t>
            </a:r>
            <a:br>
              <a:rPr lang="it-IT" b="1" dirty="0" smtClean="0">
                <a:solidFill>
                  <a:srgbClr val="0070C0"/>
                </a:solidFill>
              </a:rPr>
            </a:br>
            <a:r>
              <a:rPr lang="it-IT" b="1" dirty="0" smtClean="0">
                <a:solidFill>
                  <a:srgbClr val="0070C0"/>
                </a:solidFill>
              </a:rPr>
              <a:t>SEDI CARCERARIE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 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 flipV="1">
            <a:off x="1357290" y="5638798"/>
            <a:ext cx="6415110" cy="45719"/>
          </a:xfrm>
        </p:spPr>
        <p:txBody>
          <a:bodyPr>
            <a:normAutofit fontScale="25000" lnSpcReduction="20000"/>
          </a:bodyPr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Gli apprendenti che hanno sostenuto la prova sono 12</a:t>
            </a:r>
            <a:endParaRPr lang="it-IT" sz="1800" dirty="0"/>
          </a:p>
        </p:txBody>
      </p:sp>
      <p:graphicFrame>
        <p:nvGraphicFramePr>
          <p:cNvPr id="3" name="Grafico 2"/>
          <p:cNvGraphicFramePr/>
          <p:nvPr/>
        </p:nvGraphicFramePr>
        <p:xfrm>
          <a:off x="2286000" y="2110740"/>
          <a:ext cx="4572000" cy="263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Gli apprendenti che hanno sostenuto la prova sono 8</a:t>
            </a:r>
            <a:endParaRPr lang="it-IT" sz="1800" dirty="0"/>
          </a:p>
        </p:txBody>
      </p:sp>
      <p:graphicFrame>
        <p:nvGraphicFramePr>
          <p:cNvPr id="3" name="Grafico 2"/>
          <p:cNvGraphicFramePr/>
          <p:nvPr/>
        </p:nvGraphicFramePr>
        <p:xfrm>
          <a:off x="2286000" y="2114550"/>
          <a:ext cx="4572000" cy="262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Gli apprendenti che hanno sostenuto la prova sono 24</a:t>
            </a:r>
            <a:endParaRPr lang="it-IT" sz="1800" dirty="0"/>
          </a:p>
        </p:txBody>
      </p:sp>
      <p:graphicFrame>
        <p:nvGraphicFramePr>
          <p:cNvPr id="3" name="Grafico 2"/>
          <p:cNvGraphicFramePr/>
          <p:nvPr/>
        </p:nvGraphicFramePr>
        <p:xfrm>
          <a:off x="1940242" y="1996916"/>
          <a:ext cx="5263515" cy="286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Gli apprendenti che hanno sostenuto la prova sono 19</a:t>
            </a:r>
            <a:endParaRPr lang="it-IT" sz="1800" dirty="0"/>
          </a:p>
        </p:txBody>
      </p:sp>
      <p:graphicFrame>
        <p:nvGraphicFramePr>
          <p:cNvPr id="3" name="Grafico 2"/>
          <p:cNvGraphicFramePr/>
          <p:nvPr/>
        </p:nvGraphicFramePr>
        <p:xfrm>
          <a:off x="2286000" y="2110740"/>
          <a:ext cx="4572000" cy="263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Gli apprendenti che hanno sostenuto la prova sono 19</a:t>
            </a:r>
            <a:endParaRPr lang="it-IT" sz="1800" dirty="0"/>
          </a:p>
        </p:txBody>
      </p:sp>
      <p:graphicFrame>
        <p:nvGraphicFramePr>
          <p:cNvPr id="3" name="Grafico 2"/>
          <p:cNvGraphicFramePr/>
          <p:nvPr/>
        </p:nvGraphicFramePr>
        <p:xfrm>
          <a:off x="2286000" y="2110740"/>
          <a:ext cx="4572000" cy="263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Gli apprendenti che hanno sostenuto la prova sono 21</a:t>
            </a:r>
            <a:endParaRPr lang="it-IT" sz="1800" dirty="0"/>
          </a:p>
        </p:txBody>
      </p:sp>
      <p:graphicFrame>
        <p:nvGraphicFramePr>
          <p:cNvPr id="3" name="Grafico 2"/>
          <p:cNvGraphicFramePr/>
          <p:nvPr/>
        </p:nvGraphicFramePr>
        <p:xfrm>
          <a:off x="2286000" y="2114550"/>
          <a:ext cx="4572000" cy="262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Gli apprendenti che hanno sostenuto la prova sono 19</a:t>
            </a:r>
            <a:endParaRPr lang="it-IT" sz="1800" dirty="0"/>
          </a:p>
        </p:txBody>
      </p:sp>
      <p:graphicFrame>
        <p:nvGraphicFramePr>
          <p:cNvPr id="3" name="Grafico 2"/>
          <p:cNvGraphicFramePr/>
          <p:nvPr/>
        </p:nvGraphicFramePr>
        <p:xfrm>
          <a:off x="2286000" y="2110740"/>
          <a:ext cx="4572000" cy="263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Gli apprendenti che hanno sostenuto la prova sono 21</a:t>
            </a:r>
            <a:endParaRPr lang="it-IT" sz="1800" dirty="0"/>
          </a:p>
        </p:txBody>
      </p:sp>
      <p:graphicFrame>
        <p:nvGraphicFramePr>
          <p:cNvPr id="3" name="Grafico 2"/>
          <p:cNvGraphicFramePr/>
          <p:nvPr/>
        </p:nvGraphicFramePr>
        <p:xfrm>
          <a:off x="2286000" y="2110740"/>
          <a:ext cx="4572000" cy="263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Gli apprendenti che hanno sostenuto la prova sono 33</a:t>
            </a:r>
            <a:endParaRPr lang="it-IT" sz="1800" dirty="0"/>
          </a:p>
        </p:txBody>
      </p:sp>
      <p:graphicFrame>
        <p:nvGraphicFramePr>
          <p:cNvPr id="8" name="Segnaposto immagine 4"/>
          <p:cNvGraphicFramePr>
            <a:graphicFrameLocks noGrp="1"/>
          </p:cNvGraphicFramePr>
          <p:nvPr>
            <p:ph type="pic" idx="1"/>
          </p:nvPr>
        </p:nvGraphicFramePr>
        <p:xfrm>
          <a:off x="1792288" y="612775"/>
          <a:ext cx="5486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/>
        </p:nvGraphicFramePr>
        <p:xfrm>
          <a:off x="1571604" y="1214422"/>
          <a:ext cx="5929354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ttangolo 3"/>
          <p:cNvSpPr/>
          <p:nvPr/>
        </p:nvSpPr>
        <p:spPr>
          <a:xfrm>
            <a:off x="2285984" y="5715016"/>
            <a:ext cx="4572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Gli apprendenti che hanno sostenuto</a:t>
            </a:r>
            <a:r>
              <a:rPr lang="it-IT" baseline="0" dirty="0" smtClean="0"/>
              <a:t> la prova sono 32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/>
          <p:cNvGraphicFramePr/>
          <p:nvPr/>
        </p:nvGraphicFramePr>
        <p:xfrm>
          <a:off x="1428728" y="857232"/>
          <a:ext cx="6215106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tangolo 5"/>
          <p:cNvSpPr/>
          <p:nvPr/>
        </p:nvSpPr>
        <p:spPr>
          <a:xfrm>
            <a:off x="2286000" y="5691157"/>
            <a:ext cx="4572000" cy="66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Gli apprendenti che hanno sostenuto</a:t>
            </a:r>
            <a:r>
              <a:rPr lang="it-IT" baseline="0" dirty="0" smtClean="0"/>
              <a:t> la prova sono 30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/>
        </p:nvGraphicFramePr>
        <p:xfrm>
          <a:off x="1714480" y="1000108"/>
          <a:ext cx="5786478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ttangolo 2"/>
          <p:cNvSpPr/>
          <p:nvPr/>
        </p:nvSpPr>
        <p:spPr>
          <a:xfrm>
            <a:off x="2286000" y="5715015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Gli apprendenti che hanno sostenuto</a:t>
            </a:r>
            <a:r>
              <a:rPr lang="it-IT" baseline="0" dirty="0" smtClean="0"/>
              <a:t> la prova sono 30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/>
        </p:nvGraphicFramePr>
        <p:xfrm>
          <a:off x="1785918" y="928670"/>
          <a:ext cx="5243515" cy="3936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ttangolo 3"/>
          <p:cNvSpPr/>
          <p:nvPr/>
        </p:nvSpPr>
        <p:spPr>
          <a:xfrm>
            <a:off x="2286000" y="499910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Gli apprendenti che hanno sostenuto la prova sono 35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/>
        </p:nvGraphicFramePr>
        <p:xfrm>
          <a:off x="2000232" y="1000108"/>
          <a:ext cx="5286412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/>
          <p:cNvSpPr/>
          <p:nvPr/>
        </p:nvSpPr>
        <p:spPr>
          <a:xfrm>
            <a:off x="2286000" y="5691157"/>
            <a:ext cx="4572000" cy="66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Gli apprendenti che hanno sostenuto la prova sono 34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 smtClean="0"/>
              <a:t>Gli apprendenti che hanno sostenuto la prova sono 10</a:t>
            </a:r>
            <a:endParaRPr lang="it-IT" sz="1400" dirty="0"/>
          </a:p>
        </p:txBody>
      </p:sp>
      <p:graphicFrame>
        <p:nvGraphicFramePr>
          <p:cNvPr id="3" name="Grafico 2"/>
          <p:cNvGraphicFramePr/>
          <p:nvPr/>
        </p:nvGraphicFramePr>
        <p:xfrm>
          <a:off x="2286000" y="2110740"/>
          <a:ext cx="4572000" cy="263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Gli apprendenti che hanno sostenuto la prova sono 3</a:t>
            </a:r>
            <a:endParaRPr lang="it-IT" sz="1800" dirty="0"/>
          </a:p>
        </p:txBody>
      </p:sp>
      <p:graphicFrame>
        <p:nvGraphicFramePr>
          <p:cNvPr id="3" name="Grafico 2"/>
          <p:cNvGraphicFramePr/>
          <p:nvPr/>
        </p:nvGraphicFramePr>
        <p:xfrm>
          <a:off x="2286000" y="2110740"/>
          <a:ext cx="4572000" cy="263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232</Words>
  <Application>Microsoft Office PowerPoint</Application>
  <PresentationFormat>Presentazione su schermo (4:3)</PresentationFormat>
  <Paragraphs>40</Paragraphs>
  <Slides>17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MONITORAGGIO VOTI PROVE DI ISTITUTO A.S. 2019/2020 SEDI CARCERARIE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Gli apprendenti che hanno sostenuto la prova sono 10</vt:lpstr>
      <vt:lpstr>Gli apprendenti che hanno sostenuto la prova sono 3</vt:lpstr>
      <vt:lpstr>Gli apprendenti che hanno sostenuto la prova sono 12</vt:lpstr>
      <vt:lpstr>Gli apprendenti che hanno sostenuto la prova sono 8</vt:lpstr>
      <vt:lpstr>Gli apprendenti che hanno sostenuto la prova sono 24</vt:lpstr>
      <vt:lpstr>Gli apprendenti che hanno sostenuto la prova sono 19</vt:lpstr>
      <vt:lpstr>Gli apprendenti che hanno sostenuto la prova sono 19</vt:lpstr>
      <vt:lpstr>Gli apprendenti che hanno sostenuto la prova sono 21</vt:lpstr>
      <vt:lpstr>Gli apprendenti che hanno sostenuto la prova sono 19</vt:lpstr>
      <vt:lpstr>Gli apprendenti che hanno sostenuto la prova sono 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doltoc79@hotmail.it</dc:creator>
  <cp:lastModifiedBy>CTP EDA</cp:lastModifiedBy>
  <cp:revision>12</cp:revision>
  <dcterms:created xsi:type="dcterms:W3CDTF">2020-05-29T18:07:40Z</dcterms:created>
  <dcterms:modified xsi:type="dcterms:W3CDTF">2020-11-27T14:52:25Z</dcterms:modified>
</cp:coreProperties>
</file>